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9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0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7" r:id="rId2"/>
    <p:sldId id="258" r:id="rId3"/>
    <p:sldId id="313" r:id="rId4"/>
    <p:sldId id="314" r:id="rId5"/>
    <p:sldId id="315" r:id="rId6"/>
    <p:sldId id="317" r:id="rId7"/>
    <p:sldId id="316" r:id="rId8"/>
    <p:sldId id="318" r:id="rId9"/>
    <p:sldId id="322" r:id="rId10"/>
    <p:sldId id="287" r:id="rId11"/>
    <p:sldId id="288" r:id="rId12"/>
    <p:sldId id="289" r:id="rId13"/>
    <p:sldId id="290" r:id="rId14"/>
    <p:sldId id="320" r:id="rId15"/>
    <p:sldId id="294" r:id="rId16"/>
    <p:sldId id="293" r:id="rId17"/>
    <p:sldId id="295" r:id="rId18"/>
    <p:sldId id="296" r:id="rId19"/>
    <p:sldId id="297" r:id="rId20"/>
    <p:sldId id="327" r:id="rId21"/>
    <p:sldId id="328" r:id="rId22"/>
    <p:sldId id="329" r:id="rId23"/>
    <p:sldId id="330" r:id="rId24"/>
    <p:sldId id="303" r:id="rId25"/>
    <p:sldId id="323" r:id="rId26"/>
    <p:sldId id="324" r:id="rId27"/>
    <p:sldId id="325" r:id="rId28"/>
    <p:sldId id="326" r:id="rId29"/>
    <p:sldId id="304" r:id="rId30"/>
    <p:sldId id="305" r:id="rId31"/>
    <p:sldId id="306" r:id="rId32"/>
    <p:sldId id="307" r:id="rId33"/>
    <p:sldId id="308" r:id="rId34"/>
    <p:sldId id="309" r:id="rId35"/>
    <p:sldId id="359" r:id="rId36"/>
    <p:sldId id="284" r:id="rId37"/>
    <p:sldId id="311" r:id="rId38"/>
    <p:sldId id="312" r:id="rId39"/>
  </p:sldIdLst>
  <p:sldSz cx="12192000" cy="6858000"/>
  <p:notesSz cx="7059613" cy="9344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3399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6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4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-20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walker\AppData\Local\Microsoft\Windows\INetCache\Content.Outlook\63DZK7QR\Industry%20Volumes%20December%202016%20(new%20charts)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dwalker\Documents\DW%20Data%20Files\ECCHO\volumes\Copy%20of%20Industry%20Volumes%20December%202016%20(new%20charts)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walker\Documents\DW%20Data%20Files\ECCHO\volumes\Phoenix%20Hecht.xlsx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walker\Documents\DW%20Data%20Files\ECCHO\volumes\Phoenix%20Hecht.xlsx" TargetMode="External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Sheet1!$B$5:$B$19</c:f>
              <c:strCache>
                <c:ptCount val="15"/>
                <c:pt idx="0">
                  <c:v>U.S.</c:v>
                </c:pt>
                <c:pt idx="1">
                  <c:v>China</c:v>
                </c:pt>
                <c:pt idx="2">
                  <c:v>Japan</c:v>
                </c:pt>
                <c:pt idx="3">
                  <c:v>Germany</c:v>
                </c:pt>
                <c:pt idx="4">
                  <c:v>UK</c:v>
                </c:pt>
                <c:pt idx="5">
                  <c:v>France</c:v>
                </c:pt>
                <c:pt idx="6">
                  <c:v>India</c:v>
                </c:pt>
                <c:pt idx="7">
                  <c:v>Italy</c:v>
                </c:pt>
                <c:pt idx="8">
                  <c:v>Brazil</c:v>
                </c:pt>
                <c:pt idx="9">
                  <c:v>Canada</c:v>
                </c:pt>
                <c:pt idx="10">
                  <c:v>Korea</c:v>
                </c:pt>
                <c:pt idx="11">
                  <c:v>Russia</c:v>
                </c:pt>
                <c:pt idx="12">
                  <c:v>Australia</c:v>
                </c:pt>
                <c:pt idx="13">
                  <c:v>Spain</c:v>
                </c:pt>
                <c:pt idx="14">
                  <c:v>Mexico</c:v>
                </c:pt>
              </c:strCache>
            </c:strRef>
          </c:cat>
          <c:val>
            <c:numRef>
              <c:f>Sheet1!$C$5:$C$19</c:f>
              <c:numCache>
                <c:formatCode>_("$"* #,##0_);_("$"* \(#,##0\);_("$"* "-"_);_(@_)</c:formatCode>
                <c:ptCount val="15"/>
                <c:pt idx="0">
                  <c:v>18562</c:v>
                </c:pt>
                <c:pt idx="1">
                  <c:v>11392</c:v>
                </c:pt>
                <c:pt idx="2">
                  <c:v>4730</c:v>
                </c:pt>
                <c:pt idx="3">
                  <c:v>3495</c:v>
                </c:pt>
                <c:pt idx="4">
                  <c:v>2650</c:v>
                </c:pt>
                <c:pt idx="5">
                  <c:v>2488</c:v>
                </c:pt>
                <c:pt idx="6">
                  <c:v>2251</c:v>
                </c:pt>
                <c:pt idx="7">
                  <c:v>1852</c:v>
                </c:pt>
                <c:pt idx="8">
                  <c:v>1770</c:v>
                </c:pt>
                <c:pt idx="9">
                  <c:v>1532</c:v>
                </c:pt>
                <c:pt idx="10">
                  <c:v>1404</c:v>
                </c:pt>
                <c:pt idx="11">
                  <c:v>1268</c:v>
                </c:pt>
                <c:pt idx="12">
                  <c:v>1257</c:v>
                </c:pt>
                <c:pt idx="13">
                  <c:v>1252</c:v>
                </c:pt>
                <c:pt idx="14">
                  <c:v>1064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E7-41E1-A9BE-D7423FFAF2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gapDepth val="135"/>
        <c:shape val="box"/>
        <c:axId val="285809728"/>
        <c:axId val="285809400"/>
        <c:axId val="0"/>
      </c:bar3DChart>
      <c:catAx>
        <c:axId val="285809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809400"/>
        <c:crosses val="autoZero"/>
        <c:auto val="1"/>
        <c:lblAlgn val="ctr"/>
        <c:lblOffset val="100"/>
        <c:noMultiLvlLbl val="0"/>
      </c:catAx>
      <c:valAx>
        <c:axId val="285809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809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2.4291497975708502E-2"/>
                  <c:y val="-2.8455284552845527E-2"/>
                </c:manualLayout>
              </c:layout>
              <c:spPr/>
              <c:txPr>
                <a:bodyPr/>
                <a:lstStyle/>
                <a:p>
                  <a:pPr>
                    <a:defRPr sz="20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77-4526-9941-083435401F42}"/>
                </c:ext>
              </c:extLst>
            </c:dLbl>
            <c:dLbl>
              <c:idx val="1"/>
              <c:layout>
                <c:manualLayout>
                  <c:x val="1.8893387314439947E-2"/>
                  <c:y val="-2.0325203252032503E-2"/>
                </c:manualLayout>
              </c:layout>
              <c:spPr/>
              <c:txPr>
                <a:bodyPr/>
                <a:lstStyle/>
                <a:p>
                  <a:pPr>
                    <a:defRPr sz="20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A77-4526-9941-083435401F42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'[UK Payments Stats 1990 through 2014.xls]Combined Volumes'!$C$161:$C$162</c:f>
              <c:strCache>
                <c:ptCount val="2"/>
                <c:pt idx="0">
                  <c:v>May 2008</c:v>
                </c:pt>
                <c:pt idx="1">
                  <c:v>May 2017</c:v>
                </c:pt>
              </c:strCache>
            </c:strRef>
          </c:cat>
          <c:val>
            <c:numRef>
              <c:f>'[UK Payments Stats 1990 through 2014.xls]Combined Volumes'!$E$161:$E$162</c:f>
              <c:numCache>
                <c:formatCode>#,##0</c:formatCode>
                <c:ptCount val="2"/>
                <c:pt idx="0">
                  <c:v>802094.63199999998</c:v>
                </c:pt>
                <c:pt idx="1">
                  <c:v>1460965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77-4526-9941-083435401F42}"/>
            </c:ext>
          </c:extLst>
        </c:ser>
        <c:ser>
          <c:idx val="1"/>
          <c:order val="1"/>
          <c:tx>
            <c:v>2</c:v>
          </c:tx>
          <c:spPr>
            <a:solidFill>
              <a:srgbClr val="CC3300"/>
            </a:solidFill>
          </c:spPr>
          <c:invertIfNegative val="0"/>
          <c:dLbls>
            <c:dLbl>
              <c:idx val="0"/>
              <c:layout>
                <c:manualLayout>
                  <c:x val="6.9154922415838121E-2"/>
                  <c:y val="-3.0674092073814049E-2"/>
                </c:manualLayout>
              </c:layout>
              <c:spPr/>
              <c:txPr>
                <a:bodyPr/>
                <a:lstStyle/>
                <a:p>
                  <a:pPr>
                    <a:defRPr sz="20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77-4526-9941-083435401F42}"/>
                </c:ext>
              </c:extLst>
            </c:dLbl>
            <c:dLbl>
              <c:idx val="1"/>
              <c:layout>
                <c:manualLayout>
                  <c:x val="8.0607074612096541E-2"/>
                  <c:y val="-3.8067149771198253E-2"/>
                </c:manualLayout>
              </c:layout>
              <c:spPr/>
              <c:txPr>
                <a:bodyPr/>
                <a:lstStyle/>
                <a:p>
                  <a:pPr>
                    <a:defRPr sz="20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438585181457721"/>
                      <c:h val="4.97333048448527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A77-4526-9941-083435401F42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'[UK Payments Stats 1990 through 2014.xls]Combined Volumes'!$C$161:$C$162</c:f>
              <c:strCache>
                <c:ptCount val="2"/>
                <c:pt idx="0">
                  <c:v>May 2008</c:v>
                </c:pt>
                <c:pt idx="1">
                  <c:v>May 2017</c:v>
                </c:pt>
              </c:strCache>
            </c:strRef>
          </c:cat>
          <c:val>
            <c:numRef>
              <c:f>'[UK Payments Stats 1990 through 2014.xls]Combined Volumes'!$G$161:$G$162</c:f>
              <c:numCache>
                <c:formatCode>#,##0</c:formatCode>
                <c:ptCount val="2"/>
                <c:pt idx="0">
                  <c:v>249572.51</c:v>
                </c:pt>
                <c:pt idx="1">
                  <c:v>321562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A77-4526-9941-083435401F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0978816"/>
        <c:axId val="1"/>
        <c:axId val="0"/>
      </c:bar3DChart>
      <c:catAx>
        <c:axId val="420978816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09788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check $</c:v>
          </c:tx>
          <c:spPr>
            <a:solidFill>
              <a:srgbClr val="3366CC"/>
            </a:solidFill>
          </c:spPr>
          <c:invertIfNegative val="0"/>
          <c:dLbls>
            <c:dLbl>
              <c:idx val="0"/>
              <c:layout>
                <c:manualLayout>
                  <c:x val="2.1103432430125114E-2"/>
                  <c:y val="-2.9295183828991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95F-417B-9A2F-FA3431C341BB}"/>
                </c:ext>
              </c:extLst>
            </c:dLbl>
            <c:dLbl>
              <c:idx val="1"/>
              <c:layout>
                <c:manualLayout>
                  <c:x val="1.7244464867838739E-2"/>
                  <c:y val="-2.82747952843297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95F-417B-9A2F-FA3431C341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'David''s Tab'!$D$72:$D$73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'David''s Tab'!$F$72:$F$73</c:f>
              <c:numCache>
                <c:formatCode>_("$"* #,##0.0_);_("$"* \(#,##0.0\);_("$"* "-"?_);_(@_)</c:formatCode>
                <c:ptCount val="2"/>
                <c:pt idx="0">
                  <c:v>27.3</c:v>
                </c:pt>
                <c:pt idx="1">
                  <c:v>27.4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5F-417B-9A2F-FA3431C341BB}"/>
            </c:ext>
          </c:extLst>
        </c:ser>
        <c:ser>
          <c:idx val="1"/>
          <c:order val="1"/>
          <c:tx>
            <c:v>GDP</c:v>
          </c:tx>
          <c:spPr>
            <a:solidFill>
              <a:srgbClr val="00CC99"/>
            </a:solidFill>
          </c:spPr>
          <c:invertIfNegative val="0"/>
          <c:dLbls>
            <c:dLbl>
              <c:idx val="0"/>
              <c:layout>
                <c:manualLayout>
                  <c:x val="4.7369791200069934E-2"/>
                  <c:y val="-2.169610319242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95F-417B-9A2F-FA3431C341BB}"/>
                </c:ext>
              </c:extLst>
            </c:dLbl>
            <c:dLbl>
              <c:idx val="1"/>
              <c:layout>
                <c:manualLayout>
                  <c:x val="5.4218842056781021E-2"/>
                  <c:y val="-2.64757443610336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95F-417B-9A2F-FA3431C341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'David''s Tab'!$D$72:$D$73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'David''s Tab'!$E$72:$E$73</c:f>
              <c:numCache>
                <c:formatCode>_("$"* #,##0.0_);_("$"* \(#,##0.0\);_("$"* "-"?_);_(@_)</c:formatCode>
                <c:ptCount val="2"/>
                <c:pt idx="0">
                  <c:v>18</c:v>
                </c:pt>
                <c:pt idx="1">
                  <c:v>18.600000000000001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5F-417B-9A2F-FA3431C341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38508784"/>
        <c:axId val="1638519120"/>
        <c:axId val="0"/>
      </c:bar3DChart>
      <c:catAx>
        <c:axId val="1638508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 i="0" baseline="0"/>
            </a:pPr>
            <a:endParaRPr lang="en-US"/>
          </a:p>
        </c:txPr>
        <c:crossAx val="1638519120"/>
        <c:crosses val="autoZero"/>
        <c:auto val="1"/>
        <c:lblAlgn val="ctr"/>
        <c:lblOffset val="100"/>
        <c:noMultiLvlLbl val="0"/>
      </c:catAx>
      <c:valAx>
        <c:axId val="163851912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_(&quot;$&quot;* #,##0.0_);_(&quot;$&quot;* \(#,##0.0\);_(&quot;$&quot;* &quot;-&quot;?_);_(@_)" sourceLinked="1"/>
        <c:majorTickMark val="out"/>
        <c:minorTickMark val="none"/>
        <c:tickLblPos val="nextTo"/>
        <c:txPr>
          <a:bodyPr/>
          <a:lstStyle/>
          <a:p>
            <a:pPr>
              <a:defRPr sz="1800" b="1" i="0" baseline="0"/>
            </a:pPr>
            <a:endParaRPr lang="en-US"/>
          </a:p>
        </c:txPr>
        <c:crossAx val="16385087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5586-4DF5-A483-B350DC14ED15}"/>
              </c:ext>
            </c:extLst>
          </c:dPt>
          <c:cat>
            <c:strRef>
              <c:f>Sheet1!$B$4:$B$19</c:f>
              <c:strCache>
                <c:ptCount val="16"/>
                <c:pt idx="0">
                  <c:v>U.S. Checks</c:v>
                </c:pt>
                <c:pt idx="1">
                  <c:v>U.S.</c:v>
                </c:pt>
                <c:pt idx="2">
                  <c:v>China</c:v>
                </c:pt>
                <c:pt idx="3">
                  <c:v>Japan</c:v>
                </c:pt>
                <c:pt idx="4">
                  <c:v>Germany</c:v>
                </c:pt>
                <c:pt idx="5">
                  <c:v>UK</c:v>
                </c:pt>
                <c:pt idx="6">
                  <c:v>France</c:v>
                </c:pt>
                <c:pt idx="7">
                  <c:v>India</c:v>
                </c:pt>
                <c:pt idx="8">
                  <c:v>Italy</c:v>
                </c:pt>
                <c:pt idx="9">
                  <c:v>Brazil</c:v>
                </c:pt>
                <c:pt idx="10">
                  <c:v>Canada</c:v>
                </c:pt>
                <c:pt idx="11">
                  <c:v>Korea</c:v>
                </c:pt>
                <c:pt idx="12">
                  <c:v>Russia</c:v>
                </c:pt>
                <c:pt idx="13">
                  <c:v>Australia</c:v>
                </c:pt>
                <c:pt idx="14">
                  <c:v>Spain</c:v>
                </c:pt>
                <c:pt idx="15">
                  <c:v>Mexico</c:v>
                </c:pt>
              </c:strCache>
            </c:strRef>
          </c:cat>
          <c:val>
            <c:numRef>
              <c:f>Sheet1!$C$4:$C$19</c:f>
              <c:numCache>
                <c:formatCode>_("$"* #,##0_);_("$"* \(#,##0\);_("$"* "-"_);_(@_)</c:formatCode>
                <c:ptCount val="16"/>
                <c:pt idx="0">
                  <c:v>26830</c:v>
                </c:pt>
                <c:pt idx="1">
                  <c:v>18562</c:v>
                </c:pt>
                <c:pt idx="2">
                  <c:v>11392</c:v>
                </c:pt>
                <c:pt idx="3">
                  <c:v>4730</c:v>
                </c:pt>
                <c:pt idx="4">
                  <c:v>3495</c:v>
                </c:pt>
                <c:pt idx="5">
                  <c:v>2650</c:v>
                </c:pt>
                <c:pt idx="6">
                  <c:v>2488</c:v>
                </c:pt>
                <c:pt idx="7">
                  <c:v>2251</c:v>
                </c:pt>
                <c:pt idx="8">
                  <c:v>1852</c:v>
                </c:pt>
                <c:pt idx="9">
                  <c:v>1770</c:v>
                </c:pt>
                <c:pt idx="10">
                  <c:v>1532</c:v>
                </c:pt>
                <c:pt idx="11">
                  <c:v>1404</c:v>
                </c:pt>
                <c:pt idx="12">
                  <c:v>1268</c:v>
                </c:pt>
                <c:pt idx="13">
                  <c:v>1257</c:v>
                </c:pt>
                <c:pt idx="14">
                  <c:v>1252</c:v>
                </c:pt>
                <c:pt idx="15">
                  <c:v>1064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86-4DF5-A483-B350DC14ED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gapDepth val="135"/>
        <c:shape val="box"/>
        <c:axId val="285809728"/>
        <c:axId val="285809400"/>
        <c:axId val="0"/>
      </c:bar3DChart>
      <c:catAx>
        <c:axId val="285809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809400"/>
        <c:crosses val="autoZero"/>
        <c:auto val="1"/>
        <c:lblAlgn val="ctr"/>
        <c:lblOffset val="100"/>
        <c:noMultiLvlLbl val="0"/>
      </c:catAx>
      <c:valAx>
        <c:axId val="285809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809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'David''s Tab'!$I$35:$M$35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'David''s Tab'!$I$36:$M$36</c:f>
              <c:numCache>
                <c:formatCode>#,##0.0</c:formatCode>
                <c:ptCount val="5"/>
                <c:pt idx="0">
                  <c:v>16033.269390796584</c:v>
                </c:pt>
                <c:pt idx="1">
                  <c:v>14692.351779999997</c:v>
                </c:pt>
                <c:pt idx="2">
                  <c:v>13276.900617268715</c:v>
                </c:pt>
                <c:pt idx="3">
                  <c:v>12849.860991876971</c:v>
                </c:pt>
                <c:pt idx="4">
                  <c:v>12518.647064000001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99-43CE-B88F-60C6827616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74398680"/>
        <c:axId val="674399336"/>
        <c:axId val="0"/>
      </c:bar3DChart>
      <c:catAx>
        <c:axId val="674398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4399336"/>
        <c:crosses val="autoZero"/>
        <c:auto val="1"/>
        <c:lblAlgn val="ctr"/>
        <c:lblOffset val="100"/>
        <c:noMultiLvlLbl val="0"/>
      </c:catAx>
      <c:valAx>
        <c:axId val="674399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4398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7.133303611234953E-3"/>
                  <c:y val="-2.3885348821069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B45-4B5D-A6E3-7EDA924D5DD9}"/>
                </c:ext>
              </c:extLst>
            </c:dLbl>
            <c:dLbl>
              <c:idx val="2"/>
              <c:layout>
                <c:manualLayout>
                  <c:x val="1.0699900446293181E-2"/>
                  <c:y val="2.8866607157023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B45-4B5D-A6E3-7EDA924D5DD9}"/>
                </c:ext>
              </c:extLst>
            </c:dLbl>
            <c:dLbl>
              <c:idx val="3"/>
              <c:layout>
                <c:manualLayout>
                  <c:x val="5.3499777084262149E-3"/>
                  <c:y val="-4.77706976421399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B45-4B5D-A6E3-7EDA924D5D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Calibri" panose="020F050202020403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Sheet1!$B$3:$B$7</c:f>
              <c:strCache>
                <c:ptCount val="5"/>
                <c:pt idx="0">
                  <c:v>Check</c:v>
                </c:pt>
                <c:pt idx="1">
                  <c:v>ACH</c:v>
                </c:pt>
                <c:pt idx="2">
                  <c:v>Wire</c:v>
                </c:pt>
                <c:pt idx="3">
                  <c:v>Cards</c:v>
                </c:pt>
                <c:pt idx="4">
                  <c:v>Other</c:v>
                </c:pt>
              </c:strCache>
            </c:strRef>
          </c:cat>
          <c:val>
            <c:numRef>
              <c:f>Sheet1!$C$3:$C$6</c:f>
              <c:numCache>
                <c:formatCode>0.0%</c:formatCode>
                <c:ptCount val="4"/>
                <c:pt idx="0">
                  <c:v>0.66099999999999992</c:v>
                </c:pt>
                <c:pt idx="1">
                  <c:v>0.19</c:v>
                </c:pt>
                <c:pt idx="2">
                  <c:v>0.08</c:v>
                </c:pt>
                <c:pt idx="3">
                  <c:v>6.7000000000000004E-2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B45-4B5D-A6E3-7EDA924D5DD9}"/>
            </c:ext>
          </c:extLst>
        </c:ser>
        <c:ser>
          <c:idx val="1"/>
          <c:order val="1"/>
          <c:tx>
            <c:strRef>
              <c:f>Sheet1!$D$2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Sheet1!$B$3:$B$7</c:f>
              <c:strCache>
                <c:ptCount val="5"/>
                <c:pt idx="0">
                  <c:v>Check</c:v>
                </c:pt>
                <c:pt idx="1">
                  <c:v>ACH</c:v>
                </c:pt>
                <c:pt idx="2">
                  <c:v>Wire</c:v>
                </c:pt>
                <c:pt idx="3">
                  <c:v>Cards</c:v>
                </c:pt>
                <c:pt idx="4">
                  <c:v>Other</c:v>
                </c:pt>
              </c:strCache>
            </c:strRef>
          </c:cat>
          <c:val>
            <c:numRef>
              <c:f>Sheet1!$D$3:$D$6</c:f>
              <c:numCache>
                <c:formatCode>0.0%</c:formatCode>
                <c:ptCount val="4"/>
                <c:pt idx="0">
                  <c:v>0.67299999999999993</c:v>
                </c:pt>
                <c:pt idx="1">
                  <c:v>0.183</c:v>
                </c:pt>
                <c:pt idx="2">
                  <c:v>7.8E-2</c:v>
                </c:pt>
                <c:pt idx="3">
                  <c:v>6.2E-2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B45-4B5D-A6E3-7EDA924D5DD9}"/>
            </c:ext>
          </c:extLst>
        </c:ser>
        <c:ser>
          <c:idx val="2"/>
          <c:order val="2"/>
          <c:tx>
            <c:strRef>
              <c:f>Sheet1!$E$2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Sheet1!$B$3:$B$7</c:f>
              <c:strCache>
                <c:ptCount val="5"/>
                <c:pt idx="0">
                  <c:v>Check</c:v>
                </c:pt>
                <c:pt idx="1">
                  <c:v>ACH</c:v>
                </c:pt>
                <c:pt idx="2">
                  <c:v>Wire</c:v>
                </c:pt>
                <c:pt idx="3">
                  <c:v>Cards</c:v>
                </c:pt>
                <c:pt idx="4">
                  <c:v>Other</c:v>
                </c:pt>
              </c:strCache>
            </c:strRef>
          </c:cat>
          <c:val>
            <c:numRef>
              <c:f>Sheet1!$E$3:$E$6</c:f>
              <c:numCache>
                <c:formatCode>0.0%</c:formatCode>
                <c:ptCount val="4"/>
                <c:pt idx="0">
                  <c:v>0.67299999999999993</c:v>
                </c:pt>
                <c:pt idx="1">
                  <c:v>0.17800000000000002</c:v>
                </c:pt>
                <c:pt idx="2">
                  <c:v>6.7000000000000004E-2</c:v>
                </c:pt>
                <c:pt idx="3">
                  <c:v>7.6999999999999999E-2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B45-4B5D-A6E3-7EDA924D5DD9}"/>
            </c:ext>
          </c:extLst>
        </c:ser>
        <c:ser>
          <c:idx val="3"/>
          <c:order val="3"/>
          <c:tx>
            <c:v>2016</c:v>
          </c:tx>
          <c:invertIfNegative val="0"/>
          <c:dLbls>
            <c:dLbl>
              <c:idx val="0"/>
              <c:layout>
                <c:manualLayout>
                  <c:x val="3.209986625055728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B45-4B5D-A6E3-7EDA924D5DD9}"/>
                </c:ext>
              </c:extLst>
            </c:dLbl>
            <c:dLbl>
              <c:idx val="1"/>
              <c:layout>
                <c:manualLayout>
                  <c:x val="1.6049933125278644E-2"/>
                  <c:y val="-1.6719744174748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B45-4B5D-A6E3-7EDA924D5DD9}"/>
                </c:ext>
              </c:extLst>
            </c:dLbl>
            <c:dLbl>
              <c:idx val="2"/>
              <c:layout>
                <c:manualLayout>
                  <c:x val="7.133303611234953E-3"/>
                  <c:y val="-4.77706976421399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B45-4B5D-A6E3-7EDA924D5DD9}"/>
                </c:ext>
              </c:extLst>
            </c:dLbl>
            <c:dLbl>
              <c:idx val="3"/>
              <c:layout>
                <c:manualLayout>
                  <c:x val="8.916629514043691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B45-4B5D-A6E3-7EDA924D5D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Sheet1!$F$3:$F$6</c:f>
              <c:numCache>
                <c:formatCode>0.0%</c:formatCode>
                <c:ptCount val="4"/>
                <c:pt idx="0">
                  <c:v>0.65500000000000003</c:v>
                </c:pt>
                <c:pt idx="1">
                  <c:v>0.19700000000000001</c:v>
                </c:pt>
                <c:pt idx="2">
                  <c:v>6.6000000000000003E-2</c:v>
                </c:pt>
                <c:pt idx="3">
                  <c:v>8.2000000000000003E-2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B45-4B5D-A6E3-7EDA924D5D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shape val="box"/>
        <c:axId val="142713600"/>
        <c:axId val="142715136"/>
        <c:axId val="0"/>
      </c:bar3DChart>
      <c:catAx>
        <c:axId val="142713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Calibri" panose="020F050202020403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42715136"/>
        <c:crosses val="autoZero"/>
        <c:auto val="1"/>
        <c:lblAlgn val="ctr"/>
        <c:lblOffset val="100"/>
        <c:noMultiLvlLbl val="0"/>
      </c:catAx>
      <c:valAx>
        <c:axId val="14271513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Calibri" panose="020F050202020403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4271360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Sheet1!$C$9</c:f>
              <c:strCache>
                <c:ptCount val="1"/>
              </c:strCache>
            </c:strRef>
          </c:tx>
          <c:invertIfNegative val="0"/>
          <c:dLbls>
            <c:dLbl>
              <c:idx val="0"/>
              <c:layout>
                <c:manualLayout>
                  <c:x val="6.9893056015709184E-3"/>
                  <c:y val="-1.1398308598704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5E0-4F09-A2A4-45BA9B2F2278}"/>
                </c:ext>
              </c:extLst>
            </c:dLbl>
            <c:dLbl>
              <c:idx val="1"/>
              <c:layout>
                <c:manualLayout>
                  <c:x val="6.9894431890352698E-3"/>
                  <c:y val="-6.83898515922270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5E0-4F09-A2A4-45BA9B2F2278}"/>
                </c:ext>
              </c:extLst>
            </c:dLbl>
            <c:dLbl>
              <c:idx val="2"/>
              <c:layout>
                <c:manualLayout>
                  <c:x val="0"/>
                  <c:y val="-2.2796617197409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5E0-4F09-A2A4-45BA9B2F2278}"/>
                </c:ext>
              </c:extLst>
            </c:dLbl>
            <c:dLbl>
              <c:idx val="3"/>
              <c:layout>
                <c:manualLayout>
                  <c:x val="5.2420823917764519E-3"/>
                  <c:y val="-4.55932343948180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5E0-4F09-A2A4-45BA9B2F22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Calibri" panose="020F050202020403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Sheet1!$B$10:$B$14</c:f>
              <c:strCache>
                <c:ptCount val="5"/>
                <c:pt idx="0">
                  <c:v>Check</c:v>
                </c:pt>
                <c:pt idx="1">
                  <c:v>ACH</c:v>
                </c:pt>
                <c:pt idx="2">
                  <c:v>Wire</c:v>
                </c:pt>
                <c:pt idx="3">
                  <c:v>Cards</c:v>
                </c:pt>
                <c:pt idx="4">
                  <c:v>Other</c:v>
                </c:pt>
              </c:strCache>
            </c:strRef>
          </c:cat>
          <c:val>
            <c:numRef>
              <c:f>Sheet1!$C$10:$C$13</c:f>
              <c:numCache>
                <c:formatCode>0.0%</c:formatCode>
                <c:ptCount val="4"/>
                <c:pt idx="0">
                  <c:v>0.50600000000000001</c:v>
                </c:pt>
                <c:pt idx="1">
                  <c:v>0.33700000000000002</c:v>
                </c:pt>
                <c:pt idx="2">
                  <c:v>9.5000000000000001E-2</c:v>
                </c:pt>
                <c:pt idx="3">
                  <c:v>5.7999999999999996E-2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E0-4F09-A2A4-45BA9B2F2278}"/>
            </c:ext>
          </c:extLst>
        </c:ser>
        <c:ser>
          <c:idx val="1"/>
          <c:order val="1"/>
          <c:tx>
            <c:strRef>
              <c:f>Sheet1!$D$9</c:f>
              <c:strCache>
                <c:ptCount val="1"/>
              </c:strCache>
            </c:strRef>
          </c:tx>
          <c:invertIfNegative val="0"/>
          <c:cat>
            <c:strRef>
              <c:f>Sheet1!$B$10:$B$14</c:f>
              <c:strCache>
                <c:ptCount val="5"/>
                <c:pt idx="0">
                  <c:v>Check</c:v>
                </c:pt>
                <c:pt idx="1">
                  <c:v>ACH</c:v>
                </c:pt>
                <c:pt idx="2">
                  <c:v>Wire</c:v>
                </c:pt>
                <c:pt idx="3">
                  <c:v>Cards</c:v>
                </c:pt>
                <c:pt idx="4">
                  <c:v>Other</c:v>
                </c:pt>
              </c:strCache>
            </c:strRef>
          </c:cat>
          <c:val>
            <c:numRef>
              <c:f>Sheet1!$D$10:$D$13</c:f>
              <c:numCache>
                <c:formatCode>0.0%</c:formatCode>
                <c:ptCount val="4"/>
                <c:pt idx="0">
                  <c:v>0.48899999999999999</c:v>
                </c:pt>
                <c:pt idx="1">
                  <c:v>0.32700000000000001</c:v>
                </c:pt>
                <c:pt idx="2">
                  <c:v>0.113</c:v>
                </c:pt>
                <c:pt idx="3">
                  <c:v>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5E0-4F09-A2A4-45BA9B2F2278}"/>
            </c:ext>
          </c:extLst>
        </c:ser>
        <c:ser>
          <c:idx val="2"/>
          <c:order val="2"/>
          <c:tx>
            <c:strRef>
              <c:f>Sheet1!$E$9</c:f>
              <c:strCache>
                <c:ptCount val="1"/>
              </c:strCache>
            </c:strRef>
          </c:tx>
          <c:invertIfNegative val="0"/>
          <c:cat>
            <c:strRef>
              <c:f>Sheet1!$B$10:$B$14</c:f>
              <c:strCache>
                <c:ptCount val="5"/>
                <c:pt idx="0">
                  <c:v>Check</c:v>
                </c:pt>
                <c:pt idx="1">
                  <c:v>ACH</c:v>
                </c:pt>
                <c:pt idx="2">
                  <c:v>Wire</c:v>
                </c:pt>
                <c:pt idx="3">
                  <c:v>Cards</c:v>
                </c:pt>
                <c:pt idx="4">
                  <c:v>Other</c:v>
                </c:pt>
              </c:strCache>
            </c:strRef>
          </c:cat>
          <c:val>
            <c:numRef>
              <c:f>Sheet1!$E$10:$E$13</c:f>
              <c:numCache>
                <c:formatCode>0.0%</c:formatCode>
                <c:ptCount val="4"/>
                <c:pt idx="0">
                  <c:v>0.45600000000000002</c:v>
                </c:pt>
                <c:pt idx="1">
                  <c:v>0.36399999999999999</c:v>
                </c:pt>
                <c:pt idx="2">
                  <c:v>0.11199999999999999</c:v>
                </c:pt>
                <c:pt idx="3">
                  <c:v>6.0999999999999999E-2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5E0-4F09-A2A4-45BA9B2F2278}"/>
            </c:ext>
          </c:extLst>
        </c:ser>
        <c:ser>
          <c:idx val="3"/>
          <c:order val="3"/>
          <c:tx>
            <c:v>2016</c:v>
          </c:tx>
          <c:invertIfNegative val="0"/>
          <c:dLbls>
            <c:dLbl>
              <c:idx val="0"/>
              <c:layout>
                <c:manualLayout>
                  <c:x val="2.0171517394843026E-2"/>
                  <c:y val="5.01690943517564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4665674382962472E-2"/>
                      <c:h val="5.47971413584350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5E0-4F09-A2A4-45BA9B2F2278}"/>
                </c:ext>
              </c:extLst>
            </c:dLbl>
            <c:dLbl>
              <c:idx val="1"/>
              <c:layout>
                <c:manualLayout>
                  <c:x val="2.0968191979641459E-2"/>
                  <c:y val="-4.55932343948180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5E0-4F09-A2A4-45BA9B2F2278}"/>
                </c:ext>
              </c:extLst>
            </c:dLbl>
            <c:dLbl>
              <c:idx val="2"/>
              <c:layout>
                <c:manualLayout>
                  <c:x val="1.2231525580811722E-2"/>
                  <c:y val="-1.8237293757927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5E0-4F09-A2A4-45BA9B2F2278}"/>
                </c:ext>
              </c:extLst>
            </c:dLbl>
            <c:dLbl>
              <c:idx val="3"/>
              <c:layout>
                <c:manualLayout>
                  <c:x val="1.0484164783552904E-2"/>
                  <c:y val="-6.83898515922270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5E0-4F09-A2A4-45BA9B2F22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Sheet1!$F$10:$F$13</c:f>
              <c:numCache>
                <c:formatCode>0.0%</c:formatCode>
                <c:ptCount val="4"/>
                <c:pt idx="0">
                  <c:v>0.48699999999999999</c:v>
                </c:pt>
                <c:pt idx="1">
                  <c:v>0.35299999999999998</c:v>
                </c:pt>
                <c:pt idx="2">
                  <c:v>9.7000000000000003E-2</c:v>
                </c:pt>
                <c:pt idx="3">
                  <c:v>6.3E-2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5E0-4F09-A2A4-45BA9B2F22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4"/>
        <c:shape val="box"/>
        <c:axId val="142862592"/>
        <c:axId val="143409152"/>
        <c:axId val="0"/>
      </c:bar3DChart>
      <c:catAx>
        <c:axId val="1428625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Calibri" panose="020F050202020403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43409152"/>
        <c:crosses val="autoZero"/>
        <c:auto val="1"/>
        <c:lblAlgn val="ctr"/>
        <c:lblOffset val="100"/>
        <c:noMultiLvlLbl val="0"/>
      </c:catAx>
      <c:valAx>
        <c:axId val="143409152"/>
        <c:scaling>
          <c:orientation val="minMax"/>
          <c:max val="0.55000000000000004"/>
          <c:min val="0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Calibri" panose="020F050202020403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4286259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'[UK Payments Stats 1990 through 2014.xls]Combined Volumes'!$C$153:$C$154</c:f>
              <c:strCache>
                <c:ptCount val="2"/>
                <c:pt idx="0">
                  <c:v>May 2008</c:v>
                </c:pt>
                <c:pt idx="1">
                  <c:v>May 2017</c:v>
                </c:pt>
              </c:strCache>
            </c:strRef>
          </c:cat>
          <c:val>
            <c:numRef>
              <c:f>'[UK Payments Stats 1990 through 2014.xls]Combined Volumes'!$E$153:$E$154</c:f>
              <c:numCache>
                <c:formatCode>#,##0</c:formatCode>
                <c:ptCount val="2"/>
                <c:pt idx="0">
                  <c:v>1051667.142</c:v>
                </c:pt>
                <c:pt idx="1">
                  <c:v>1782527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8A-4A97-B368-99B43E47AB8F}"/>
            </c:ext>
          </c:extLst>
        </c:ser>
        <c:ser>
          <c:idx val="1"/>
          <c:order val="1"/>
          <c:tx>
            <c:v>2</c:v>
          </c:tx>
          <c:spPr>
            <a:solidFill>
              <a:srgbClr val="CC3300"/>
            </a:solidFill>
          </c:spPr>
          <c:invertIfNegative val="0"/>
          <c:dLbls>
            <c:dLbl>
              <c:idx val="0"/>
              <c:layout>
                <c:manualLayout>
                  <c:x val="3.1714567089855109E-2"/>
                  <c:y val="-3.3453910837983249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38A-4A97-B368-99B43E47AB8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38A-4A97-B368-99B43E47AB8F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'[UK Payments Stats 1990 through 2014.xls]Combined Volumes'!$C$153:$C$154</c:f>
              <c:strCache>
                <c:ptCount val="2"/>
                <c:pt idx="0">
                  <c:v>May 2008</c:v>
                </c:pt>
                <c:pt idx="1">
                  <c:v>May 2017</c:v>
                </c:pt>
              </c:strCache>
            </c:strRef>
          </c:cat>
          <c:val>
            <c:numRef>
              <c:f>'[UK Payments Stats 1990 through 2014.xls]Combined Volumes'!$G$153:$G$154</c:f>
              <c:numCache>
                <c:formatCode>#,##0</c:formatCode>
                <c:ptCount val="2"/>
                <c:pt idx="0">
                  <c:v>333.51</c:v>
                </c:pt>
                <c:pt idx="1">
                  <c:v>141021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8A-4A97-B368-99B43E47AB8F}"/>
            </c:ext>
          </c:extLst>
        </c:ser>
        <c:ser>
          <c:idx val="2"/>
          <c:order val="2"/>
          <c:tx>
            <c:v>3</c:v>
          </c:tx>
          <c:spPr>
            <a:solidFill>
              <a:srgbClr val="339933"/>
            </a:solidFill>
          </c:spPr>
          <c:invertIfNegative val="0"/>
          <c:dLbls>
            <c:dLbl>
              <c:idx val="0"/>
              <c:layout>
                <c:manualLayout>
                  <c:x val="2.2940469661861005E-2"/>
                  <c:y val="-2.7492536966835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38A-4A97-B368-99B43E47AB8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38A-4A97-B368-99B43E47AB8F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'[UK Payments Stats 1990 through 2014.xls]Combined Volumes'!$I$153:$I$154</c:f>
              <c:numCache>
                <c:formatCode>#,##0</c:formatCode>
                <c:ptCount val="2"/>
                <c:pt idx="0" formatCode="General">
                  <c:v>332</c:v>
                </c:pt>
                <c:pt idx="1">
                  <c:v>79998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38A-4A97-B368-99B43E47AB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7553320"/>
        <c:axId val="1"/>
        <c:axId val="0"/>
      </c:bar3DChart>
      <c:catAx>
        <c:axId val="777553320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5533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'[UK Payments Stats 1990 through 2014.xls]Combined Volumes'!$C$95:$C$119</c:f>
              <c:strCache>
                <c:ptCount val="25"/>
                <c:pt idx="0">
                  <c:v>May</c:v>
                </c:pt>
                <c:pt idx="1">
                  <c:v>June</c:v>
                </c:pt>
                <c:pt idx="2">
                  <c:v>July</c:v>
                </c:pt>
                <c:pt idx="3">
                  <c:v>August</c:v>
                </c:pt>
                <c:pt idx="4">
                  <c:v>September</c:v>
                </c:pt>
                <c:pt idx="5">
                  <c:v>October</c:v>
                </c:pt>
                <c:pt idx="6">
                  <c:v>November</c:v>
                </c:pt>
                <c:pt idx="7">
                  <c:v>December</c:v>
                </c:pt>
                <c:pt idx="8">
                  <c:v>January</c:v>
                </c:pt>
                <c:pt idx="9">
                  <c:v>February</c:v>
                </c:pt>
                <c:pt idx="10">
                  <c:v>March</c:v>
                </c:pt>
                <c:pt idx="11">
                  <c:v>April</c:v>
                </c:pt>
                <c:pt idx="12">
                  <c:v>May</c:v>
                </c:pt>
                <c:pt idx="13">
                  <c:v>June</c:v>
                </c:pt>
                <c:pt idx="14">
                  <c:v>July</c:v>
                </c:pt>
                <c:pt idx="15">
                  <c:v>August</c:v>
                </c:pt>
                <c:pt idx="16">
                  <c:v>September</c:v>
                </c:pt>
                <c:pt idx="17">
                  <c:v>October</c:v>
                </c:pt>
                <c:pt idx="18">
                  <c:v>November</c:v>
                </c:pt>
                <c:pt idx="19">
                  <c:v>December</c:v>
                </c:pt>
                <c:pt idx="20">
                  <c:v>January</c:v>
                </c:pt>
                <c:pt idx="21">
                  <c:v>February</c:v>
                </c:pt>
                <c:pt idx="22">
                  <c:v>March</c:v>
                </c:pt>
                <c:pt idx="23">
                  <c:v>April</c:v>
                </c:pt>
                <c:pt idx="24">
                  <c:v>May</c:v>
                </c:pt>
              </c:strCache>
            </c:strRef>
          </c:cat>
          <c:val>
            <c:numRef>
              <c:f>'[UK Payments Stats 1990 through 2014.xls]Combined Volumes'!$Z$95:$Z$119</c:f>
              <c:numCache>
                <c:formatCode>0.00%</c:formatCode>
                <c:ptCount val="25"/>
                <c:pt idx="0">
                  <c:v>3.9043117716313754E-2</c:v>
                </c:pt>
                <c:pt idx="1">
                  <c:v>4.2093972513334084E-2</c:v>
                </c:pt>
                <c:pt idx="2">
                  <c:v>4.0969335433926737E-2</c:v>
                </c:pt>
                <c:pt idx="3">
                  <c:v>3.7588348682801455E-2</c:v>
                </c:pt>
                <c:pt idx="4">
                  <c:v>4.2996917737256529E-2</c:v>
                </c:pt>
                <c:pt idx="5">
                  <c:v>4.1205268343524268E-2</c:v>
                </c:pt>
                <c:pt idx="6">
                  <c:v>4.3010517231385534E-2</c:v>
                </c:pt>
                <c:pt idx="7">
                  <c:v>4.1555784660009407E-2</c:v>
                </c:pt>
                <c:pt idx="8">
                  <c:v>4.1463690501241532E-2</c:v>
                </c:pt>
                <c:pt idx="9">
                  <c:v>4.5076001699689637E-2</c:v>
                </c:pt>
                <c:pt idx="10">
                  <c:v>4.5091781994965545E-2</c:v>
                </c:pt>
                <c:pt idx="11">
                  <c:v>4.4117389498546329E-2</c:v>
                </c:pt>
                <c:pt idx="12">
                  <c:v>4.7633763787362851E-2</c:v>
                </c:pt>
                <c:pt idx="13">
                  <c:v>4.513132057329633E-2</c:v>
                </c:pt>
                <c:pt idx="14">
                  <c:v>4.443338955100349E-2</c:v>
                </c:pt>
                <c:pt idx="15">
                  <c:v>4.7041007540451027E-2</c:v>
                </c:pt>
                <c:pt idx="16">
                  <c:v>4.5667895066371401E-2</c:v>
                </c:pt>
                <c:pt idx="17">
                  <c:v>4.8192977350156652E-2</c:v>
                </c:pt>
                <c:pt idx="18">
                  <c:v>4.7144804739456835E-2</c:v>
                </c:pt>
                <c:pt idx="19">
                  <c:v>4.5616658696691736E-2</c:v>
                </c:pt>
                <c:pt idx="20">
                  <c:v>4.9452588112276694E-2</c:v>
                </c:pt>
                <c:pt idx="21">
                  <c:v>4.6168524812319908E-2</c:v>
                </c:pt>
                <c:pt idx="22">
                  <c:v>5.0725099287161866E-2</c:v>
                </c:pt>
                <c:pt idx="23">
                  <c:v>4.6568675961230606E-2</c:v>
                </c:pt>
                <c:pt idx="24">
                  <c:v>4.4878983600248411E-2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8B9-4B40-AD8D-2E0854D627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8405976"/>
        <c:axId val="838404664"/>
      </c:lineChart>
      <c:catAx>
        <c:axId val="838405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8404664"/>
        <c:crosses val="autoZero"/>
        <c:auto val="1"/>
        <c:lblAlgn val="ctr"/>
        <c:lblOffset val="100"/>
        <c:noMultiLvlLbl val="0"/>
      </c:catAx>
      <c:valAx>
        <c:axId val="838404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8405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'[UK Payments Stats 1990 through 2014.xls]Combined Volumes'!$C$107:$C$119</c:f>
              <c:strCache>
                <c:ptCount val="13"/>
                <c:pt idx="0">
                  <c:v>May</c:v>
                </c:pt>
                <c:pt idx="1">
                  <c:v>June</c:v>
                </c:pt>
                <c:pt idx="2">
                  <c:v>July</c:v>
                </c:pt>
                <c:pt idx="3">
                  <c:v>August</c:v>
                </c:pt>
                <c:pt idx="4">
                  <c:v>September</c:v>
                </c:pt>
                <c:pt idx="5">
                  <c:v>October</c:v>
                </c:pt>
                <c:pt idx="6">
                  <c:v>November</c:v>
                </c:pt>
                <c:pt idx="7">
                  <c:v>December</c:v>
                </c:pt>
                <c:pt idx="8">
                  <c:v>January</c:v>
                </c:pt>
                <c:pt idx="9">
                  <c:v>February</c:v>
                </c:pt>
                <c:pt idx="10">
                  <c:v>March</c:v>
                </c:pt>
                <c:pt idx="11">
                  <c:v>April</c:v>
                </c:pt>
                <c:pt idx="12">
                  <c:v>May</c:v>
                </c:pt>
              </c:strCache>
            </c:strRef>
          </c:cat>
          <c:val>
            <c:numRef>
              <c:f>'[UK Payments Stats 1990 through 2014.xls]Combined Volumes'!$M$107:$M$119</c:f>
              <c:numCache>
                <c:formatCode>#,##0</c:formatCode>
                <c:ptCount val="13"/>
                <c:pt idx="0">
                  <c:v>28661</c:v>
                </c:pt>
                <c:pt idx="1">
                  <c:v>29530</c:v>
                </c:pt>
                <c:pt idx="2">
                  <c:v>27549</c:v>
                </c:pt>
                <c:pt idx="3">
                  <c:v>26264</c:v>
                </c:pt>
                <c:pt idx="4">
                  <c:v>27427</c:v>
                </c:pt>
                <c:pt idx="5">
                  <c:v>27962</c:v>
                </c:pt>
                <c:pt idx="6">
                  <c:v>29719</c:v>
                </c:pt>
                <c:pt idx="7">
                  <c:v>27888</c:v>
                </c:pt>
                <c:pt idx="8">
                  <c:v>26929</c:v>
                </c:pt>
                <c:pt idx="9">
                  <c:v>23683</c:v>
                </c:pt>
                <c:pt idx="10">
                  <c:v>27343</c:v>
                </c:pt>
                <c:pt idx="11">
                  <c:v>22443</c:v>
                </c:pt>
                <c:pt idx="12">
                  <c:v>26243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035-4E65-83E3-F8D97E591E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2020304"/>
        <c:axId val="552019320"/>
      </c:lineChart>
      <c:catAx>
        <c:axId val="55202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019320"/>
        <c:crosses val="autoZero"/>
        <c:auto val="1"/>
        <c:lblAlgn val="ctr"/>
        <c:lblOffset val="100"/>
        <c:noMultiLvlLbl val="0"/>
      </c:catAx>
      <c:valAx>
        <c:axId val="552019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020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9166" cy="468824"/>
          </a:xfrm>
          <a:prstGeom prst="rect">
            <a:avLst/>
          </a:prstGeom>
        </p:spPr>
        <p:txBody>
          <a:bodyPr vert="horz" lIns="93726" tIns="46863" rIns="93726" bIns="4686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8814" y="0"/>
            <a:ext cx="3059166" cy="468824"/>
          </a:xfrm>
          <a:prstGeom prst="rect">
            <a:avLst/>
          </a:prstGeom>
        </p:spPr>
        <p:txBody>
          <a:bodyPr vert="horz" lIns="93726" tIns="46863" rIns="93726" bIns="46863" rtlCol="0"/>
          <a:lstStyle>
            <a:lvl1pPr algn="r">
              <a:defRPr sz="1200"/>
            </a:lvl1pPr>
          </a:lstStyle>
          <a:p>
            <a:fld id="{E0AF0ADC-FC12-47DC-9AB8-352B8D58506E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168400"/>
            <a:ext cx="5605463" cy="3152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26" tIns="46863" rIns="93726" bIns="4686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962" y="4496812"/>
            <a:ext cx="5647690" cy="3679210"/>
          </a:xfrm>
          <a:prstGeom prst="rect">
            <a:avLst/>
          </a:prstGeom>
        </p:spPr>
        <p:txBody>
          <a:bodyPr vert="horz" lIns="93726" tIns="46863" rIns="93726" bIns="4686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75203"/>
            <a:ext cx="3059166" cy="468823"/>
          </a:xfrm>
          <a:prstGeom prst="rect">
            <a:avLst/>
          </a:prstGeom>
        </p:spPr>
        <p:txBody>
          <a:bodyPr vert="horz" lIns="93726" tIns="46863" rIns="93726" bIns="4686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8814" y="8875203"/>
            <a:ext cx="3059166" cy="468823"/>
          </a:xfrm>
          <a:prstGeom prst="rect">
            <a:avLst/>
          </a:prstGeom>
        </p:spPr>
        <p:txBody>
          <a:bodyPr vert="horz" lIns="93726" tIns="46863" rIns="93726" bIns="46863" rtlCol="0" anchor="b"/>
          <a:lstStyle>
            <a:lvl1pPr algn="r">
              <a:defRPr sz="1200"/>
            </a:lvl1pPr>
          </a:lstStyle>
          <a:p>
            <a:fld id="{7FC3D90A-A5D6-4975-94E1-62C47B2B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022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256"/>
            <a:fld id="{75EF7DC4-EB26-40AF-A5B8-CE10CD9300F9}" type="slidenum">
              <a:rPr lang="en-US" smtClean="0"/>
              <a:pPr defTabSz="949256"/>
              <a:t>1</a:t>
            </a:fld>
            <a:endParaRPr lang="en-US" dirty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8107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7950" y="127000"/>
            <a:ext cx="7415213" cy="4170363"/>
          </a:xfrm>
          <a:ln/>
        </p:spPr>
      </p:sp>
      <p:sp>
        <p:nvSpPr>
          <p:cNvPr id="42701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7766"/>
            <a:fld id="{CDE55FFB-E720-4830-BF0E-6E82D3AD9239}" type="slidenum">
              <a:rPr lang="en-US" smtClean="0">
                <a:latin typeface="Arial" charset="0"/>
                <a:cs typeface="Arial" charset="0"/>
              </a:rPr>
              <a:pPr defTabSz="967766"/>
              <a:t>14</a:t>
            </a:fld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202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19063" y="125413"/>
            <a:ext cx="7327901" cy="4121150"/>
          </a:xfrm>
          <a:ln/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0145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19063" y="125413"/>
            <a:ext cx="7327901" cy="4121150"/>
          </a:xfrm>
          <a:ln/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9704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3413"/>
            <a:fld id="{693DCF61-1A48-4B31-B095-4D0928A77239}" type="slidenum">
              <a:rPr lang="en-US" smtClean="0"/>
              <a:pPr defTabSz="953413"/>
              <a:t>25</a:t>
            </a:fld>
            <a:endParaRPr lang="en-US" dirty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76425" y="49213"/>
            <a:ext cx="5754688" cy="3236912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6070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3413"/>
            <a:fld id="{693DCF61-1A48-4B31-B095-4D0928A77239}" type="slidenum">
              <a:rPr lang="en-US" smtClean="0"/>
              <a:pPr defTabSz="953413"/>
              <a:t>26</a:t>
            </a:fld>
            <a:endParaRPr lang="en-US" dirty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76425" y="49213"/>
            <a:ext cx="5754688" cy="3236912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841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3413"/>
            <a:fld id="{693DCF61-1A48-4B31-B095-4D0928A77239}" type="slidenum">
              <a:rPr lang="en-US" smtClean="0"/>
              <a:pPr defTabSz="953413"/>
              <a:t>27</a:t>
            </a:fld>
            <a:endParaRPr lang="en-US" dirty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76425" y="49213"/>
            <a:ext cx="5754688" cy="3236912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959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3413"/>
            <a:fld id="{693DCF61-1A48-4B31-B095-4D0928A77239}" type="slidenum">
              <a:rPr lang="en-US" smtClean="0"/>
              <a:pPr defTabSz="953413"/>
              <a:t>28</a:t>
            </a:fld>
            <a:endParaRPr lang="en-US" dirty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76425" y="49213"/>
            <a:ext cx="5754688" cy="3236912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41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7248F-D952-4288-BB15-965D62BE0669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295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7248F-D952-4288-BB15-965D62BE0669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984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7248F-D952-4288-BB15-965D62BE0669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65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 26,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Copyright© 2014 by ECCHO (Certain contributed content subject to third party copyrights)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F086-A75E-4000-836F-2EC3C9C1033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dirty="0"/>
              <a:t>Holder in Due Course - Part II</a:t>
            </a:r>
          </a:p>
        </p:txBody>
      </p:sp>
    </p:spTree>
    <p:extLst>
      <p:ext uri="{BB962C8B-B14F-4D97-AF65-F5344CB8AC3E}">
        <p14:creationId xmlns:p14="http://schemas.microsoft.com/office/powerpoint/2010/main" val="3996704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7950" y="127000"/>
            <a:ext cx="7415213" cy="4170363"/>
          </a:xfrm>
          <a:ln/>
        </p:spPr>
      </p:sp>
      <p:sp>
        <p:nvSpPr>
          <p:cNvPr id="42701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7766"/>
            <a:fld id="{CDE55FFB-E720-4830-BF0E-6E82D3AD9239}" type="slidenum">
              <a:rPr lang="en-US" smtClean="0">
                <a:latin typeface="Arial" charset="0"/>
                <a:cs typeface="Arial" charset="0"/>
              </a:rPr>
              <a:pPr defTabSz="967766"/>
              <a:t>37</a:t>
            </a:fld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7535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256"/>
            <a:fld id="{75EF7DC4-EB26-40AF-A5B8-CE10CD9300F9}" type="slidenum">
              <a:rPr lang="en-US" smtClean="0"/>
              <a:pPr defTabSz="949256"/>
              <a:t>38</a:t>
            </a:fld>
            <a:endParaRPr lang="en-US" dirty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88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7950" y="127000"/>
            <a:ext cx="7415213" cy="4170363"/>
          </a:xfrm>
          <a:ln/>
        </p:spPr>
      </p:sp>
      <p:sp>
        <p:nvSpPr>
          <p:cNvPr id="42701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7766"/>
            <a:fld id="{CDE55FFB-E720-4830-BF0E-6E82D3AD9239}" type="slidenum">
              <a:rPr lang="en-US" smtClean="0">
                <a:latin typeface="Arial" charset="0"/>
                <a:cs typeface="Arial" charset="0"/>
              </a:rPr>
              <a:pPr defTabSz="967766"/>
              <a:t>3</a:t>
            </a:fld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796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7950" y="127000"/>
            <a:ext cx="7415213" cy="4170363"/>
          </a:xfrm>
          <a:ln/>
        </p:spPr>
      </p:sp>
      <p:sp>
        <p:nvSpPr>
          <p:cNvPr id="42701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7766"/>
            <a:fld id="{CDE55FFB-E720-4830-BF0E-6E82D3AD9239}" type="slidenum">
              <a:rPr lang="en-US" smtClean="0">
                <a:latin typeface="Arial" charset="0"/>
                <a:cs typeface="Arial" charset="0"/>
              </a:rPr>
              <a:pPr defTabSz="967766"/>
              <a:t>4</a:t>
            </a:fld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930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7950" y="127000"/>
            <a:ext cx="7415213" cy="4170363"/>
          </a:xfrm>
          <a:ln/>
        </p:spPr>
      </p:sp>
      <p:sp>
        <p:nvSpPr>
          <p:cNvPr id="42701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7766"/>
            <a:fld id="{CDE55FFB-E720-4830-BF0E-6E82D3AD9239}" type="slidenum">
              <a:rPr lang="en-US" smtClean="0">
                <a:latin typeface="Arial" charset="0"/>
                <a:cs typeface="Arial" charset="0"/>
              </a:rPr>
              <a:pPr defTabSz="967766"/>
              <a:t>5</a:t>
            </a:fld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381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7950" y="127000"/>
            <a:ext cx="7415213" cy="4170363"/>
          </a:xfrm>
          <a:ln/>
        </p:spPr>
      </p:sp>
      <p:sp>
        <p:nvSpPr>
          <p:cNvPr id="42701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7766"/>
            <a:fld id="{CDE55FFB-E720-4830-BF0E-6E82D3AD9239}" type="slidenum">
              <a:rPr lang="en-US" smtClean="0">
                <a:latin typeface="Arial" charset="0"/>
                <a:cs typeface="Arial" charset="0"/>
              </a:rPr>
              <a:pPr defTabSz="967766"/>
              <a:t>6</a:t>
            </a:fld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807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7950" y="127000"/>
            <a:ext cx="7415213" cy="4170363"/>
          </a:xfrm>
          <a:ln/>
        </p:spPr>
      </p:sp>
      <p:sp>
        <p:nvSpPr>
          <p:cNvPr id="42701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7766"/>
            <a:fld id="{CDE55FFB-E720-4830-BF0E-6E82D3AD9239}" type="slidenum">
              <a:rPr lang="en-US" smtClean="0">
                <a:latin typeface="Arial" charset="0"/>
                <a:cs typeface="Arial" charset="0"/>
              </a:rPr>
              <a:pPr defTabSz="967766"/>
              <a:t>7</a:t>
            </a:fld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2975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7950" y="127000"/>
            <a:ext cx="7415213" cy="4170363"/>
          </a:xfrm>
          <a:ln/>
        </p:spPr>
      </p:sp>
      <p:sp>
        <p:nvSpPr>
          <p:cNvPr id="42701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7766"/>
            <a:fld id="{CDE55FFB-E720-4830-BF0E-6E82D3AD9239}" type="slidenum">
              <a:rPr lang="en-US" smtClean="0">
                <a:latin typeface="Arial" charset="0"/>
                <a:cs typeface="Arial" charset="0"/>
              </a:rPr>
              <a:pPr defTabSz="967766"/>
              <a:t>8</a:t>
            </a:fld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6368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7950" y="127000"/>
            <a:ext cx="7415213" cy="4170363"/>
          </a:xfrm>
          <a:ln/>
        </p:spPr>
      </p:sp>
      <p:sp>
        <p:nvSpPr>
          <p:cNvPr id="42701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7766"/>
            <a:fld id="{CDE55FFB-E720-4830-BF0E-6E82D3AD9239}" type="slidenum">
              <a:rPr lang="en-US" smtClean="0">
                <a:latin typeface="Arial" charset="0"/>
                <a:cs typeface="Arial" charset="0"/>
              </a:rPr>
              <a:pPr defTabSz="967766"/>
              <a:t>9</a:t>
            </a:fld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543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4111F-9F8F-4136-8747-617B454655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72278"/>
            <a:ext cx="98298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E07BCB-11D1-4971-B69A-045645930E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1524000" y="3428999"/>
            <a:ext cx="9144000" cy="64281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D5BF5-91AB-4973-98C0-FE89DCB63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5856514"/>
            <a:ext cx="2743200" cy="864961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/>
              <a:t>David Walker, NCP</a:t>
            </a:r>
          </a:p>
          <a:p>
            <a:r>
              <a:rPr lang="en-US"/>
              <a:t>April 23, 2018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80AB26B-9FD9-452C-9D1E-5CBD4B8E46FA}"/>
              </a:ext>
            </a:extLst>
          </p:cNvPr>
          <p:cNvGrpSpPr/>
          <p:nvPr userDrawn="1"/>
        </p:nvGrpSpPr>
        <p:grpSpPr>
          <a:xfrm>
            <a:off x="362628" y="3398442"/>
            <a:ext cx="5712737" cy="369332"/>
            <a:chOff x="987300" y="1791066"/>
            <a:chExt cx="5712737" cy="369332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82DA069C-0708-4DFD-AC43-A3BD63D7608D}"/>
                </a:ext>
              </a:extLst>
            </p:cNvPr>
            <p:cNvCxnSpPr/>
            <p:nvPr userDrawn="1"/>
          </p:nvCxnSpPr>
          <p:spPr bwMode="auto">
            <a:xfrm>
              <a:off x="987300" y="1791075"/>
              <a:ext cx="5712737" cy="0"/>
            </a:xfrm>
            <a:prstGeom prst="straightConnector1">
              <a:avLst/>
            </a:prstGeom>
            <a:solidFill>
              <a:schemeClr val="accent1"/>
            </a:solidFill>
            <a:ln w="50800" cap="flat" cmpd="sng" algn="ctr">
              <a:solidFill>
                <a:srgbClr val="003399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7A237C2-DCDF-48C1-8497-8011E0E74C73}"/>
                </a:ext>
              </a:extLst>
            </p:cNvPr>
            <p:cNvSpPr txBox="1"/>
            <p:nvPr userDrawn="1"/>
          </p:nvSpPr>
          <p:spPr>
            <a:xfrm>
              <a:off x="1311261" y="1791066"/>
              <a:ext cx="24160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iller</a:t>
              </a:r>
              <a:r>
                <a:rPr lang="en-US" dirty="0"/>
                <a:t> Endeavors, LLC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86EBC24-B050-4DCA-AFD9-2CB99A083CA3}"/>
                </a:ext>
              </a:extLst>
            </p:cNvPr>
            <p:cNvCxnSpPr>
              <a:cxnSpLocks/>
            </p:cNvCxnSpPr>
            <p:nvPr userDrawn="1"/>
          </p:nvCxnSpPr>
          <p:spPr bwMode="auto">
            <a:xfrm>
              <a:off x="1358007" y="1791066"/>
              <a:ext cx="0" cy="282178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8F632DC4-B959-4CB2-88A6-D95F5F14F99F}"/>
              </a:ext>
            </a:extLst>
          </p:cNvPr>
          <p:cNvSpPr txBox="1"/>
          <p:nvPr userDrawn="1"/>
        </p:nvSpPr>
        <p:spPr>
          <a:xfrm>
            <a:off x="253574" y="3696026"/>
            <a:ext cx="41724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To Steer The Course, You Need a Tiller! </a:t>
            </a:r>
          </a:p>
        </p:txBody>
      </p:sp>
    </p:spTree>
    <p:extLst>
      <p:ext uri="{BB962C8B-B14F-4D97-AF65-F5344CB8AC3E}">
        <p14:creationId xmlns:p14="http://schemas.microsoft.com/office/powerpoint/2010/main" val="2586345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143152B-BC07-4CEF-B4C8-0F183B20C096}"/>
              </a:ext>
            </a:extLst>
          </p:cNvPr>
          <p:cNvCxnSpPr>
            <a:cxnSpLocks/>
          </p:cNvCxnSpPr>
          <p:nvPr userDrawn="1"/>
        </p:nvCxnSpPr>
        <p:spPr>
          <a:xfrm flipV="1">
            <a:off x="555538" y="1023817"/>
            <a:ext cx="57105" cy="5000465"/>
          </a:xfrm>
          <a:prstGeom prst="straightConnector1">
            <a:avLst/>
          </a:prstGeom>
          <a:ln w="38100">
            <a:solidFill>
              <a:srgbClr val="CC3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353B953-6387-45DA-9271-B686F6F67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707"/>
            <a:ext cx="10515600" cy="994752"/>
          </a:xfrm>
        </p:spPr>
        <p:txBody>
          <a:bodyPr>
            <a:normAutofit/>
          </a:bodyPr>
          <a:lstStyle>
            <a:lvl1pPr algn="ctr">
              <a:defRPr sz="4800" b="1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2C869-FF82-4DA0-AA05-DF4FE5468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6669"/>
            <a:ext cx="10515600" cy="5332532"/>
          </a:xfrm>
        </p:spPr>
        <p:txBody>
          <a:bodyPr/>
          <a:lstStyle>
            <a:lvl1pPr marL="228600" indent="-228600">
              <a:buClr>
                <a:srgbClr val="003399"/>
              </a:buClr>
              <a:buFont typeface="Arial" panose="020B0604020202020204" pitchFamily="34" charset="0"/>
              <a:buChar char="•"/>
              <a:defRPr sz="3200" b="1"/>
            </a:lvl1pPr>
            <a:lvl2pPr marL="685800" indent="-228600">
              <a:buClr>
                <a:srgbClr val="003399"/>
              </a:buClr>
              <a:buFont typeface="Wingdings" panose="05000000000000000000" pitchFamily="2" charset="2"/>
              <a:buChar char="Ø"/>
              <a:defRPr sz="2800"/>
            </a:lvl2pPr>
            <a:lvl3pPr marL="1143000" indent="-228600">
              <a:buClr>
                <a:srgbClr val="003399"/>
              </a:buClr>
              <a:buFont typeface="Wingdings" panose="05000000000000000000" pitchFamily="2" charset="2"/>
              <a:buChar char="ü"/>
              <a:defRPr sz="2400"/>
            </a:lvl3pPr>
            <a:lvl4pPr marL="1600200" indent="-228600">
              <a:buClr>
                <a:srgbClr val="003399"/>
              </a:buClr>
              <a:buFont typeface="Courier New" panose="02070309020205020404" pitchFamily="49" charset="0"/>
              <a:buChar char="o"/>
              <a:defRPr sz="2400"/>
            </a:lvl4pPr>
            <a:lvl5pPr marL="2057400" indent="-228600"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5FC3E-2F8F-4544-B127-BB1A2BD52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04512"/>
            <a:ext cx="2647753" cy="252659"/>
          </a:xfrm>
        </p:spPr>
        <p:txBody>
          <a:bodyPr/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Copyright by Tiller Endeavors</a:t>
            </a:r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47DD7DA-83A6-4F96-B26B-C3A294801F71}"/>
              </a:ext>
            </a:extLst>
          </p:cNvPr>
          <p:cNvGrpSpPr/>
          <p:nvPr userDrawn="1"/>
        </p:nvGrpSpPr>
        <p:grpSpPr>
          <a:xfrm>
            <a:off x="184831" y="6474872"/>
            <a:ext cx="5712737" cy="365713"/>
            <a:chOff x="169198" y="6529577"/>
            <a:chExt cx="5712737" cy="365713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5B17455B-1867-464D-9EFE-0B38AABD81F4}"/>
                </a:ext>
              </a:extLst>
            </p:cNvPr>
            <p:cNvCxnSpPr/>
            <p:nvPr userDrawn="1"/>
          </p:nvCxnSpPr>
          <p:spPr bwMode="auto">
            <a:xfrm>
              <a:off x="169198" y="6529586"/>
              <a:ext cx="5712737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3399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BAC8EBA-33DC-4EBC-AABE-DE264F4C0105}"/>
                </a:ext>
              </a:extLst>
            </p:cNvPr>
            <p:cNvSpPr txBox="1"/>
            <p:nvPr userDrawn="1"/>
          </p:nvSpPr>
          <p:spPr>
            <a:xfrm>
              <a:off x="493159" y="6556736"/>
              <a:ext cx="2029723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600" b="0" dirty="0" err="1"/>
                <a:t>iller</a:t>
              </a:r>
              <a:r>
                <a:rPr lang="en-US" sz="1600" b="0" dirty="0"/>
                <a:t> Endeavors, LLC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7FEEB1E-067B-4B9A-8021-5F790408B7F5}"/>
                </a:ext>
              </a:extLst>
            </p:cNvPr>
            <p:cNvCxnSpPr>
              <a:cxnSpLocks/>
            </p:cNvCxnSpPr>
            <p:nvPr userDrawn="1"/>
          </p:nvCxnSpPr>
          <p:spPr bwMode="auto">
            <a:xfrm>
              <a:off x="539905" y="6529577"/>
              <a:ext cx="0" cy="28217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5" name="Slide Number Placeholder 3">
            <a:extLst>
              <a:ext uri="{FF2B5EF4-FFF2-40B4-BE49-F238E27FC236}">
                <a16:creationId xmlns:a16="http://schemas.microsoft.com/office/drawing/2014/main" id="{14254550-F3B3-469D-BB70-052E7340FE56}"/>
              </a:ext>
            </a:extLst>
          </p:cNvPr>
          <p:cNvSpPr txBox="1">
            <a:spLocks/>
          </p:cNvSpPr>
          <p:nvPr userDrawn="1"/>
        </p:nvSpPr>
        <p:spPr>
          <a:xfrm>
            <a:off x="3943" y="6538686"/>
            <a:ext cx="439276" cy="2465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E2F2DF0-2086-48B6-BA89-BEFB8823F228}" type="slidenum">
              <a:rPr lang="en-US" sz="1600" smtClean="0">
                <a:solidFill>
                  <a:srgbClr val="003399"/>
                </a:solidFill>
              </a:rPr>
              <a:pPr/>
              <a:t>‹#›</a:t>
            </a:fld>
            <a:endParaRPr lang="en-US" sz="16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93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3B953-6387-45DA-9271-B686F6F67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5FC3E-2F8F-4544-B127-BB1A2BD52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75589" y="6504391"/>
            <a:ext cx="2763777" cy="353609"/>
          </a:xfrm>
        </p:spPr>
        <p:txBody>
          <a:bodyPr/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Copyright by Tiller Endeavors</a:t>
            </a:r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2CEFA19-3822-482C-BDB3-B223D9C3FAF5}"/>
              </a:ext>
            </a:extLst>
          </p:cNvPr>
          <p:cNvCxnSpPr>
            <a:cxnSpLocks/>
          </p:cNvCxnSpPr>
          <p:nvPr userDrawn="1"/>
        </p:nvCxnSpPr>
        <p:spPr>
          <a:xfrm>
            <a:off x="745351" y="1421546"/>
            <a:ext cx="10751080" cy="0"/>
          </a:xfrm>
          <a:prstGeom prst="straightConnector1">
            <a:avLst/>
          </a:prstGeom>
          <a:ln w="12700">
            <a:solidFill>
              <a:srgbClr val="00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79FD3F-1F07-41CC-9C2D-08C94E61F661}"/>
              </a:ext>
            </a:extLst>
          </p:cNvPr>
          <p:cNvCxnSpPr>
            <a:cxnSpLocks/>
          </p:cNvCxnSpPr>
          <p:nvPr userDrawn="1"/>
        </p:nvCxnSpPr>
        <p:spPr>
          <a:xfrm flipH="1">
            <a:off x="547078" y="1421546"/>
            <a:ext cx="10542953" cy="0"/>
          </a:xfrm>
          <a:prstGeom prst="straightConnector1">
            <a:avLst/>
          </a:prstGeom>
          <a:ln w="12700">
            <a:solidFill>
              <a:srgbClr val="00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47DD7DA-83A6-4F96-B26B-C3A294801F71}"/>
              </a:ext>
            </a:extLst>
          </p:cNvPr>
          <p:cNvGrpSpPr/>
          <p:nvPr userDrawn="1"/>
        </p:nvGrpSpPr>
        <p:grpSpPr>
          <a:xfrm>
            <a:off x="82046" y="6474872"/>
            <a:ext cx="5712737" cy="365713"/>
            <a:chOff x="169198" y="6529577"/>
            <a:chExt cx="5712737" cy="365713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5B17455B-1867-464D-9EFE-0B38AABD81F4}"/>
                </a:ext>
              </a:extLst>
            </p:cNvPr>
            <p:cNvCxnSpPr/>
            <p:nvPr userDrawn="1"/>
          </p:nvCxnSpPr>
          <p:spPr bwMode="auto">
            <a:xfrm>
              <a:off x="169198" y="6529586"/>
              <a:ext cx="5712737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3399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BAC8EBA-33DC-4EBC-AABE-DE264F4C0105}"/>
                </a:ext>
              </a:extLst>
            </p:cNvPr>
            <p:cNvSpPr txBox="1"/>
            <p:nvPr userDrawn="1"/>
          </p:nvSpPr>
          <p:spPr>
            <a:xfrm>
              <a:off x="493159" y="6556736"/>
              <a:ext cx="2029723" cy="338554"/>
            </a:xfrm>
            <a:prstGeom prst="rect">
              <a:avLst/>
            </a:prstGeom>
            <a:noFill/>
            <a:ln>
              <a:solidFill>
                <a:srgbClr val="003399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b="0" dirty="0" err="1"/>
                <a:t>iller</a:t>
              </a:r>
              <a:r>
                <a:rPr lang="en-US" sz="1600" b="0" dirty="0"/>
                <a:t> Endeavors, LLC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7FEEB1E-067B-4B9A-8021-5F790408B7F5}"/>
                </a:ext>
              </a:extLst>
            </p:cNvPr>
            <p:cNvCxnSpPr>
              <a:cxnSpLocks/>
            </p:cNvCxnSpPr>
            <p:nvPr userDrawn="1"/>
          </p:nvCxnSpPr>
          <p:spPr bwMode="auto">
            <a:xfrm>
              <a:off x="539905" y="6529577"/>
              <a:ext cx="0" cy="28217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245455D2-3B0C-423A-917C-A034CAA00740}"/>
              </a:ext>
            </a:extLst>
          </p:cNvPr>
          <p:cNvSpPr txBox="1">
            <a:spLocks/>
          </p:cNvSpPr>
          <p:nvPr userDrawn="1"/>
        </p:nvSpPr>
        <p:spPr>
          <a:xfrm>
            <a:off x="3943" y="6538686"/>
            <a:ext cx="439276" cy="2465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E2F2DF0-2086-48B6-BA89-BEFB8823F228}" type="slidenum">
              <a:rPr lang="en-US" sz="1600" smtClean="0">
                <a:solidFill>
                  <a:srgbClr val="003399"/>
                </a:solidFill>
              </a:rPr>
              <a:pPr/>
              <a:t>‹#›</a:t>
            </a:fld>
            <a:endParaRPr lang="en-US" sz="16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53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0E7CF1-DF36-4D89-A2C4-57CA9CB46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A5B2C2-6767-4579-B31E-84B92465F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835" y="178858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D3878-488F-43CE-9B29-D0EA9D16F8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990318" y="6356350"/>
            <a:ext cx="2336573" cy="390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dirty="0"/>
              <a:t>Copyright by Tiller Endeavors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81E1E-7BF1-4629-AAA1-72AA95B54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162" y="6504391"/>
            <a:ext cx="511628" cy="2575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003399"/>
                </a:solidFill>
              </a:defRPr>
            </a:lvl1pPr>
          </a:lstStyle>
          <a:p>
            <a:fld id="{0A4B0FFC-A6B3-4344-A776-88943BF2D1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41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C330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3399"/>
        </a:buClr>
        <a:buFont typeface="Arial" panose="020B0604020202020204" pitchFamily="34" charset="0"/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3399"/>
        </a:buClr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3399"/>
        </a:buClr>
        <a:buFont typeface="Wingdings" panose="05000000000000000000" pitchFamily="2" charset="2"/>
        <a:buChar char="ü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3399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3399"/>
        </a:buClr>
        <a:buFont typeface="Courier New" panose="02070309020205020404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enya.eregulations.org/Contacts?l=en" TargetMode="Externa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hyperlink" Target="https://kenya.eregulations.org/Contacts?l=en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enya.eregulations.org/Contacts?l=en" TargetMode="Externa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kenya.eregulations.org/Contacts?l=en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877464" y="1933855"/>
            <a:ext cx="9829800" cy="23876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6600" i="1" dirty="0"/>
              <a:t>Payment Systems Investment Decisions</a:t>
            </a:r>
          </a:p>
        </p:txBody>
      </p:sp>
      <p:sp>
        <p:nvSpPr>
          <p:cNvPr id="5" name="Text Box 95"/>
          <p:cNvSpPr txBox="1">
            <a:spLocks noChangeArrowheads="1"/>
          </p:cNvSpPr>
          <p:nvPr/>
        </p:nvSpPr>
        <p:spPr bwMode="auto">
          <a:xfrm>
            <a:off x="1344613" y="5151215"/>
            <a:ext cx="9088438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7850" algn="ctr">
              <a:spcBef>
                <a:spcPts val="1200"/>
              </a:spcBef>
              <a:spcAft>
                <a:spcPts val="600"/>
              </a:spcAft>
              <a:tabLst>
                <a:tab pos="511175" algn="l"/>
              </a:tabLst>
            </a:pPr>
            <a:r>
              <a:rPr lang="en-US" sz="2800" i="1" dirty="0"/>
              <a:t>        </a:t>
            </a:r>
            <a:endParaRPr lang="en-US" sz="3200" dirty="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845169" y="5336964"/>
            <a:ext cx="6587882" cy="1524000"/>
          </a:xfrm>
          <a:prstGeom prst="rect">
            <a:avLst/>
          </a:prstGeom>
        </p:spPr>
        <p:txBody>
          <a:bodyPr/>
          <a:lstStyle>
            <a:lvl1pPr marL="623888" indent="-623888" algn="l" rtl="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3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3938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–"/>
              <a:defRPr sz="3200">
                <a:solidFill>
                  <a:schemeClr val="tx1"/>
                </a:solidFill>
                <a:latin typeface="+mn-lt"/>
                <a:cs typeface="+mn-cs"/>
              </a:defRPr>
            </a:lvl2pPr>
            <a:lvl3pPr marL="136683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•"/>
              <a:defRPr sz="2800">
                <a:solidFill>
                  <a:schemeClr val="tx1"/>
                </a:solidFill>
                <a:latin typeface="+mn-lt"/>
                <a:cs typeface="+mn-cs"/>
              </a:defRPr>
            </a:lvl3pPr>
            <a:lvl4pPr marL="170973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 eaLnBrk="1" hangingPunct="1"/>
            <a:r>
              <a:rPr lang="en-US" sz="2400" kern="0" dirty="0"/>
              <a:t>David Walker, NCP</a:t>
            </a:r>
          </a:p>
          <a:p>
            <a:pPr marL="0" indent="0" algn="r" eaLnBrk="1" hangingPunct="1">
              <a:buNone/>
            </a:pPr>
            <a:r>
              <a:rPr lang="en-US" sz="2400" kern="0" dirty="0"/>
              <a:t>April 24, 2018</a:t>
            </a:r>
          </a:p>
          <a:p>
            <a:pPr algn="r" eaLnBrk="1" hangingPunct="1"/>
            <a:endParaRPr lang="en-US" sz="1200" kern="0" dirty="0"/>
          </a:p>
          <a:p>
            <a:pPr algn="r" eaLnBrk="1" hangingPunct="1"/>
            <a:endParaRPr lang="en-US" sz="1200" kern="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562600" y="5151214"/>
            <a:ext cx="5105400" cy="1524000"/>
          </a:xfrm>
          <a:prstGeom prst="rect">
            <a:avLst/>
          </a:prstGeom>
        </p:spPr>
        <p:txBody>
          <a:bodyPr/>
          <a:lstStyle>
            <a:lvl1pPr marL="623888" indent="-623888" algn="l" rtl="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3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3938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–"/>
              <a:defRPr sz="3200">
                <a:solidFill>
                  <a:schemeClr val="tx1"/>
                </a:solidFill>
                <a:latin typeface="+mn-lt"/>
                <a:cs typeface="+mn-cs"/>
              </a:defRPr>
            </a:lvl2pPr>
            <a:lvl3pPr marL="136683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•"/>
              <a:defRPr sz="2800">
                <a:solidFill>
                  <a:schemeClr val="tx1"/>
                </a:solidFill>
                <a:latin typeface="+mn-lt"/>
                <a:cs typeface="+mn-cs"/>
              </a:defRPr>
            </a:lvl3pPr>
            <a:lvl4pPr marL="170973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 eaLnBrk="1" hangingPunct="1"/>
            <a:endParaRPr lang="en-US" sz="1200" kern="0" dirty="0"/>
          </a:p>
        </p:txBody>
      </p:sp>
    </p:spTree>
    <p:extLst>
      <p:ext uri="{BB962C8B-B14F-4D97-AF65-F5344CB8AC3E}">
        <p14:creationId xmlns:p14="http://schemas.microsoft.com/office/powerpoint/2010/main" val="363208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F5B78F79-B50A-4B45-B5EC-38AB85DDEC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3330536"/>
              </p:ext>
            </p:extLst>
          </p:nvPr>
        </p:nvGraphicFramePr>
        <p:xfrm>
          <a:off x="2218944" y="804864"/>
          <a:ext cx="7900416" cy="5670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TextBox 16"/>
          <p:cNvSpPr txBox="1"/>
          <p:nvPr/>
        </p:nvSpPr>
        <p:spPr>
          <a:xfrm rot="16200000">
            <a:off x="671635" y="2736760"/>
            <a:ext cx="218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 $ Billions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D3282AA1-4B28-41A9-9283-533385828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69"/>
            <a:ext cx="10515600" cy="994752"/>
          </a:xfrm>
        </p:spPr>
        <p:txBody>
          <a:bodyPr/>
          <a:lstStyle/>
          <a:p>
            <a:r>
              <a:rPr lang="en-US" dirty="0"/>
              <a:t>2016 Comparative GDPs*</a:t>
            </a:r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BA6BAF-2158-422A-82AC-C44CFB8D4226}"/>
              </a:ext>
            </a:extLst>
          </p:cNvPr>
          <p:cNvSpPr txBox="1"/>
          <p:nvPr/>
        </p:nvSpPr>
        <p:spPr>
          <a:xfrm>
            <a:off x="5977128" y="3771487"/>
            <a:ext cx="4023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GDP – Gross Domestic Product is the monetary value of all finished all goods and services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C79E7C8-151E-4481-A6A6-389820C8C377}"/>
              </a:ext>
            </a:extLst>
          </p:cNvPr>
          <p:cNvSpPr txBox="1"/>
          <p:nvPr/>
        </p:nvSpPr>
        <p:spPr>
          <a:xfrm>
            <a:off x="2530490" y="6478600"/>
            <a:ext cx="8137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cs typeface="Arial" panose="020B0604020202020204" pitchFamily="34" charset="0"/>
              </a:rPr>
              <a:t>*Source: GDP –Bureau of Economic Analysis, </a:t>
            </a:r>
            <a:r>
              <a:rPr lang="en-US" sz="1400" dirty="0" err="1">
                <a:cs typeface="Arial" panose="020B0604020202020204" pitchFamily="34" charset="0"/>
              </a:rPr>
              <a:t>Dept</a:t>
            </a:r>
            <a:r>
              <a:rPr lang="en-US" sz="1400" dirty="0">
                <a:cs typeface="Arial" panose="020B0604020202020204" pitchFamily="34" charset="0"/>
              </a:rPr>
              <a:t> of Commerce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52252797-B671-4B3D-8C7B-05EA2F4F08D4}"/>
              </a:ext>
            </a:extLst>
          </p:cNvPr>
          <p:cNvSpPr/>
          <p:nvPr/>
        </p:nvSpPr>
        <p:spPr bwMode="auto">
          <a:xfrm>
            <a:off x="4386072" y="1435608"/>
            <a:ext cx="941832" cy="16276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B6E23FA-6E5F-4431-BC1A-9BBDBB557C5D}"/>
              </a:ext>
            </a:extLst>
          </p:cNvPr>
          <p:cNvCxnSpPr>
            <a:stCxn id="3" idx="0"/>
          </p:cNvCxnSpPr>
          <p:nvPr/>
        </p:nvCxnSpPr>
        <p:spPr bwMode="auto">
          <a:xfrm flipH="1">
            <a:off x="3965448" y="1435608"/>
            <a:ext cx="4206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BBFC78E-E1EF-4ACA-BDCC-54B0074EDF07}"/>
              </a:ext>
            </a:extLst>
          </p:cNvPr>
          <p:cNvSpPr txBox="1"/>
          <p:nvPr/>
        </p:nvSpPr>
        <p:spPr>
          <a:xfrm>
            <a:off x="5435950" y="2071205"/>
            <a:ext cx="4448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U.S. GDP is approximately 172% of the 2</a:t>
            </a:r>
            <a:r>
              <a:rPr lang="en-US" baseline="30000" dirty="0"/>
              <a:t>nd</a:t>
            </a:r>
            <a:r>
              <a:rPr lang="en-US" dirty="0"/>
              <a:t> largest economy</a:t>
            </a:r>
          </a:p>
        </p:txBody>
      </p:sp>
    </p:spTree>
    <p:extLst>
      <p:ext uri="{BB962C8B-B14F-4D97-AF65-F5344CB8AC3E}">
        <p14:creationId xmlns:p14="http://schemas.microsoft.com/office/powerpoint/2010/main" val="3581603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2F53BD0-FDDA-444D-A0FA-04C8B16A4A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7337500"/>
              </p:ext>
            </p:extLst>
          </p:nvPr>
        </p:nvGraphicFramePr>
        <p:xfrm>
          <a:off x="2347867" y="274322"/>
          <a:ext cx="4744015" cy="6373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itle 11">
            <a:extLst>
              <a:ext uri="{FF2B5EF4-FFF2-40B4-BE49-F238E27FC236}">
                <a16:creationId xmlns:a16="http://schemas.microsoft.com/office/drawing/2014/main" id="{B49E3ECD-7810-45E5-8FF9-152E3DE55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$ Amount of Checks </a:t>
            </a:r>
            <a:r>
              <a:rPr lang="en-US" u="sng" dirty="0"/>
              <a:t>vs.</a:t>
            </a:r>
            <a:r>
              <a:rPr lang="en-US" dirty="0"/>
              <a:t> US GDP*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997825" y="6553416"/>
            <a:ext cx="2646362" cy="252412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30490" y="6525310"/>
            <a:ext cx="7927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cs typeface="Arial" panose="020B0604020202020204" pitchFamily="34" charset="0"/>
              </a:rPr>
              <a:t>*Sources: GDP –Bureau of Economic Analysis, </a:t>
            </a:r>
            <a:r>
              <a:rPr lang="en-US" sz="1400" dirty="0" err="1">
                <a:cs typeface="Arial" panose="020B0604020202020204" pitchFamily="34" charset="0"/>
              </a:rPr>
              <a:t>Dept</a:t>
            </a:r>
            <a:r>
              <a:rPr lang="en-US" sz="1400" dirty="0">
                <a:cs typeface="Arial" panose="020B0604020202020204" pitchFamily="34" charset="0"/>
              </a:rPr>
              <a:t> of Commerce  Check Image Collaborative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91882" y="1613160"/>
            <a:ext cx="455230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prstClr val="black"/>
                </a:solidFill>
                <a:cs typeface="Arial" panose="020B0604020202020204" pitchFamily="34" charset="0"/>
              </a:rPr>
              <a:t>At $27.4 Trillion, Checks Totaled 147% of U.S. GDP in 2016!</a:t>
            </a:r>
          </a:p>
          <a:p>
            <a:pPr algn="ctr"/>
            <a:endParaRPr lang="en-US" sz="3200" b="1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Text Box 26"/>
          <p:cNvSpPr txBox="1"/>
          <p:nvPr/>
        </p:nvSpPr>
        <p:spPr>
          <a:xfrm>
            <a:off x="7417806" y="4783175"/>
            <a:ext cx="4039088" cy="9239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b="1" dirty="0">
                <a:ea typeface="Times New Roman"/>
                <a:cs typeface="Arial"/>
              </a:rPr>
              <a:t>*</a:t>
            </a:r>
            <a:r>
              <a:rPr lang="en-US" b="1" dirty="0">
                <a:solidFill>
                  <a:schemeClr val="tx1"/>
                </a:solidFill>
                <a:ea typeface="Times New Roman"/>
                <a:cs typeface="Arial"/>
              </a:rPr>
              <a:t>GDP</a:t>
            </a:r>
            <a:r>
              <a:rPr lang="en-US" dirty="0">
                <a:solidFill>
                  <a:schemeClr val="tx1"/>
                </a:solidFill>
                <a:ea typeface="Times New Roman"/>
                <a:cs typeface="Arial"/>
              </a:rPr>
              <a:t>- Gross domestic product is the monetary value of all finished goods and services.</a:t>
            </a:r>
            <a:br>
              <a:rPr lang="en-US" dirty="0">
                <a:ea typeface="Times New Roman"/>
                <a:cs typeface="Arial"/>
              </a:rPr>
            </a:br>
            <a:br>
              <a:rPr lang="en-US" dirty="0">
                <a:ea typeface="Times New Roman"/>
                <a:cs typeface="Arial"/>
              </a:rPr>
            </a:br>
            <a:endParaRPr lang="en-US" dirty="0">
              <a:ea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797768" y="3003406"/>
            <a:ext cx="2065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400" b="1" kern="0" dirty="0">
                <a:solidFill>
                  <a:prstClr val="black"/>
                </a:solidFill>
                <a:cs typeface="Arial" panose="020B0604020202020204" pitchFamily="34" charset="0"/>
              </a:rPr>
              <a:t>$ in Trillions</a:t>
            </a:r>
          </a:p>
        </p:txBody>
      </p:sp>
      <p:sp>
        <p:nvSpPr>
          <p:cNvPr id="2" name="TextBox 1"/>
          <p:cNvSpPr txBox="1"/>
          <p:nvPr/>
        </p:nvSpPr>
        <p:spPr>
          <a:xfrm rot="16200000">
            <a:off x="4120637" y="3132008"/>
            <a:ext cx="737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GDP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3162478" y="2071868"/>
            <a:ext cx="1684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Checks Paid</a:t>
            </a:r>
          </a:p>
        </p:txBody>
      </p:sp>
    </p:spTree>
    <p:extLst>
      <p:ext uri="{BB962C8B-B14F-4D97-AF65-F5344CB8AC3E}">
        <p14:creationId xmlns:p14="http://schemas.microsoft.com/office/powerpoint/2010/main" val="3641528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10A1E7F7-13FA-4B60-8E03-2CF2A8F1A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 Check Vs. World GDP*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E20228-5A41-4B66-B519-BD818AB5D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43" y="6538686"/>
            <a:ext cx="439276" cy="246522"/>
          </a:xfrm>
        </p:spPr>
        <p:txBody>
          <a:bodyPr/>
          <a:lstStyle/>
          <a:p>
            <a:fld id="{BE2F2DF0-2086-48B6-BA89-BEFB8823F228}" type="slidenum">
              <a:rPr lang="en-US" sz="1600" smtClean="0">
                <a:solidFill>
                  <a:srgbClr val="003399"/>
                </a:solidFill>
              </a:rPr>
              <a:pPr/>
              <a:t>12</a:t>
            </a:fld>
            <a:endParaRPr lang="en-US" sz="1600" dirty="0">
              <a:solidFill>
                <a:srgbClr val="003399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97389ED-A5EE-4210-8906-7D44A4F205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1474563"/>
              </p:ext>
            </p:extLst>
          </p:nvPr>
        </p:nvGraphicFramePr>
        <p:xfrm>
          <a:off x="1814613" y="564103"/>
          <a:ext cx="8351364" cy="5974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5375B33-43A1-4B50-9998-0AD901C9FF7C}"/>
              </a:ext>
            </a:extLst>
          </p:cNvPr>
          <p:cNvSpPr txBox="1"/>
          <p:nvPr/>
        </p:nvSpPr>
        <p:spPr>
          <a:xfrm rot="16200000">
            <a:off x="2282812" y="1863407"/>
            <a:ext cx="222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U.S. Checks 2016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750249-F75E-4E60-8F0C-F46D206F2840}"/>
              </a:ext>
            </a:extLst>
          </p:cNvPr>
          <p:cNvSpPr/>
          <p:nvPr/>
        </p:nvSpPr>
        <p:spPr>
          <a:xfrm>
            <a:off x="4054891" y="3694672"/>
            <a:ext cx="2881367" cy="1876868"/>
          </a:xfrm>
          <a:prstGeom prst="rect">
            <a:avLst/>
          </a:prstGeom>
          <a:noFill/>
          <a:ln w="47625" cap="flat" cmpd="sng" algn="ctr">
            <a:solidFill>
              <a:srgbClr val="CC33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endParaRPr lang="en-US" sz="1350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2E10C3-EC48-4ACE-8C87-D3381728C7DA}"/>
              </a:ext>
            </a:extLst>
          </p:cNvPr>
          <p:cNvSpPr txBox="1"/>
          <p:nvPr/>
        </p:nvSpPr>
        <p:spPr>
          <a:xfrm>
            <a:off x="6093437" y="1678067"/>
            <a:ext cx="4149377" cy="707886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Aggregate GDP of These 7 Countries = &lt; U.S. Check Dollars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F858CB-BFD0-434B-BE56-EB8CCE532D24}"/>
              </a:ext>
            </a:extLst>
          </p:cNvPr>
          <p:cNvSpPr txBox="1"/>
          <p:nvPr/>
        </p:nvSpPr>
        <p:spPr>
          <a:xfrm>
            <a:off x="7972477" y="3224370"/>
            <a:ext cx="30003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2000" kern="0" dirty="0">
                <a:solidFill>
                  <a:prstClr val="black"/>
                </a:solidFill>
              </a:rPr>
              <a:t>In 2016 UK Faster Payments Totaled $1.5 Trillion or 5.5% of U.S. Check Dollars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9AE685-4D57-4461-966A-2B4C9A6822C8}"/>
              </a:ext>
            </a:extLst>
          </p:cNvPr>
          <p:cNvSpPr txBox="1"/>
          <p:nvPr/>
        </p:nvSpPr>
        <p:spPr>
          <a:xfrm rot="16200000">
            <a:off x="325362" y="2615274"/>
            <a:ext cx="2013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 $ Billions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69D24A-FCE7-44FF-B946-25E89FC31792}"/>
              </a:ext>
            </a:extLst>
          </p:cNvPr>
          <p:cNvSpPr txBox="1"/>
          <p:nvPr/>
        </p:nvSpPr>
        <p:spPr>
          <a:xfrm>
            <a:off x="4155478" y="823712"/>
            <a:ext cx="326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2016 GDP Comparisons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77FAF0-F302-4030-9765-8A0C7F161C3C}"/>
              </a:ext>
            </a:extLst>
          </p:cNvPr>
          <p:cNvSpPr txBox="1"/>
          <p:nvPr/>
        </p:nvSpPr>
        <p:spPr>
          <a:xfrm>
            <a:off x="2549315" y="6523448"/>
            <a:ext cx="7797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cs typeface="Arial" panose="020B0604020202020204" pitchFamily="34" charset="0"/>
              </a:rPr>
              <a:t>*Sources: GDP –Bureau of Economic Analysis, </a:t>
            </a:r>
            <a:r>
              <a:rPr lang="en-US" sz="1200" dirty="0" err="1">
                <a:cs typeface="Arial" panose="020B0604020202020204" pitchFamily="34" charset="0"/>
              </a:rPr>
              <a:t>Dept</a:t>
            </a:r>
            <a:r>
              <a:rPr lang="en-US" sz="1200" dirty="0">
                <a:cs typeface="Arial" panose="020B0604020202020204" pitchFamily="34" charset="0"/>
              </a:rPr>
              <a:t> of Commerce and 2016 Federal Reserve payments Study </a:t>
            </a:r>
          </a:p>
        </p:txBody>
      </p: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F9B78C42-E2F2-4CFF-B558-F21074DDE674}"/>
              </a:ext>
            </a:extLst>
          </p:cNvPr>
          <p:cNvSpPr txBox="1">
            <a:spLocks/>
          </p:cNvSpPr>
          <p:nvPr/>
        </p:nvSpPr>
        <p:spPr>
          <a:xfrm>
            <a:off x="9021746" y="6529226"/>
            <a:ext cx="2647753" cy="252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Copyright by Tiller Endeavors, LLC</a:t>
            </a:r>
            <a:endParaRPr lang="en-US" dirty="0"/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7671C12C-2573-4DA8-B49E-1C055D98D360}"/>
              </a:ext>
            </a:extLst>
          </p:cNvPr>
          <p:cNvSpPr/>
          <p:nvPr/>
        </p:nvSpPr>
        <p:spPr>
          <a:xfrm rot="2736342">
            <a:off x="7456132" y="2260129"/>
            <a:ext cx="220212" cy="1641217"/>
          </a:xfrm>
          <a:prstGeom prst="downArrow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004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Trends in Transit Checks</a:t>
            </a:r>
            <a:endParaRPr lang="en-US" dirty="0"/>
          </a:p>
        </p:txBody>
      </p:sp>
      <p:graphicFrame>
        <p:nvGraphicFramePr>
          <p:cNvPr id="7" name="Chart 6">
            <a:extLst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5560227"/>
              </p:ext>
            </p:extLst>
          </p:nvPr>
        </p:nvGraphicFramePr>
        <p:xfrm>
          <a:off x="1982482" y="594361"/>
          <a:ext cx="5332718" cy="60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71621" y="1499562"/>
            <a:ext cx="34351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Change in Annual Transit Volume</a:t>
            </a:r>
          </a:p>
          <a:p>
            <a:endParaRPr lang="en-US" sz="800" dirty="0"/>
          </a:p>
          <a:p>
            <a:r>
              <a:rPr lang="en-US" dirty="0"/>
              <a:t>2012 to 2013                -8.36%</a:t>
            </a:r>
          </a:p>
          <a:p>
            <a:r>
              <a:rPr lang="en-US" dirty="0"/>
              <a:t>2013 to 2014                -9.63%</a:t>
            </a:r>
          </a:p>
          <a:p>
            <a:r>
              <a:rPr lang="en-US" dirty="0"/>
              <a:t>2014 to 2015                -3.22%</a:t>
            </a:r>
          </a:p>
          <a:p>
            <a:r>
              <a:rPr lang="en-US" b="1" dirty="0"/>
              <a:t>2015 to 2016                -2.58%</a:t>
            </a:r>
          </a:p>
          <a:p>
            <a:endParaRPr lang="en-US" sz="800" dirty="0"/>
          </a:p>
          <a:p>
            <a:r>
              <a:rPr lang="en-US" dirty="0"/>
              <a:t>Jan - Nov:</a:t>
            </a:r>
          </a:p>
          <a:p>
            <a:r>
              <a:rPr lang="en-US" dirty="0"/>
              <a:t>2016 to 2017 	      -3.68%</a:t>
            </a:r>
            <a:endParaRPr lang="en-US" b="1" dirty="0"/>
          </a:p>
          <a:p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308872" y="1216372"/>
            <a:ext cx="790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16.03B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114635" y="3081072"/>
            <a:ext cx="3080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Volume in Millions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72426" y="1585454"/>
            <a:ext cx="790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14.69B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53631" y="2007599"/>
            <a:ext cx="823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13.28B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25711" y="2079320"/>
            <a:ext cx="823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12.85B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73092" y="2124080"/>
            <a:ext cx="823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12.52B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46209" y="6490628"/>
            <a:ext cx="2302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*Source Check Image Central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EFD13ECA-4C7D-49AE-AF5B-2F23CC04D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04512"/>
            <a:ext cx="2647753" cy="252659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5C38D66-FB87-4032-A8F9-B219FCF01965}"/>
              </a:ext>
            </a:extLst>
          </p:cNvPr>
          <p:cNvSpPr txBox="1"/>
          <p:nvPr/>
        </p:nvSpPr>
        <p:spPr>
          <a:xfrm>
            <a:off x="7568573" y="4459170"/>
            <a:ext cx="34351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Change in Annual Transit $ Amount</a:t>
            </a:r>
          </a:p>
          <a:p>
            <a:endParaRPr lang="en-US" sz="800" dirty="0"/>
          </a:p>
          <a:p>
            <a:r>
              <a:rPr lang="en-US" dirty="0"/>
              <a:t>Jan - Nov:</a:t>
            </a:r>
          </a:p>
          <a:p>
            <a:r>
              <a:rPr lang="en-US" dirty="0"/>
              <a:t>2016 to 2017 	      +2.18%</a:t>
            </a:r>
            <a:endParaRPr lang="en-US" b="1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08851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425985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Comments on Check Payments</a:t>
            </a:r>
          </a:p>
          <a:p>
            <a:pPr lvl="1"/>
            <a:r>
              <a:rPr lang="en-US" dirty="0"/>
              <a:t>“Check are now effectively all processed electronically once they enter the banking system and are increasingly being scanned and deposited electronically by businesses…”- From Federal Reserve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“The decline of checks over the period (2012 – 2015) was slower than previous studies had shown for prior periods since 2003” – From AFP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 interbank checks – “…fell at an annual rate of 3.4% while growing at an annual rate of 1.1% by value from 2012 to 2015”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3126EE-B22D-4DAA-94C3-7CFA59A37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04512"/>
            <a:ext cx="2647753" cy="252659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230062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Phoenix-Hecht</a:t>
            </a:r>
            <a:endParaRPr lang="en-US" dirty="0"/>
          </a:p>
        </p:txBody>
      </p:sp>
      <p:sp>
        <p:nvSpPr>
          <p:cNvPr id="42598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are They?</a:t>
            </a:r>
          </a:p>
          <a:p>
            <a:pPr lvl="1"/>
            <a:r>
              <a:rPr lang="en-US" dirty="0"/>
              <a:t>Over 40 years with market research, information products, executive education, path breaking consulting, and computer software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Over 100 clients representing the premier banking, insurance, brokerage, mutual fund, and integrated financial services providers attest each day to the value of Phoenix-Hecht resources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7153F9C-D548-411D-86D0-517087316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Copyright by Tiller Endeavors, 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821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Phoenix-Hecht</a:t>
            </a:r>
            <a:endParaRPr lang="en-US" dirty="0"/>
          </a:p>
        </p:txBody>
      </p:sp>
      <p:sp>
        <p:nvSpPr>
          <p:cNvPr id="42598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Treasury Management Monitor 2016 Contributors Report</a:t>
            </a:r>
          </a:p>
          <a:p>
            <a:pPr lvl="1"/>
            <a:r>
              <a:rPr lang="en-US"/>
              <a:t>Report based on 1,492 completed questionnaires from universe of 53,285 companies</a:t>
            </a:r>
          </a:p>
          <a:p>
            <a:pPr lvl="1"/>
            <a:endParaRPr lang="en-US"/>
          </a:p>
          <a:p>
            <a:pPr lvl="1"/>
            <a:r>
              <a:rPr lang="en-US"/>
              <a:t>Middle Market - $20 to $499 million in annual sales</a:t>
            </a:r>
          </a:p>
          <a:p>
            <a:pPr lvl="2"/>
            <a:r>
              <a:rPr lang="en-US"/>
              <a:t>“Although there is a slight movement down in the use of check in the middle market, we would argue that it is no more than 1% per year…”</a:t>
            </a:r>
          </a:p>
          <a:p>
            <a:pPr lvl="2"/>
            <a:endParaRPr lang="en-US"/>
          </a:p>
          <a:p>
            <a:pPr lvl="1"/>
            <a:r>
              <a:rPr lang="en-US"/>
              <a:t>Large Market - &gt; $500 in annual sales</a:t>
            </a:r>
          </a:p>
          <a:p>
            <a:pPr lvl="2"/>
            <a:r>
              <a:rPr lang="en-US"/>
              <a:t>“The documented trend of little or no contraction in B2B check usage over the past three years may continue into the future.”</a:t>
            </a:r>
            <a:endParaRPr lang="en-US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BC0E9D95-61E8-4995-85DB-D7A65143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04512"/>
            <a:ext cx="2647753" cy="252659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244940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 Use of Checks</a:t>
            </a:r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Phoenix-Hecht – 2013 through 2016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3404914"/>
              </p:ext>
            </p:extLst>
          </p:nvPr>
        </p:nvGraphicFramePr>
        <p:xfrm>
          <a:off x="3054037" y="1689607"/>
          <a:ext cx="6123328" cy="4814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833461" y="2160063"/>
            <a:ext cx="33718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“Although there is a slight movement down in the use of check in the middle market, we would argue that it is no more than 1% per year…”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63564" y="1414155"/>
            <a:ext cx="4608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Middle Market Corps ($20 - $500 MM in Sales)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21847" y="4102823"/>
            <a:ext cx="2571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rgbClr val="008080"/>
                </a:solidFill>
                <a:latin typeface="+mj-lt"/>
              </a:rPr>
              <a:t>Note: In 2016, checks = 3.3 times the next largest payment type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1503183" y="3367445"/>
            <a:ext cx="2321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% of Total Payments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55884" y="6471026"/>
            <a:ext cx="35125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+mj-lt"/>
              </a:rPr>
              <a:t>*Phoenix-Hecht 2016 Treasury Management Monitor </a:t>
            </a:r>
          </a:p>
        </p:txBody>
      </p:sp>
      <p:sp>
        <p:nvSpPr>
          <p:cNvPr id="13" name="TextBox 12"/>
          <p:cNvSpPr txBox="1"/>
          <p:nvPr/>
        </p:nvSpPr>
        <p:spPr>
          <a:xfrm rot="16200000">
            <a:off x="3720046" y="237739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2013</a:t>
            </a:r>
          </a:p>
        </p:txBody>
      </p:sp>
      <p:sp>
        <p:nvSpPr>
          <p:cNvPr id="14" name="TextBox 13"/>
          <p:cNvSpPr txBox="1"/>
          <p:nvPr/>
        </p:nvSpPr>
        <p:spPr>
          <a:xfrm rot="16200000">
            <a:off x="4535444" y="242901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2016</a:t>
            </a:r>
          </a:p>
        </p:txBody>
      </p:sp>
      <p:sp>
        <p:nvSpPr>
          <p:cNvPr id="15" name="TextBox 14"/>
          <p:cNvSpPr txBox="1"/>
          <p:nvPr/>
        </p:nvSpPr>
        <p:spPr>
          <a:xfrm rot="16200000">
            <a:off x="3987564" y="235105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2014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4249674" y="234470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2015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A43BCF49-8D7E-471C-9A0E-93F679681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04512"/>
            <a:ext cx="2647753" cy="252659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3607471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 Use of Checks</a:t>
            </a:r>
            <a:endParaRPr lang="en-US" dirty="0"/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Phoenix-Hecht – 2013 through 2016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04015" y="6552503"/>
            <a:ext cx="35125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+mj-lt"/>
              </a:rPr>
              <a:t>*Phoenix-Hecht 2016 Treasury Management Monitor 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8056593"/>
              </p:ext>
            </p:extLst>
          </p:nvPr>
        </p:nvGraphicFramePr>
        <p:xfrm>
          <a:off x="2537989" y="1367074"/>
          <a:ext cx="6744039" cy="5221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 rot="16200000">
            <a:off x="1275599" y="3367445"/>
            <a:ext cx="2321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% of Total Payments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94435" y="1445052"/>
            <a:ext cx="3667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Large Corporate (&gt;$500 MM in Sales)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50986" y="2170071"/>
            <a:ext cx="3371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“The documented trend of little or no contraction in B2B check usage over the past three years may continue into the future.”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22903" y="3782588"/>
            <a:ext cx="2571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rgbClr val="008080"/>
                </a:solidFill>
                <a:latin typeface="+mj-lt"/>
              </a:rPr>
              <a:t>Note: In 2016, checks = 1.4 times the next largest payment type</a:t>
            </a:r>
          </a:p>
        </p:txBody>
      </p:sp>
      <p:sp>
        <p:nvSpPr>
          <p:cNvPr id="13" name="TextBox 12"/>
          <p:cNvSpPr txBox="1"/>
          <p:nvPr/>
        </p:nvSpPr>
        <p:spPr>
          <a:xfrm rot="16200000">
            <a:off x="3233743" y="227609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2013</a:t>
            </a:r>
          </a:p>
        </p:txBody>
      </p:sp>
      <p:sp>
        <p:nvSpPr>
          <p:cNvPr id="14" name="TextBox 13"/>
          <p:cNvSpPr txBox="1"/>
          <p:nvPr/>
        </p:nvSpPr>
        <p:spPr>
          <a:xfrm rot="16200000">
            <a:off x="4162382" y="236053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2016</a:t>
            </a:r>
          </a:p>
        </p:txBody>
      </p:sp>
      <p:sp>
        <p:nvSpPr>
          <p:cNvPr id="15" name="TextBox 14"/>
          <p:cNvSpPr txBox="1"/>
          <p:nvPr/>
        </p:nvSpPr>
        <p:spPr>
          <a:xfrm rot="16200000">
            <a:off x="3551123" y="236405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2014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3858514" y="262522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2015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FB6A0F17-8199-4661-A138-6E657B220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3638" y="6503988"/>
            <a:ext cx="2646362" cy="252412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2429415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AFP - Business Checks</a:t>
            </a:r>
            <a:endParaRPr lang="en-US" dirty="0"/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3369915" y="691957"/>
            <a:ext cx="5505503" cy="95410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9049" marR="3810" algn="ctr">
              <a:lnSpc>
                <a:spcPct val="100000"/>
              </a:lnSpc>
            </a:pPr>
            <a:r>
              <a:rPr lang="en-US" sz="2400" dirty="0">
                <a:solidFill>
                  <a:srgbClr val="002B49"/>
                </a:solidFill>
                <a:latin typeface="+mn-lt"/>
                <a:cs typeface="Arial"/>
              </a:rPr>
              <a:t>Percentage </a:t>
            </a:r>
            <a:r>
              <a:rPr lang="en-US" sz="2400" spc="-4" dirty="0">
                <a:solidFill>
                  <a:srgbClr val="002B49"/>
                </a:solidFill>
                <a:latin typeface="+mn-lt"/>
                <a:cs typeface="Arial"/>
              </a:rPr>
              <a:t>of Organization’s </a:t>
            </a:r>
            <a:r>
              <a:rPr lang="en-US" sz="2400" dirty="0">
                <a:solidFill>
                  <a:srgbClr val="002B49"/>
                </a:solidFill>
                <a:latin typeface="+mn-lt"/>
                <a:cs typeface="Arial"/>
              </a:rPr>
              <a:t>B2B</a:t>
            </a:r>
            <a:r>
              <a:rPr lang="en-US" sz="2400" spc="-86" dirty="0">
                <a:solidFill>
                  <a:srgbClr val="002B49"/>
                </a:solidFill>
                <a:latin typeface="+mn-lt"/>
                <a:cs typeface="Arial"/>
              </a:rPr>
              <a:t> </a:t>
            </a:r>
            <a:r>
              <a:rPr lang="en-US" sz="2400" spc="-4" dirty="0">
                <a:solidFill>
                  <a:srgbClr val="002B49"/>
                </a:solidFill>
                <a:latin typeface="+mn-lt"/>
                <a:cs typeface="Arial"/>
              </a:rPr>
              <a:t>Payments  </a:t>
            </a:r>
            <a:r>
              <a:rPr lang="en-US" sz="2400" dirty="0">
                <a:solidFill>
                  <a:srgbClr val="002B49"/>
                </a:solidFill>
                <a:latin typeface="+mn-lt"/>
                <a:cs typeface="Arial"/>
              </a:rPr>
              <a:t>Made </a:t>
            </a:r>
            <a:r>
              <a:rPr lang="en-US" sz="2400" spc="-4" dirty="0">
                <a:solidFill>
                  <a:srgbClr val="002B49"/>
                </a:solidFill>
                <a:latin typeface="+mn-lt"/>
                <a:cs typeface="Arial"/>
              </a:rPr>
              <a:t>by</a:t>
            </a:r>
            <a:r>
              <a:rPr lang="en-US" sz="2400" spc="-83" dirty="0">
                <a:solidFill>
                  <a:srgbClr val="002B49"/>
                </a:solidFill>
                <a:latin typeface="+mn-lt"/>
                <a:cs typeface="Arial"/>
              </a:rPr>
              <a:t> </a:t>
            </a:r>
            <a:r>
              <a:rPr lang="en-US" sz="2400" dirty="0">
                <a:solidFill>
                  <a:srgbClr val="002B49"/>
                </a:solidFill>
                <a:latin typeface="+mn-lt"/>
                <a:cs typeface="Arial"/>
              </a:rPr>
              <a:t>Checks</a:t>
            </a:r>
            <a:endParaRPr lang="en-US" sz="2400" dirty="0">
              <a:latin typeface="+mn-lt"/>
              <a:cs typeface="Arial"/>
            </a:endParaRPr>
          </a:p>
          <a:p>
            <a:pPr marL="953" algn="ctr">
              <a:lnSpc>
                <a:spcPct val="100000"/>
              </a:lnSpc>
              <a:spcBef>
                <a:spcPts val="15"/>
              </a:spcBef>
            </a:pPr>
            <a:r>
              <a:rPr lang="en-US" sz="1400" spc="-4" dirty="0">
                <a:solidFill>
                  <a:srgbClr val="002B49"/>
                </a:solidFill>
                <a:latin typeface="+mn-lt"/>
                <a:cs typeface="Arial"/>
              </a:rPr>
              <a:t>(Percentage </a:t>
            </a:r>
            <a:r>
              <a:rPr lang="en-US" sz="1400" dirty="0">
                <a:solidFill>
                  <a:srgbClr val="002B49"/>
                </a:solidFill>
                <a:latin typeface="+mn-lt"/>
                <a:cs typeface="Arial"/>
              </a:rPr>
              <a:t>of B2B </a:t>
            </a:r>
            <a:r>
              <a:rPr lang="en-US" sz="1400" spc="-4" dirty="0">
                <a:solidFill>
                  <a:srgbClr val="002B49"/>
                </a:solidFill>
                <a:latin typeface="+mn-lt"/>
                <a:cs typeface="Arial"/>
              </a:rPr>
              <a:t>Payments Made </a:t>
            </a:r>
            <a:r>
              <a:rPr lang="en-US" sz="1400" dirty="0">
                <a:solidFill>
                  <a:srgbClr val="002B49"/>
                </a:solidFill>
                <a:latin typeface="+mn-lt"/>
                <a:cs typeface="Arial"/>
              </a:rPr>
              <a:t>by</a:t>
            </a:r>
            <a:r>
              <a:rPr lang="en-US" sz="1400" spc="-64" dirty="0">
                <a:solidFill>
                  <a:srgbClr val="002B49"/>
                </a:solidFill>
                <a:latin typeface="+mn-lt"/>
                <a:cs typeface="Arial"/>
              </a:rPr>
              <a:t> </a:t>
            </a:r>
            <a:r>
              <a:rPr lang="en-US" sz="1400" spc="-4" dirty="0">
                <a:solidFill>
                  <a:srgbClr val="002B49"/>
                </a:solidFill>
                <a:latin typeface="+mn-lt"/>
                <a:cs typeface="Arial"/>
              </a:rPr>
              <a:t>Organizations)</a:t>
            </a:r>
            <a:endParaRPr lang="en-US" sz="1400" dirty="0">
              <a:latin typeface="+mn-lt"/>
              <a:cs typeface="Arial"/>
            </a:endParaRPr>
          </a:p>
        </p:txBody>
      </p:sp>
      <p:sp>
        <p:nvSpPr>
          <p:cNvPr id="7" name="object 38"/>
          <p:cNvSpPr txBox="1"/>
          <p:nvPr/>
        </p:nvSpPr>
        <p:spPr>
          <a:xfrm>
            <a:off x="7825216" y="2372342"/>
            <a:ext cx="344414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2800" b="1" spc="-4" dirty="0">
                <a:cs typeface="Arial"/>
              </a:rPr>
              <a:t>What </a:t>
            </a:r>
            <a:r>
              <a:rPr sz="2800" b="1" spc="-8" dirty="0">
                <a:cs typeface="Arial"/>
              </a:rPr>
              <a:t>Has</a:t>
            </a:r>
            <a:r>
              <a:rPr sz="2800" b="1" spc="-45" dirty="0">
                <a:cs typeface="Arial"/>
              </a:rPr>
              <a:t> </a:t>
            </a:r>
            <a:r>
              <a:rPr sz="2800" b="1" spc="-4" dirty="0">
                <a:cs typeface="Arial"/>
              </a:rPr>
              <a:t>Happened?</a:t>
            </a:r>
            <a:endParaRPr sz="2800" b="1" dirty="0">
              <a:cs typeface="Arial"/>
            </a:endParaRPr>
          </a:p>
        </p:txBody>
      </p:sp>
      <p:sp>
        <p:nvSpPr>
          <p:cNvPr id="8" name="object 39"/>
          <p:cNvSpPr txBox="1"/>
          <p:nvPr/>
        </p:nvSpPr>
        <p:spPr>
          <a:xfrm>
            <a:off x="7314964" y="2824623"/>
            <a:ext cx="4358741" cy="2462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4314" marR="3810" indent="-214789">
              <a:buChar char="•"/>
              <a:tabLst>
                <a:tab pos="224314" algn="l"/>
                <a:tab pos="224790" algn="l"/>
              </a:tabLst>
            </a:pPr>
            <a:r>
              <a:rPr lang="en-US" sz="2000" spc="-4" dirty="0">
                <a:cs typeface="Arial"/>
              </a:rPr>
              <a:t>“</a:t>
            </a:r>
            <a:r>
              <a:rPr sz="2000" spc="-4" dirty="0">
                <a:cs typeface="Arial"/>
              </a:rPr>
              <a:t>Declining </a:t>
            </a:r>
            <a:r>
              <a:rPr sz="2000" spc="-11" dirty="0">
                <a:cs typeface="Arial"/>
              </a:rPr>
              <a:t>Trend </a:t>
            </a:r>
            <a:r>
              <a:rPr sz="2000" dirty="0">
                <a:cs typeface="Arial"/>
              </a:rPr>
              <a:t>from</a:t>
            </a:r>
            <a:r>
              <a:rPr sz="2000" spc="-83" dirty="0">
                <a:cs typeface="Arial"/>
              </a:rPr>
              <a:t> </a:t>
            </a:r>
            <a:r>
              <a:rPr sz="2000" spc="-4" dirty="0">
                <a:cs typeface="Arial"/>
              </a:rPr>
              <a:t>2004 </a:t>
            </a:r>
            <a:r>
              <a:rPr sz="2000" dirty="0">
                <a:cs typeface="Arial"/>
              </a:rPr>
              <a:t>is</a:t>
            </a:r>
            <a:r>
              <a:rPr sz="2000" spc="-53" dirty="0">
                <a:cs typeface="Arial"/>
              </a:rPr>
              <a:t> </a:t>
            </a:r>
            <a:r>
              <a:rPr sz="2000" spc="-4" dirty="0">
                <a:cs typeface="Arial"/>
              </a:rPr>
              <a:t>Broken!</a:t>
            </a:r>
            <a:r>
              <a:rPr lang="en-US" sz="2000" spc="-4" dirty="0">
                <a:cs typeface="Arial"/>
              </a:rPr>
              <a:t>"</a:t>
            </a:r>
          </a:p>
          <a:p>
            <a:pPr marL="9525" marR="3810">
              <a:tabLst>
                <a:tab pos="224314" algn="l"/>
                <a:tab pos="224790" algn="l"/>
              </a:tabLst>
            </a:pPr>
            <a:endParaRPr lang="en-US" sz="2000" spc="-4" dirty="0">
              <a:cs typeface="Arial"/>
            </a:endParaRPr>
          </a:p>
          <a:p>
            <a:pPr marL="224314" marR="3810" indent="-214789">
              <a:buChar char="•"/>
              <a:tabLst>
                <a:tab pos="224314" algn="l"/>
                <a:tab pos="224790" algn="l"/>
              </a:tabLst>
            </a:pPr>
            <a:r>
              <a:rPr lang="en-US" sz="2000" spc="-4" dirty="0">
                <a:cs typeface="Arial"/>
              </a:rPr>
              <a:t>“Check </a:t>
            </a:r>
            <a:r>
              <a:rPr lang="en-US" sz="2000" dirty="0">
                <a:cs typeface="Arial"/>
              </a:rPr>
              <a:t>Use is </a:t>
            </a:r>
            <a:r>
              <a:rPr lang="en-US" sz="2000" spc="-4" dirty="0">
                <a:cs typeface="Arial"/>
              </a:rPr>
              <a:t>Not</a:t>
            </a:r>
            <a:r>
              <a:rPr lang="en-US" sz="2000" spc="-56" dirty="0">
                <a:cs typeface="Arial"/>
              </a:rPr>
              <a:t> </a:t>
            </a:r>
            <a:r>
              <a:rPr lang="en-US" sz="2000" spc="-4" dirty="0">
                <a:cs typeface="Arial"/>
              </a:rPr>
              <a:t>Declining Anymore!”</a:t>
            </a:r>
          </a:p>
          <a:p>
            <a:pPr marL="9525" marR="3810">
              <a:tabLst>
                <a:tab pos="224314" algn="l"/>
                <a:tab pos="224790" algn="l"/>
              </a:tabLst>
            </a:pPr>
            <a:endParaRPr lang="en-US" sz="2000" spc="-4" dirty="0">
              <a:cs typeface="Arial"/>
            </a:endParaRPr>
          </a:p>
          <a:p>
            <a:pPr marL="224314" marR="3810" indent="-214789">
              <a:buFontTx/>
              <a:buChar char="•"/>
              <a:tabLst>
                <a:tab pos="224314" algn="l"/>
                <a:tab pos="224790" algn="l"/>
              </a:tabLst>
            </a:pPr>
            <a:r>
              <a:rPr lang="en-US" sz="2000" spc="-71" dirty="0">
                <a:cs typeface="Arial"/>
              </a:rPr>
              <a:t>“To </a:t>
            </a:r>
            <a:r>
              <a:rPr lang="en-US" sz="2000" spc="-4" dirty="0">
                <a:cs typeface="Arial"/>
              </a:rPr>
              <a:t>Switch from Checks to Electronic Payments May Be More Difficult Than First Anticipated.”</a:t>
            </a:r>
            <a:endParaRPr lang="en-US" sz="2000" dirty="0">
              <a:cs typeface="Arial"/>
            </a:endParaRPr>
          </a:p>
          <a:p>
            <a:pPr marL="224314" marR="3810" indent="-214789">
              <a:buChar char="•"/>
              <a:tabLst>
                <a:tab pos="224314" algn="l"/>
                <a:tab pos="224790" algn="l"/>
              </a:tabLst>
            </a:pPr>
            <a:endParaRPr sz="2000" dirty="0">
              <a:cs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585777" y="1655060"/>
            <a:ext cx="6047477" cy="4790172"/>
            <a:chOff x="1918570" y="2396065"/>
            <a:chExt cx="5927907" cy="3179295"/>
          </a:xfrm>
        </p:grpSpPr>
        <p:grpSp>
          <p:nvGrpSpPr>
            <p:cNvPr id="10" name="Group 9"/>
            <p:cNvGrpSpPr/>
            <p:nvPr/>
          </p:nvGrpSpPr>
          <p:grpSpPr>
            <a:xfrm>
              <a:off x="1918570" y="2396065"/>
              <a:ext cx="4468016" cy="3171822"/>
              <a:chOff x="1918570" y="2396065"/>
              <a:chExt cx="4468016" cy="3171822"/>
            </a:xfrm>
          </p:grpSpPr>
          <p:sp>
            <p:nvSpPr>
              <p:cNvPr id="12" name="object 3"/>
              <p:cNvSpPr/>
              <p:nvPr/>
            </p:nvSpPr>
            <p:spPr>
              <a:xfrm>
                <a:off x="2451409" y="2469264"/>
                <a:ext cx="3935177" cy="2870968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4"/>
              <p:cNvSpPr/>
              <p:nvPr/>
            </p:nvSpPr>
            <p:spPr>
              <a:xfrm>
                <a:off x="2451820" y="5339984"/>
                <a:ext cx="3934301" cy="0"/>
              </a:xfrm>
              <a:custGeom>
                <a:avLst/>
                <a:gdLst/>
                <a:ahLst/>
                <a:cxnLst/>
                <a:rect l="l" t="t" r="r" b="b"/>
                <a:pathLst>
                  <a:path w="5245735">
                    <a:moveTo>
                      <a:pt x="0" y="0"/>
                    </a:moveTo>
                    <a:lnTo>
                      <a:pt x="5245608" y="0"/>
                    </a:lnTo>
                  </a:path>
                </a:pathLst>
              </a:custGeom>
              <a:ln w="9144">
                <a:solidFill>
                  <a:srgbClr val="BDE4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5"/>
              <p:cNvSpPr/>
              <p:nvPr/>
            </p:nvSpPr>
            <p:spPr>
              <a:xfrm flipH="1">
                <a:off x="2451817" y="5320935"/>
                <a:ext cx="45719" cy="45719"/>
              </a:xfrm>
              <a:custGeom>
                <a:avLst/>
                <a:gdLst/>
                <a:ahLst/>
                <a:cxnLst/>
                <a:rect l="l" t="t" r="r" b="b"/>
                <a:pathLst>
                  <a:path h="35560">
                    <a:moveTo>
                      <a:pt x="0" y="0"/>
                    </a:moveTo>
                    <a:lnTo>
                      <a:pt x="0" y="35052"/>
                    </a:lnTo>
                  </a:path>
                </a:pathLst>
              </a:custGeom>
              <a:ln w="9144">
                <a:solidFill>
                  <a:srgbClr val="BDE4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6"/>
              <p:cNvSpPr/>
              <p:nvPr/>
            </p:nvSpPr>
            <p:spPr>
              <a:xfrm>
                <a:off x="3238202" y="5339984"/>
                <a:ext cx="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h="35560">
                    <a:moveTo>
                      <a:pt x="0" y="0"/>
                    </a:moveTo>
                    <a:lnTo>
                      <a:pt x="0" y="35052"/>
                    </a:lnTo>
                  </a:path>
                </a:pathLst>
              </a:custGeom>
              <a:ln w="9144">
                <a:solidFill>
                  <a:srgbClr val="BDE4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7"/>
              <p:cNvSpPr/>
              <p:nvPr/>
            </p:nvSpPr>
            <p:spPr>
              <a:xfrm>
                <a:off x="4025730" y="5339984"/>
                <a:ext cx="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h="35560">
                    <a:moveTo>
                      <a:pt x="0" y="0"/>
                    </a:moveTo>
                    <a:lnTo>
                      <a:pt x="0" y="35052"/>
                    </a:lnTo>
                  </a:path>
                </a:pathLst>
              </a:custGeom>
              <a:ln w="9144">
                <a:solidFill>
                  <a:srgbClr val="BDE4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8"/>
              <p:cNvSpPr/>
              <p:nvPr/>
            </p:nvSpPr>
            <p:spPr>
              <a:xfrm>
                <a:off x="4812113" y="5339984"/>
                <a:ext cx="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h="35560">
                    <a:moveTo>
                      <a:pt x="0" y="0"/>
                    </a:moveTo>
                    <a:lnTo>
                      <a:pt x="0" y="35052"/>
                    </a:lnTo>
                  </a:path>
                </a:pathLst>
              </a:custGeom>
              <a:ln w="9144">
                <a:solidFill>
                  <a:srgbClr val="BDE4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9"/>
              <p:cNvSpPr/>
              <p:nvPr/>
            </p:nvSpPr>
            <p:spPr>
              <a:xfrm>
                <a:off x="5599641" y="5339984"/>
                <a:ext cx="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h="35560">
                    <a:moveTo>
                      <a:pt x="0" y="0"/>
                    </a:moveTo>
                    <a:lnTo>
                      <a:pt x="0" y="35052"/>
                    </a:lnTo>
                  </a:path>
                </a:pathLst>
              </a:custGeom>
              <a:ln w="9144">
                <a:solidFill>
                  <a:srgbClr val="BDE4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0"/>
              <p:cNvSpPr/>
              <p:nvPr/>
            </p:nvSpPr>
            <p:spPr>
              <a:xfrm>
                <a:off x="6386025" y="5339984"/>
                <a:ext cx="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h="35560">
                    <a:moveTo>
                      <a:pt x="0" y="0"/>
                    </a:moveTo>
                    <a:lnTo>
                      <a:pt x="0" y="35052"/>
                    </a:lnTo>
                  </a:path>
                </a:pathLst>
              </a:custGeom>
              <a:ln w="9144">
                <a:solidFill>
                  <a:srgbClr val="BDE4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1"/>
              <p:cNvSpPr/>
              <p:nvPr/>
            </p:nvSpPr>
            <p:spPr>
              <a:xfrm>
                <a:off x="2844439" y="2756231"/>
                <a:ext cx="3148965" cy="988695"/>
              </a:xfrm>
              <a:custGeom>
                <a:avLst/>
                <a:gdLst/>
                <a:ahLst/>
                <a:cxnLst/>
                <a:rect l="l" t="t" r="r" b="b"/>
                <a:pathLst>
                  <a:path w="4198620" h="1318260">
                    <a:moveTo>
                      <a:pt x="0" y="0"/>
                    </a:moveTo>
                    <a:lnTo>
                      <a:pt x="1050036" y="297180"/>
                    </a:lnTo>
                    <a:lnTo>
                      <a:pt x="2100072" y="595884"/>
                    </a:lnTo>
                    <a:lnTo>
                      <a:pt x="3148584" y="1318260"/>
                    </a:lnTo>
                    <a:lnTo>
                      <a:pt x="4198620" y="1275588"/>
                    </a:lnTo>
                  </a:path>
                </a:pathLst>
              </a:custGeom>
              <a:ln w="56388">
                <a:solidFill>
                  <a:srgbClr val="C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2"/>
              <p:cNvSpPr/>
              <p:nvPr/>
            </p:nvSpPr>
            <p:spPr>
              <a:xfrm>
                <a:off x="2815294" y="2727086"/>
                <a:ext cx="57149" cy="5714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13"/>
              <p:cNvSpPr/>
              <p:nvPr/>
            </p:nvSpPr>
            <p:spPr>
              <a:xfrm>
                <a:off x="2815293" y="2727085"/>
                <a:ext cx="57150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76200">
                    <a:moveTo>
                      <a:pt x="76200" y="38100"/>
                    </a:moveTo>
                    <a:lnTo>
                      <a:pt x="73206" y="52931"/>
                    </a:lnTo>
                    <a:lnTo>
                      <a:pt x="65041" y="65041"/>
                    </a:lnTo>
                    <a:lnTo>
                      <a:pt x="52931" y="73206"/>
                    </a:lnTo>
                    <a:lnTo>
                      <a:pt x="38100" y="76200"/>
                    </a:lnTo>
                    <a:lnTo>
                      <a:pt x="23268" y="73206"/>
                    </a:lnTo>
                    <a:lnTo>
                      <a:pt x="11158" y="65041"/>
                    </a:lnTo>
                    <a:lnTo>
                      <a:pt x="2993" y="52931"/>
                    </a:lnTo>
                    <a:lnTo>
                      <a:pt x="0" y="38100"/>
                    </a:lnTo>
                    <a:lnTo>
                      <a:pt x="2993" y="23268"/>
                    </a:lnTo>
                    <a:lnTo>
                      <a:pt x="11158" y="11158"/>
                    </a:lnTo>
                    <a:lnTo>
                      <a:pt x="23268" y="2993"/>
                    </a:lnTo>
                    <a:lnTo>
                      <a:pt x="38100" y="0"/>
                    </a:lnTo>
                    <a:lnTo>
                      <a:pt x="52931" y="2993"/>
                    </a:lnTo>
                    <a:lnTo>
                      <a:pt x="65041" y="11158"/>
                    </a:lnTo>
                    <a:lnTo>
                      <a:pt x="73206" y="23268"/>
                    </a:lnTo>
                    <a:lnTo>
                      <a:pt x="76200" y="38100"/>
                    </a:lnTo>
                    <a:close/>
                  </a:path>
                </a:pathLst>
              </a:custGeom>
              <a:ln w="57150">
                <a:solidFill>
                  <a:srgbClr val="C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14"/>
              <p:cNvSpPr/>
              <p:nvPr/>
            </p:nvSpPr>
            <p:spPr>
              <a:xfrm>
                <a:off x="3602821" y="2949972"/>
                <a:ext cx="57149" cy="5714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15"/>
              <p:cNvSpPr/>
              <p:nvPr/>
            </p:nvSpPr>
            <p:spPr>
              <a:xfrm>
                <a:off x="3602819" y="2949971"/>
                <a:ext cx="57150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76200">
                    <a:moveTo>
                      <a:pt x="76200" y="38100"/>
                    </a:moveTo>
                    <a:lnTo>
                      <a:pt x="73206" y="52931"/>
                    </a:lnTo>
                    <a:lnTo>
                      <a:pt x="65041" y="65041"/>
                    </a:lnTo>
                    <a:lnTo>
                      <a:pt x="52931" y="73206"/>
                    </a:lnTo>
                    <a:lnTo>
                      <a:pt x="38100" y="76200"/>
                    </a:lnTo>
                    <a:lnTo>
                      <a:pt x="23268" y="73206"/>
                    </a:lnTo>
                    <a:lnTo>
                      <a:pt x="11158" y="65041"/>
                    </a:lnTo>
                    <a:lnTo>
                      <a:pt x="2993" y="52931"/>
                    </a:lnTo>
                    <a:lnTo>
                      <a:pt x="0" y="38100"/>
                    </a:lnTo>
                    <a:lnTo>
                      <a:pt x="2993" y="23268"/>
                    </a:lnTo>
                    <a:lnTo>
                      <a:pt x="11158" y="11158"/>
                    </a:lnTo>
                    <a:lnTo>
                      <a:pt x="23268" y="2993"/>
                    </a:lnTo>
                    <a:lnTo>
                      <a:pt x="38100" y="0"/>
                    </a:lnTo>
                    <a:lnTo>
                      <a:pt x="52931" y="2993"/>
                    </a:lnTo>
                    <a:lnTo>
                      <a:pt x="65041" y="11158"/>
                    </a:lnTo>
                    <a:lnTo>
                      <a:pt x="73206" y="23268"/>
                    </a:lnTo>
                    <a:lnTo>
                      <a:pt x="76200" y="38100"/>
                    </a:lnTo>
                    <a:close/>
                  </a:path>
                </a:pathLst>
              </a:custGeom>
              <a:ln w="57150">
                <a:solidFill>
                  <a:srgbClr val="C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16"/>
              <p:cNvSpPr/>
              <p:nvPr/>
            </p:nvSpPr>
            <p:spPr>
              <a:xfrm>
                <a:off x="4390348" y="3174000"/>
                <a:ext cx="57149" cy="5714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17"/>
              <p:cNvSpPr/>
              <p:nvPr/>
            </p:nvSpPr>
            <p:spPr>
              <a:xfrm>
                <a:off x="4390346" y="3173998"/>
                <a:ext cx="57150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76200">
                    <a:moveTo>
                      <a:pt x="76200" y="38100"/>
                    </a:moveTo>
                    <a:lnTo>
                      <a:pt x="73206" y="52931"/>
                    </a:lnTo>
                    <a:lnTo>
                      <a:pt x="65041" y="65041"/>
                    </a:lnTo>
                    <a:lnTo>
                      <a:pt x="52931" y="73206"/>
                    </a:lnTo>
                    <a:lnTo>
                      <a:pt x="38100" y="76200"/>
                    </a:lnTo>
                    <a:lnTo>
                      <a:pt x="23268" y="73206"/>
                    </a:lnTo>
                    <a:lnTo>
                      <a:pt x="11158" y="65041"/>
                    </a:lnTo>
                    <a:lnTo>
                      <a:pt x="2993" y="52931"/>
                    </a:lnTo>
                    <a:lnTo>
                      <a:pt x="0" y="38100"/>
                    </a:lnTo>
                    <a:lnTo>
                      <a:pt x="2993" y="23268"/>
                    </a:lnTo>
                    <a:lnTo>
                      <a:pt x="11158" y="11158"/>
                    </a:lnTo>
                    <a:lnTo>
                      <a:pt x="23268" y="2993"/>
                    </a:lnTo>
                    <a:lnTo>
                      <a:pt x="38100" y="0"/>
                    </a:lnTo>
                    <a:lnTo>
                      <a:pt x="52931" y="2993"/>
                    </a:lnTo>
                    <a:lnTo>
                      <a:pt x="65041" y="11158"/>
                    </a:lnTo>
                    <a:lnTo>
                      <a:pt x="73206" y="23268"/>
                    </a:lnTo>
                    <a:lnTo>
                      <a:pt x="76200" y="38100"/>
                    </a:lnTo>
                    <a:close/>
                  </a:path>
                </a:pathLst>
              </a:custGeom>
              <a:ln w="57150">
                <a:solidFill>
                  <a:srgbClr val="C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18"/>
              <p:cNvSpPr/>
              <p:nvPr/>
            </p:nvSpPr>
            <p:spPr>
              <a:xfrm>
                <a:off x="5176731" y="3715782"/>
                <a:ext cx="57149" cy="5714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19"/>
              <p:cNvSpPr/>
              <p:nvPr/>
            </p:nvSpPr>
            <p:spPr>
              <a:xfrm>
                <a:off x="5176731" y="3715781"/>
                <a:ext cx="57150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76200">
                    <a:moveTo>
                      <a:pt x="76200" y="38100"/>
                    </a:moveTo>
                    <a:lnTo>
                      <a:pt x="73206" y="52931"/>
                    </a:lnTo>
                    <a:lnTo>
                      <a:pt x="65041" y="65041"/>
                    </a:lnTo>
                    <a:lnTo>
                      <a:pt x="52931" y="73206"/>
                    </a:lnTo>
                    <a:lnTo>
                      <a:pt x="38100" y="76200"/>
                    </a:lnTo>
                    <a:lnTo>
                      <a:pt x="23268" y="73206"/>
                    </a:lnTo>
                    <a:lnTo>
                      <a:pt x="11158" y="65041"/>
                    </a:lnTo>
                    <a:lnTo>
                      <a:pt x="2993" y="52931"/>
                    </a:lnTo>
                    <a:lnTo>
                      <a:pt x="0" y="38100"/>
                    </a:lnTo>
                    <a:lnTo>
                      <a:pt x="2993" y="23268"/>
                    </a:lnTo>
                    <a:lnTo>
                      <a:pt x="11158" y="11158"/>
                    </a:lnTo>
                    <a:lnTo>
                      <a:pt x="23268" y="2993"/>
                    </a:lnTo>
                    <a:lnTo>
                      <a:pt x="38100" y="0"/>
                    </a:lnTo>
                    <a:lnTo>
                      <a:pt x="52931" y="2993"/>
                    </a:lnTo>
                    <a:lnTo>
                      <a:pt x="65041" y="11158"/>
                    </a:lnTo>
                    <a:lnTo>
                      <a:pt x="73206" y="23268"/>
                    </a:lnTo>
                    <a:lnTo>
                      <a:pt x="76200" y="38100"/>
                    </a:lnTo>
                    <a:close/>
                  </a:path>
                </a:pathLst>
              </a:custGeom>
              <a:ln w="57150">
                <a:solidFill>
                  <a:srgbClr val="C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0"/>
              <p:cNvSpPr/>
              <p:nvPr/>
            </p:nvSpPr>
            <p:spPr>
              <a:xfrm>
                <a:off x="5964259" y="3683777"/>
                <a:ext cx="57149" cy="5714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1"/>
              <p:cNvSpPr/>
              <p:nvPr/>
            </p:nvSpPr>
            <p:spPr>
              <a:xfrm>
                <a:off x="5964258" y="3683776"/>
                <a:ext cx="57150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76200">
                    <a:moveTo>
                      <a:pt x="76200" y="38100"/>
                    </a:moveTo>
                    <a:lnTo>
                      <a:pt x="73206" y="52931"/>
                    </a:lnTo>
                    <a:lnTo>
                      <a:pt x="65041" y="65041"/>
                    </a:lnTo>
                    <a:lnTo>
                      <a:pt x="52931" y="73206"/>
                    </a:lnTo>
                    <a:lnTo>
                      <a:pt x="38100" y="76200"/>
                    </a:lnTo>
                    <a:lnTo>
                      <a:pt x="23268" y="73206"/>
                    </a:lnTo>
                    <a:lnTo>
                      <a:pt x="11158" y="65041"/>
                    </a:lnTo>
                    <a:lnTo>
                      <a:pt x="2993" y="52931"/>
                    </a:lnTo>
                    <a:lnTo>
                      <a:pt x="0" y="38100"/>
                    </a:lnTo>
                    <a:lnTo>
                      <a:pt x="2993" y="23268"/>
                    </a:lnTo>
                    <a:lnTo>
                      <a:pt x="11158" y="11158"/>
                    </a:lnTo>
                    <a:lnTo>
                      <a:pt x="23268" y="2993"/>
                    </a:lnTo>
                    <a:lnTo>
                      <a:pt x="38100" y="0"/>
                    </a:lnTo>
                    <a:lnTo>
                      <a:pt x="52931" y="2993"/>
                    </a:lnTo>
                    <a:lnTo>
                      <a:pt x="65041" y="11158"/>
                    </a:lnTo>
                    <a:lnTo>
                      <a:pt x="73206" y="23268"/>
                    </a:lnTo>
                    <a:lnTo>
                      <a:pt x="76200" y="38100"/>
                    </a:lnTo>
                    <a:close/>
                  </a:path>
                </a:pathLst>
              </a:custGeom>
              <a:ln w="57150">
                <a:solidFill>
                  <a:srgbClr val="C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2"/>
              <p:cNvSpPr txBox="1"/>
              <p:nvPr/>
            </p:nvSpPr>
            <p:spPr>
              <a:xfrm>
                <a:off x="2711528" y="2486292"/>
                <a:ext cx="426739" cy="183848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b="1" spc="-4" dirty="0">
                    <a:solidFill>
                      <a:srgbClr val="002B49"/>
                    </a:solidFill>
                    <a:cs typeface="Arial"/>
                  </a:rPr>
                  <a:t>81%</a:t>
                </a:r>
                <a:endParaRPr b="1" dirty="0">
                  <a:cs typeface="Arial"/>
                </a:endParaRPr>
              </a:p>
            </p:txBody>
          </p:sp>
          <p:sp>
            <p:nvSpPr>
              <p:cNvPr id="32" name="object 23"/>
              <p:cNvSpPr txBox="1"/>
              <p:nvPr/>
            </p:nvSpPr>
            <p:spPr>
              <a:xfrm>
                <a:off x="3515519" y="2726205"/>
                <a:ext cx="426739" cy="183848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b="1" spc="-4" dirty="0">
                    <a:solidFill>
                      <a:srgbClr val="002B49"/>
                    </a:solidFill>
                    <a:cs typeface="Arial"/>
                  </a:rPr>
                  <a:t>74%</a:t>
                </a:r>
                <a:endParaRPr b="1">
                  <a:cs typeface="Arial"/>
                </a:endParaRPr>
              </a:p>
            </p:txBody>
          </p:sp>
          <p:sp>
            <p:nvSpPr>
              <p:cNvPr id="33" name="object 24"/>
              <p:cNvSpPr txBox="1"/>
              <p:nvPr/>
            </p:nvSpPr>
            <p:spPr>
              <a:xfrm>
                <a:off x="4267756" y="2961171"/>
                <a:ext cx="426739" cy="183848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b="1" spc="-4" dirty="0">
                    <a:solidFill>
                      <a:srgbClr val="002B49"/>
                    </a:solidFill>
                    <a:cs typeface="Arial"/>
                  </a:rPr>
                  <a:t>67%</a:t>
                </a:r>
                <a:endParaRPr b="1">
                  <a:cs typeface="Arial"/>
                </a:endParaRPr>
              </a:p>
            </p:txBody>
          </p:sp>
          <p:sp>
            <p:nvSpPr>
              <p:cNvPr id="34" name="object 25"/>
              <p:cNvSpPr txBox="1"/>
              <p:nvPr/>
            </p:nvSpPr>
            <p:spPr>
              <a:xfrm>
                <a:off x="5116413" y="3503450"/>
                <a:ext cx="426739" cy="183848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b="1" spc="-4" dirty="0">
                    <a:solidFill>
                      <a:srgbClr val="002B49"/>
                    </a:solidFill>
                    <a:cs typeface="Arial"/>
                  </a:rPr>
                  <a:t>50%</a:t>
                </a:r>
                <a:endParaRPr b="1">
                  <a:cs typeface="Arial"/>
                </a:endParaRPr>
              </a:p>
            </p:txBody>
          </p:sp>
          <p:sp>
            <p:nvSpPr>
              <p:cNvPr id="35" name="object 26"/>
              <p:cNvSpPr txBox="1"/>
              <p:nvPr/>
            </p:nvSpPr>
            <p:spPr>
              <a:xfrm>
                <a:off x="5824786" y="3501444"/>
                <a:ext cx="426739" cy="183848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b="1" spc="-4" dirty="0">
                    <a:solidFill>
                      <a:srgbClr val="002B49"/>
                    </a:solidFill>
                    <a:cs typeface="Arial"/>
                  </a:rPr>
                  <a:t>51%</a:t>
                </a:r>
                <a:endParaRPr b="1">
                  <a:cs typeface="Arial"/>
                </a:endParaRPr>
              </a:p>
            </p:txBody>
          </p:sp>
          <p:sp>
            <p:nvSpPr>
              <p:cNvPr id="36" name="object 27"/>
              <p:cNvSpPr txBox="1"/>
              <p:nvPr/>
            </p:nvSpPr>
            <p:spPr>
              <a:xfrm>
                <a:off x="2033298" y="5224925"/>
                <a:ext cx="354818" cy="20427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sz="2000" b="1" spc="-4" dirty="0">
                    <a:solidFill>
                      <a:srgbClr val="002B49"/>
                    </a:solidFill>
                    <a:cs typeface="Arial"/>
                  </a:rPr>
                  <a:t>0%</a:t>
                </a:r>
                <a:endParaRPr sz="2000" b="1">
                  <a:cs typeface="Arial"/>
                </a:endParaRPr>
              </a:p>
            </p:txBody>
          </p:sp>
          <p:sp>
            <p:nvSpPr>
              <p:cNvPr id="37" name="object 28"/>
              <p:cNvSpPr txBox="1"/>
              <p:nvPr/>
            </p:nvSpPr>
            <p:spPr>
              <a:xfrm>
                <a:off x="1918570" y="4905943"/>
                <a:ext cx="467604" cy="20427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sz="2000" b="1" spc="-4" dirty="0">
                    <a:solidFill>
                      <a:srgbClr val="002B49"/>
                    </a:solidFill>
                    <a:cs typeface="Arial"/>
                  </a:rPr>
                  <a:t>1</a:t>
                </a:r>
                <a:r>
                  <a:rPr sz="2000" b="1" spc="-11" dirty="0">
                    <a:solidFill>
                      <a:srgbClr val="002B49"/>
                    </a:solidFill>
                    <a:cs typeface="Arial"/>
                  </a:rPr>
                  <a:t>0%</a:t>
                </a:r>
                <a:endParaRPr sz="2000" b="1">
                  <a:cs typeface="Arial"/>
                </a:endParaRPr>
              </a:p>
            </p:txBody>
          </p:sp>
          <p:sp>
            <p:nvSpPr>
              <p:cNvPr id="38" name="object 29"/>
              <p:cNvSpPr txBox="1"/>
              <p:nvPr/>
            </p:nvSpPr>
            <p:spPr>
              <a:xfrm>
                <a:off x="1918570" y="4586960"/>
                <a:ext cx="467604" cy="20427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sz="2000" b="1" spc="-4" dirty="0">
                    <a:solidFill>
                      <a:srgbClr val="002B49"/>
                    </a:solidFill>
                    <a:cs typeface="Arial"/>
                  </a:rPr>
                  <a:t>2</a:t>
                </a:r>
                <a:r>
                  <a:rPr sz="2000" b="1" spc="-11" dirty="0">
                    <a:solidFill>
                      <a:srgbClr val="002B49"/>
                    </a:solidFill>
                    <a:cs typeface="Arial"/>
                  </a:rPr>
                  <a:t>0%</a:t>
                </a:r>
                <a:endParaRPr sz="2000" b="1">
                  <a:cs typeface="Arial"/>
                </a:endParaRPr>
              </a:p>
            </p:txBody>
          </p:sp>
          <p:sp>
            <p:nvSpPr>
              <p:cNvPr id="39" name="object 30"/>
              <p:cNvSpPr txBox="1"/>
              <p:nvPr/>
            </p:nvSpPr>
            <p:spPr>
              <a:xfrm>
                <a:off x="1918570" y="4267977"/>
                <a:ext cx="467604" cy="20427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sz="2000" b="1" spc="-4" dirty="0">
                    <a:solidFill>
                      <a:srgbClr val="002B49"/>
                    </a:solidFill>
                    <a:cs typeface="Arial"/>
                  </a:rPr>
                  <a:t>3</a:t>
                </a:r>
                <a:r>
                  <a:rPr sz="2000" b="1" spc="-11" dirty="0">
                    <a:solidFill>
                      <a:srgbClr val="002B49"/>
                    </a:solidFill>
                    <a:cs typeface="Arial"/>
                  </a:rPr>
                  <a:t>0%</a:t>
                </a:r>
                <a:endParaRPr sz="2000" b="1">
                  <a:cs typeface="Arial"/>
                </a:endParaRPr>
              </a:p>
            </p:txBody>
          </p:sp>
          <p:sp>
            <p:nvSpPr>
              <p:cNvPr id="40" name="object 31"/>
              <p:cNvSpPr txBox="1"/>
              <p:nvPr/>
            </p:nvSpPr>
            <p:spPr>
              <a:xfrm>
                <a:off x="1918570" y="3948995"/>
                <a:ext cx="467604" cy="20427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sz="2000" b="1" spc="-4" dirty="0">
                    <a:solidFill>
                      <a:srgbClr val="002B49"/>
                    </a:solidFill>
                    <a:cs typeface="Arial"/>
                  </a:rPr>
                  <a:t>4</a:t>
                </a:r>
                <a:r>
                  <a:rPr sz="2000" b="1" spc="-11" dirty="0">
                    <a:solidFill>
                      <a:srgbClr val="002B49"/>
                    </a:solidFill>
                    <a:cs typeface="Arial"/>
                  </a:rPr>
                  <a:t>0%</a:t>
                </a:r>
                <a:endParaRPr sz="2000" b="1">
                  <a:cs typeface="Arial"/>
                </a:endParaRPr>
              </a:p>
            </p:txBody>
          </p:sp>
          <p:sp>
            <p:nvSpPr>
              <p:cNvPr id="41" name="object 32"/>
              <p:cNvSpPr txBox="1"/>
              <p:nvPr/>
            </p:nvSpPr>
            <p:spPr>
              <a:xfrm>
                <a:off x="1918570" y="3630012"/>
                <a:ext cx="467604" cy="20427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sz="2000" b="1" spc="-4" dirty="0">
                    <a:solidFill>
                      <a:srgbClr val="002B49"/>
                    </a:solidFill>
                    <a:cs typeface="Arial"/>
                  </a:rPr>
                  <a:t>5</a:t>
                </a:r>
                <a:r>
                  <a:rPr sz="2000" b="1" spc="-11" dirty="0">
                    <a:solidFill>
                      <a:srgbClr val="002B49"/>
                    </a:solidFill>
                    <a:cs typeface="Arial"/>
                  </a:rPr>
                  <a:t>0%</a:t>
                </a:r>
                <a:endParaRPr sz="2000" b="1">
                  <a:cs typeface="Arial"/>
                </a:endParaRPr>
              </a:p>
            </p:txBody>
          </p:sp>
          <p:sp>
            <p:nvSpPr>
              <p:cNvPr id="42" name="object 33"/>
              <p:cNvSpPr txBox="1"/>
              <p:nvPr/>
            </p:nvSpPr>
            <p:spPr>
              <a:xfrm>
                <a:off x="1918570" y="3311029"/>
                <a:ext cx="467604" cy="20427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sz="2000" b="1" spc="-4" dirty="0">
                    <a:solidFill>
                      <a:srgbClr val="002B49"/>
                    </a:solidFill>
                    <a:cs typeface="Arial"/>
                  </a:rPr>
                  <a:t>6</a:t>
                </a:r>
                <a:r>
                  <a:rPr sz="2000" b="1" spc="-11" dirty="0">
                    <a:solidFill>
                      <a:srgbClr val="002B49"/>
                    </a:solidFill>
                    <a:cs typeface="Arial"/>
                  </a:rPr>
                  <a:t>0%</a:t>
                </a:r>
                <a:endParaRPr sz="2000" b="1" dirty="0">
                  <a:cs typeface="Arial"/>
                </a:endParaRPr>
              </a:p>
            </p:txBody>
          </p:sp>
          <p:sp>
            <p:nvSpPr>
              <p:cNvPr id="43" name="object 34"/>
              <p:cNvSpPr txBox="1"/>
              <p:nvPr/>
            </p:nvSpPr>
            <p:spPr>
              <a:xfrm>
                <a:off x="1918570" y="2992046"/>
                <a:ext cx="467604" cy="20427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sz="2000" b="1" spc="-4" dirty="0">
                    <a:solidFill>
                      <a:srgbClr val="002B49"/>
                    </a:solidFill>
                    <a:cs typeface="Arial"/>
                  </a:rPr>
                  <a:t>7</a:t>
                </a:r>
                <a:r>
                  <a:rPr sz="2000" b="1" spc="-11" dirty="0">
                    <a:solidFill>
                      <a:srgbClr val="002B49"/>
                    </a:solidFill>
                    <a:cs typeface="Arial"/>
                  </a:rPr>
                  <a:t>0%</a:t>
                </a:r>
                <a:endParaRPr sz="2000" b="1" dirty="0">
                  <a:cs typeface="Arial"/>
                </a:endParaRPr>
              </a:p>
            </p:txBody>
          </p:sp>
          <p:sp>
            <p:nvSpPr>
              <p:cNvPr id="44" name="object 35"/>
              <p:cNvSpPr txBox="1"/>
              <p:nvPr/>
            </p:nvSpPr>
            <p:spPr>
              <a:xfrm>
                <a:off x="1918570" y="2673064"/>
                <a:ext cx="467604" cy="20427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sz="2000" b="1" spc="-4" dirty="0">
                    <a:solidFill>
                      <a:srgbClr val="002B49"/>
                    </a:solidFill>
                    <a:cs typeface="Arial"/>
                  </a:rPr>
                  <a:t>8</a:t>
                </a:r>
                <a:r>
                  <a:rPr sz="2000" b="1" spc="-11" dirty="0">
                    <a:solidFill>
                      <a:srgbClr val="002B49"/>
                    </a:solidFill>
                    <a:cs typeface="Arial"/>
                  </a:rPr>
                  <a:t>0%</a:t>
                </a:r>
                <a:endParaRPr sz="2000" b="1">
                  <a:cs typeface="Arial"/>
                </a:endParaRPr>
              </a:p>
            </p:txBody>
          </p:sp>
          <p:sp>
            <p:nvSpPr>
              <p:cNvPr id="45" name="object 36"/>
              <p:cNvSpPr txBox="1"/>
              <p:nvPr/>
            </p:nvSpPr>
            <p:spPr>
              <a:xfrm>
                <a:off x="1918570" y="2396065"/>
                <a:ext cx="467604" cy="20427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sz="2000" b="1" spc="-4" dirty="0">
                    <a:solidFill>
                      <a:srgbClr val="002B49"/>
                    </a:solidFill>
                    <a:cs typeface="Arial"/>
                  </a:rPr>
                  <a:t>9</a:t>
                </a:r>
                <a:r>
                  <a:rPr sz="2000" b="1" spc="-11" dirty="0">
                    <a:solidFill>
                      <a:srgbClr val="002B49"/>
                    </a:solidFill>
                    <a:cs typeface="Arial"/>
                  </a:rPr>
                  <a:t>0%</a:t>
                </a:r>
                <a:endParaRPr sz="2000" b="1" dirty="0">
                  <a:cs typeface="Arial"/>
                </a:endParaRPr>
              </a:p>
            </p:txBody>
          </p:sp>
          <p:sp>
            <p:nvSpPr>
              <p:cNvPr id="46" name="object 37"/>
              <p:cNvSpPr txBox="1"/>
              <p:nvPr/>
            </p:nvSpPr>
            <p:spPr>
              <a:xfrm>
                <a:off x="5797671" y="5384039"/>
                <a:ext cx="588353" cy="183848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b="1" spc="-4" dirty="0">
                    <a:solidFill>
                      <a:srgbClr val="002B49"/>
                    </a:solidFill>
                    <a:cs typeface="Arial"/>
                  </a:rPr>
                  <a:t>2</a:t>
                </a:r>
                <a:r>
                  <a:rPr b="1" spc="-11" dirty="0">
                    <a:solidFill>
                      <a:srgbClr val="002B49"/>
                    </a:solidFill>
                    <a:cs typeface="Arial"/>
                  </a:rPr>
                  <a:t>0</a:t>
                </a:r>
                <a:r>
                  <a:rPr b="1" spc="-4" dirty="0">
                    <a:solidFill>
                      <a:srgbClr val="002B49"/>
                    </a:solidFill>
                    <a:cs typeface="Arial"/>
                  </a:rPr>
                  <a:t>16</a:t>
                </a:r>
                <a:endParaRPr b="1" dirty="0">
                  <a:cs typeface="Arial"/>
                </a:endParaRPr>
              </a:p>
            </p:txBody>
          </p:sp>
        </p:grpSp>
        <p:sp>
          <p:nvSpPr>
            <p:cNvPr id="11" name="object 43"/>
            <p:cNvSpPr txBox="1"/>
            <p:nvPr/>
          </p:nvSpPr>
          <p:spPr>
            <a:xfrm>
              <a:off x="2316579" y="5391512"/>
              <a:ext cx="5529898" cy="18384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310515">
                <a:tabLst>
                  <a:tab pos="1097280" algn="l"/>
                  <a:tab pos="1884521" algn="l"/>
                  <a:tab pos="2671763" algn="l"/>
                </a:tabLst>
              </a:pPr>
              <a:r>
                <a:rPr b="1" spc="-4" dirty="0">
                  <a:solidFill>
                    <a:srgbClr val="002B49"/>
                  </a:solidFill>
                  <a:cs typeface="Arial"/>
                </a:rPr>
                <a:t>2004	2007	2010	2013</a:t>
              </a:r>
              <a:endParaRPr b="1" dirty="0">
                <a:cs typeface="Arial"/>
              </a:endParaRPr>
            </a:p>
          </p:txBody>
        </p:sp>
      </p:grpSp>
      <p:sp>
        <p:nvSpPr>
          <p:cNvPr id="47" name="object 43"/>
          <p:cNvSpPr txBox="1"/>
          <p:nvPr/>
        </p:nvSpPr>
        <p:spPr>
          <a:xfrm>
            <a:off x="2709368" y="6609922"/>
            <a:ext cx="5023408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>
              <a:spcBef>
                <a:spcPts val="330"/>
              </a:spcBef>
            </a:pPr>
            <a:r>
              <a:rPr lang="en-US" sz="1100" dirty="0">
                <a:latin typeface="Arial"/>
                <a:cs typeface="Arial"/>
              </a:rPr>
              <a:t>S</a:t>
            </a:r>
            <a:r>
              <a:rPr sz="1100" dirty="0">
                <a:latin typeface="Arial"/>
                <a:cs typeface="Arial"/>
              </a:rPr>
              <a:t>ource:  </a:t>
            </a:r>
            <a:r>
              <a:rPr sz="1100" spc="-4" dirty="0">
                <a:latin typeface="Arial"/>
                <a:cs typeface="Arial"/>
              </a:rPr>
              <a:t>2016 </a:t>
            </a:r>
            <a:r>
              <a:rPr sz="1100" dirty="0">
                <a:latin typeface="Arial"/>
                <a:cs typeface="Arial"/>
              </a:rPr>
              <a:t>Electronic </a:t>
            </a:r>
            <a:r>
              <a:rPr sz="1100" spc="-4" dirty="0">
                <a:latin typeface="Arial"/>
                <a:cs typeface="Arial"/>
              </a:rPr>
              <a:t>Payments, </a:t>
            </a:r>
            <a:r>
              <a:rPr sz="1100" dirty="0">
                <a:latin typeface="Arial"/>
                <a:cs typeface="Arial"/>
              </a:rPr>
              <a:t>Association for Financial</a:t>
            </a:r>
            <a:r>
              <a:rPr sz="1100" spc="-94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Professionals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49" name="Slide Number Placeholder 3">
            <a:extLst>
              <a:ext uri="{FF2B5EF4-FFF2-40B4-BE49-F238E27FC236}">
                <a16:creationId xmlns:a16="http://schemas.microsoft.com/office/drawing/2014/main" id="{1CDBABA8-97AE-4F2A-BF51-55D921764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04512"/>
            <a:ext cx="2647753" cy="252659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3393043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NOTICES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83638" y="6479275"/>
            <a:ext cx="2646362" cy="252412"/>
          </a:xfrm>
        </p:spPr>
        <p:txBody>
          <a:bodyPr/>
          <a:lstStyle/>
          <a:p>
            <a:r>
              <a:rPr lang="en-US" dirty="0"/>
              <a:t>Copyright  by Tiller Endeavors, LLC</a:t>
            </a:r>
          </a:p>
        </p:txBody>
      </p:sp>
      <p:sp>
        <p:nvSpPr>
          <p:cNvPr id="5127" name="Rectangle 19"/>
          <p:cNvSpPr>
            <a:spLocks noChangeArrowheads="1"/>
          </p:cNvSpPr>
          <p:nvPr/>
        </p:nvSpPr>
        <p:spPr bwMode="auto">
          <a:xfrm>
            <a:off x="838200" y="1038497"/>
            <a:ext cx="10222523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3200" i="1" dirty="0"/>
              <a:t>Nothing in these comments should be understood as legal advice!</a:t>
            </a:r>
          </a:p>
          <a:p>
            <a:pPr algn="just"/>
            <a:endParaRPr lang="en-US" sz="3200" i="1" dirty="0"/>
          </a:p>
          <a:p>
            <a:pPr algn="just"/>
            <a:r>
              <a:rPr lang="en-US" sz="3200" i="1" dirty="0"/>
              <a:t>I am not an attorney and I am not providing legal advice!</a:t>
            </a:r>
          </a:p>
          <a:p>
            <a:pPr algn="just"/>
            <a:endParaRPr lang="en-US" sz="3200" i="1" dirty="0"/>
          </a:p>
          <a:p>
            <a:pPr algn="just"/>
            <a:r>
              <a:rPr lang="en-US" sz="3200" i="1" dirty="0"/>
              <a:t>Should you or your company require legal counsel, you should consult with competent legal counsel!</a:t>
            </a:r>
          </a:p>
          <a:p>
            <a:pPr algn="just"/>
            <a:endParaRPr lang="en-US" sz="3200" i="1" dirty="0"/>
          </a:p>
          <a:p>
            <a:pPr algn="just"/>
            <a:r>
              <a:rPr lang="en-US" sz="3200" i="1" dirty="0"/>
              <a:t>The opinions expressed here are mine unless otherwise noted!</a:t>
            </a:r>
          </a:p>
        </p:txBody>
      </p:sp>
    </p:spTree>
    <p:extLst>
      <p:ext uri="{BB962C8B-B14F-4D97-AF65-F5344CB8AC3E}">
        <p14:creationId xmlns:p14="http://schemas.microsoft.com/office/powerpoint/2010/main" val="1998993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ACAFD9D6-E710-4A31-989D-E23BD4128F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125612"/>
              </p:ext>
            </p:extLst>
          </p:nvPr>
        </p:nvGraphicFramePr>
        <p:xfrm>
          <a:off x="1938289" y="1243364"/>
          <a:ext cx="5536068" cy="5081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F1412BC2-7349-44FC-AAFB-EABE12E03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UK Faster Payments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93ECF4-37BD-445C-8F20-C6414E39E143}"/>
              </a:ext>
            </a:extLst>
          </p:cNvPr>
          <p:cNvSpPr txBox="1"/>
          <p:nvPr/>
        </p:nvSpPr>
        <p:spPr>
          <a:xfrm>
            <a:off x="7474356" y="1145830"/>
            <a:ext cx="39951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prstClr val="black"/>
                </a:solidFill>
                <a:cs typeface="Arial" panose="020B0604020202020204" pitchFamily="34" charset="0"/>
              </a:rPr>
              <a:t>Growth</a:t>
            </a:r>
            <a:r>
              <a:rPr lang="en-US" b="1" dirty="0">
                <a:solidFill>
                  <a:prstClr val="black"/>
                </a:solidFill>
                <a:cs typeface="Arial" panose="020B0604020202020204" pitchFamily="34" charset="0"/>
              </a:rPr>
              <a:t> in volumes 9 years after FP implementation:</a:t>
            </a:r>
          </a:p>
          <a:p>
            <a:endParaRPr lang="en-US" sz="10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69863"/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Total Payments -    730.9 million/mo.</a:t>
            </a:r>
          </a:p>
          <a:p>
            <a:pPr marL="169863"/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Faster Payments -  140.7 million/mo.</a:t>
            </a:r>
          </a:p>
          <a:p>
            <a:pPr marL="169863"/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SI Payments -           79.7 million/mo.</a:t>
            </a:r>
          </a:p>
          <a:p>
            <a:endParaRPr lang="en-US" sz="16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69863"/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May 2017 - SI Payments </a:t>
            </a:r>
            <a:r>
              <a:rPr lang="en-US" sz="1600" i="1" u="sng" dirty="0">
                <a:solidFill>
                  <a:prstClr val="black"/>
                </a:solidFill>
                <a:cs typeface="Arial" panose="020B0604020202020204" pitchFamily="34" charset="0"/>
              </a:rPr>
              <a:t>only 4.5%</a:t>
            </a:r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 of Total Non-Cash Payments</a:t>
            </a:r>
          </a:p>
          <a:p>
            <a:endParaRPr lang="en-US" sz="10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endParaRPr lang="en-US" sz="10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prstClr val="black"/>
                </a:solidFill>
                <a:cs typeface="Arial" panose="020B0604020202020204" pitchFamily="34" charset="0"/>
              </a:rPr>
              <a:t>Market demand for non-cash payments grew 9.2</a:t>
            </a:r>
            <a:r>
              <a:rPr lang="en-US" b="1" u="sng" dirty="0">
                <a:solidFill>
                  <a:prstClr val="black"/>
                </a:solidFill>
                <a:cs typeface="Arial" panose="020B0604020202020204" pitchFamily="34" charset="0"/>
              </a:rPr>
              <a:t> times faster than demand for SI</a:t>
            </a:r>
            <a:r>
              <a:rPr lang="en-US" b="1" dirty="0">
                <a:solidFill>
                  <a:prstClr val="black"/>
                </a:solidFill>
                <a:cs typeface="Arial" panose="020B0604020202020204" pitchFamily="34" charset="0"/>
              </a:rPr>
              <a:t> payments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DB3AD6-4969-4B1A-A9EE-C14082C2E0F4}"/>
              </a:ext>
            </a:extLst>
          </p:cNvPr>
          <p:cNvSpPr txBox="1"/>
          <p:nvPr/>
        </p:nvSpPr>
        <p:spPr>
          <a:xfrm>
            <a:off x="2919785" y="6476992"/>
            <a:ext cx="48045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cs typeface="Arial" panose="020B0604020202020204" pitchFamily="34" charset="0"/>
              </a:rPr>
              <a:t>*Source: UK Payments Council – www.paymentscouncil.org.uk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048BAB-C963-4DC2-9987-2A4D8DC30BFD}"/>
              </a:ext>
            </a:extLst>
          </p:cNvPr>
          <p:cNvSpPr txBox="1"/>
          <p:nvPr/>
        </p:nvSpPr>
        <p:spPr>
          <a:xfrm rot="16200000">
            <a:off x="-294435" y="3231147"/>
            <a:ext cx="4131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400" i="1" kern="0" dirty="0">
                <a:solidFill>
                  <a:prstClr val="black"/>
                </a:solidFill>
                <a:cs typeface="Arial" panose="020B0604020202020204" pitchFamily="34" charset="0"/>
              </a:rPr>
              <a:t>In Thousands of Payments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23A30C-1A38-430A-89A3-AF3728724ADC}"/>
              </a:ext>
            </a:extLst>
          </p:cNvPr>
          <p:cNvSpPr txBox="1"/>
          <p:nvPr/>
        </p:nvSpPr>
        <p:spPr>
          <a:xfrm>
            <a:off x="2578710" y="813709"/>
            <a:ext cx="4141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cs typeface="Arial" panose="020B0604020202020204" pitchFamily="34" charset="0"/>
              </a:rPr>
              <a:t>*Total Non-Cash Payments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274891-02CF-4A18-97A0-1709A82F838A}"/>
              </a:ext>
            </a:extLst>
          </p:cNvPr>
          <p:cNvSpPr txBox="1"/>
          <p:nvPr/>
        </p:nvSpPr>
        <p:spPr>
          <a:xfrm rot="16200000">
            <a:off x="3183403" y="3974931"/>
            <a:ext cx="205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cs typeface="Arial" panose="020B0604020202020204" pitchFamily="34" charset="0"/>
              </a:rPr>
              <a:t>All Faster Payments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144B978-62AF-420B-AB1A-DE25924CD111}"/>
              </a:ext>
            </a:extLst>
          </p:cNvPr>
          <p:cNvSpPr txBox="1"/>
          <p:nvPr/>
        </p:nvSpPr>
        <p:spPr>
          <a:xfrm rot="16200000">
            <a:off x="3129321" y="3635028"/>
            <a:ext cx="2985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cs typeface="Arial" panose="020B0604020202020204" pitchFamily="34" charset="0"/>
              </a:rPr>
              <a:t>Single Item Immediate (SI) FP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7C07EB-8589-499C-BDAA-D9B591D4BA16}"/>
              </a:ext>
            </a:extLst>
          </p:cNvPr>
          <p:cNvSpPr txBox="1"/>
          <p:nvPr/>
        </p:nvSpPr>
        <p:spPr>
          <a:xfrm rot="16200000">
            <a:off x="5709868" y="4771438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141,012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EBAC42C-BD01-4850-8A55-CB34D4F63518}"/>
              </a:ext>
            </a:extLst>
          </p:cNvPr>
          <p:cNvSpPr txBox="1"/>
          <p:nvPr/>
        </p:nvSpPr>
        <p:spPr>
          <a:xfrm rot="16200000">
            <a:off x="6199364" y="4991520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79,998</a:t>
            </a:r>
          </a:p>
        </p:txBody>
      </p:sp>
      <p:sp>
        <p:nvSpPr>
          <p:cNvPr id="17" name="Slide Number Placeholder 2">
            <a:extLst>
              <a:ext uri="{FF2B5EF4-FFF2-40B4-BE49-F238E27FC236}">
                <a16:creationId xmlns:a16="http://schemas.microsoft.com/office/drawing/2014/main" id="{0D61081D-E60B-461F-83F5-4760D8F1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46797"/>
            <a:ext cx="2581841" cy="210374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54378C-71FD-4A1D-AD56-04EDA53FC99D}"/>
              </a:ext>
            </a:extLst>
          </p:cNvPr>
          <p:cNvSpPr txBox="1"/>
          <p:nvPr/>
        </p:nvSpPr>
        <p:spPr>
          <a:xfrm rot="16200000">
            <a:off x="3040851" y="3803944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1,051,667*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7C7C8DF-C381-44CB-AE63-AB29F602DF75}"/>
              </a:ext>
            </a:extLst>
          </p:cNvPr>
          <p:cNvSpPr txBox="1"/>
          <p:nvPr/>
        </p:nvSpPr>
        <p:spPr>
          <a:xfrm rot="16200000">
            <a:off x="4997338" y="2164611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1,782,527*</a:t>
            </a:r>
          </a:p>
        </p:txBody>
      </p:sp>
    </p:spTree>
    <p:extLst>
      <p:ext uri="{BB962C8B-B14F-4D97-AF65-F5344CB8AC3E}">
        <p14:creationId xmlns:p14="http://schemas.microsoft.com/office/powerpoint/2010/main" val="12623027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E3BF0-CB8C-4635-94C1-FBD2BEBFF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 As % of Non-Cash Payments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ECD63D-B0C9-43F6-A2E8-3CBE521B1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Copyright by Tiller Endeavors</a:t>
            </a: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87AF4AF-59E2-471C-9D3D-473E01EA28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3429404"/>
              </p:ext>
            </p:extLst>
          </p:nvPr>
        </p:nvGraphicFramePr>
        <p:xfrm>
          <a:off x="962975" y="856877"/>
          <a:ext cx="9254358" cy="5432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1149A7-D12E-4CF9-81E6-84ECB65FFCF3}"/>
              </a:ext>
            </a:extLst>
          </p:cNvPr>
          <p:cNvCxnSpPr/>
          <p:nvPr/>
        </p:nvCxnSpPr>
        <p:spPr>
          <a:xfrm flipH="1">
            <a:off x="3447535" y="2051222"/>
            <a:ext cx="643787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34D3173-F46F-4F30-91F0-54B8EAC55014}"/>
              </a:ext>
            </a:extLst>
          </p:cNvPr>
          <p:cNvSpPr txBox="1"/>
          <p:nvPr/>
        </p:nvSpPr>
        <p:spPr>
          <a:xfrm rot="16200000">
            <a:off x="4732637" y="453493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2016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A8ED5D-7D90-4B18-99FE-AE4E09210166}"/>
              </a:ext>
            </a:extLst>
          </p:cNvPr>
          <p:cNvSpPr txBox="1"/>
          <p:nvPr/>
        </p:nvSpPr>
        <p:spPr>
          <a:xfrm rot="16200000">
            <a:off x="9632753" y="456032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2017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6B207C-F4FF-4403-8A7E-C63654A346C5}"/>
              </a:ext>
            </a:extLst>
          </p:cNvPr>
          <p:cNvSpPr txBox="1"/>
          <p:nvPr/>
        </p:nvSpPr>
        <p:spPr>
          <a:xfrm>
            <a:off x="5132170" y="2984157"/>
            <a:ext cx="5008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% Virtually Unchanged since Feb 2016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0FD274F-B007-45CC-ACA7-3D388C4427EF}"/>
              </a:ext>
            </a:extLst>
          </p:cNvPr>
          <p:cNvCxnSpPr>
            <a:cxnSpLocks/>
          </p:cNvCxnSpPr>
          <p:nvPr/>
        </p:nvCxnSpPr>
        <p:spPr>
          <a:xfrm flipH="1" flipV="1">
            <a:off x="5059008" y="2162433"/>
            <a:ext cx="2322250" cy="8361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BB327D3-57C0-4389-9B7F-3CEE41F3B442}"/>
              </a:ext>
            </a:extLst>
          </p:cNvPr>
          <p:cNvCxnSpPr>
            <a:cxnSpLocks/>
            <a:stCxn id="10" idx="0"/>
          </p:cNvCxnSpPr>
          <p:nvPr/>
        </p:nvCxnSpPr>
        <p:spPr>
          <a:xfrm flipV="1">
            <a:off x="7636317" y="2156211"/>
            <a:ext cx="2249088" cy="82794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4744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4AC8C-2C33-4BA0-9DEF-8F805D1AA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UK </a:t>
            </a:r>
            <a:r>
              <a:rPr lang="en-US" dirty="0" err="1"/>
              <a:t>Cheque</a:t>
            </a:r>
            <a:r>
              <a:rPr lang="en-US" dirty="0"/>
              <a:t> Volume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5A3CA-2CA8-429D-A491-9CE1F7EF7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Copyright by Tiller Endeavors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2CAE8E-153B-41FD-83E7-4F809F1AA1B7}"/>
              </a:ext>
            </a:extLst>
          </p:cNvPr>
          <p:cNvSpPr txBox="1"/>
          <p:nvPr/>
        </p:nvSpPr>
        <p:spPr>
          <a:xfrm rot="16200000">
            <a:off x="-752271" y="2508773"/>
            <a:ext cx="4131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400" i="1" kern="0" dirty="0">
                <a:solidFill>
                  <a:prstClr val="black"/>
                </a:solidFill>
                <a:cs typeface="Arial" panose="020B0604020202020204" pitchFamily="34" charset="0"/>
              </a:rPr>
              <a:t>In Thousands of Payments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9157180-11AF-4C62-9730-515B3C3DE1D2}"/>
              </a:ext>
            </a:extLst>
          </p:cNvPr>
          <p:cNvCxnSpPr/>
          <p:nvPr/>
        </p:nvCxnSpPr>
        <p:spPr>
          <a:xfrm flipH="1">
            <a:off x="3684025" y="2435561"/>
            <a:ext cx="5668942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6C0F01C-E3A0-450C-A64F-662107F79C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7616192"/>
              </p:ext>
            </p:extLst>
          </p:nvPr>
        </p:nvGraphicFramePr>
        <p:xfrm>
          <a:off x="1576551" y="1245477"/>
          <a:ext cx="8198069" cy="5068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14E7C818-0AA5-4EA6-AD18-339B1FBA3154}"/>
              </a:ext>
            </a:extLst>
          </p:cNvPr>
          <p:cNvSpPr txBox="1"/>
          <p:nvPr/>
        </p:nvSpPr>
        <p:spPr>
          <a:xfrm rot="16200000">
            <a:off x="2538077" y="480925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2016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467563-45FB-4743-BD35-65368FE41F53}"/>
              </a:ext>
            </a:extLst>
          </p:cNvPr>
          <p:cNvSpPr txBox="1"/>
          <p:nvPr/>
        </p:nvSpPr>
        <p:spPr>
          <a:xfrm rot="16200000">
            <a:off x="9029249" y="483464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2017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615D7A-1A93-4DF2-B716-D7B29E201919}"/>
              </a:ext>
            </a:extLst>
          </p:cNvPr>
          <p:cNvSpPr txBox="1"/>
          <p:nvPr/>
        </p:nvSpPr>
        <p:spPr>
          <a:xfrm>
            <a:off x="3842866" y="3231045"/>
            <a:ext cx="5278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% Virtually Unchanged since May 2016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A20A307-C70C-40B9-95D5-EE0B2548DF3B}"/>
              </a:ext>
            </a:extLst>
          </p:cNvPr>
          <p:cNvCxnSpPr>
            <a:cxnSpLocks/>
            <a:stCxn id="12" idx="0"/>
          </p:cNvCxnSpPr>
          <p:nvPr/>
        </p:nvCxnSpPr>
        <p:spPr>
          <a:xfrm flipH="1" flipV="1">
            <a:off x="4471416" y="2435561"/>
            <a:ext cx="2010506" cy="79548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B27A191-D172-45F1-B3E3-9AD0602F3DB2}"/>
              </a:ext>
            </a:extLst>
          </p:cNvPr>
          <p:cNvCxnSpPr>
            <a:cxnSpLocks/>
          </p:cNvCxnSpPr>
          <p:nvPr/>
        </p:nvCxnSpPr>
        <p:spPr>
          <a:xfrm flipV="1">
            <a:off x="6656832" y="2457964"/>
            <a:ext cx="2679933" cy="77308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0811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C68A4F-87CD-488A-9A55-805C0FCB0818}"/>
              </a:ext>
            </a:extLst>
          </p:cNvPr>
          <p:cNvCxnSpPr>
            <a:cxnSpLocks/>
          </p:cNvCxnSpPr>
          <p:nvPr/>
        </p:nvCxnSpPr>
        <p:spPr bwMode="auto">
          <a:xfrm flipV="1">
            <a:off x="3949593" y="4800508"/>
            <a:ext cx="4205866" cy="4140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B68E59C-C678-447B-A8A9-CB01CC89E948}"/>
              </a:ext>
            </a:extLst>
          </p:cNvPr>
          <p:cNvCxnSpPr>
            <a:cxnSpLocks/>
          </p:cNvCxnSpPr>
          <p:nvPr/>
        </p:nvCxnSpPr>
        <p:spPr bwMode="auto">
          <a:xfrm flipV="1">
            <a:off x="3949593" y="1239749"/>
            <a:ext cx="3054369" cy="279110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66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0E33C040-0A82-4507-9ADE-0B4832BC3B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5856846"/>
              </p:ext>
            </p:extLst>
          </p:nvPr>
        </p:nvGraphicFramePr>
        <p:xfrm>
          <a:off x="2491991" y="797705"/>
          <a:ext cx="5762323" cy="5723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itle 18">
            <a:extLst>
              <a:ext uri="{FF2B5EF4-FFF2-40B4-BE49-F238E27FC236}">
                <a16:creationId xmlns:a16="http://schemas.microsoft.com/office/drawing/2014/main" id="{4832A78F-51E9-406D-9E4B-175673581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UK Payment Trends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D1E02B-6671-4580-AA01-F1E9D09B3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46797"/>
            <a:ext cx="2581841" cy="210374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2ED432-DAF2-406D-8336-710304F288FF}"/>
              </a:ext>
            </a:extLst>
          </p:cNvPr>
          <p:cNvSpPr txBox="1"/>
          <p:nvPr/>
        </p:nvSpPr>
        <p:spPr>
          <a:xfrm>
            <a:off x="3257882" y="6521656"/>
            <a:ext cx="42791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cs typeface="Arial" panose="020B0604020202020204" pitchFamily="34" charset="0"/>
              </a:rPr>
              <a:t>*Sources: UK Payments Council &amp; UK Cards Association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E8716E-30AD-4F33-BC31-4A50FDF96D6E}"/>
              </a:ext>
            </a:extLst>
          </p:cNvPr>
          <p:cNvSpPr txBox="1"/>
          <p:nvPr/>
        </p:nvSpPr>
        <p:spPr>
          <a:xfrm>
            <a:off x="3112131" y="797705"/>
            <a:ext cx="4429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cs typeface="Arial" panose="020B0604020202020204" pitchFamily="34" charset="0"/>
              </a:rPr>
              <a:t>*Total Debits vs Total Credits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1834BB-4343-4654-9E41-827959C59E94}"/>
              </a:ext>
            </a:extLst>
          </p:cNvPr>
          <p:cNvSpPr txBox="1"/>
          <p:nvPr/>
        </p:nvSpPr>
        <p:spPr>
          <a:xfrm>
            <a:off x="7997546" y="1691639"/>
            <a:ext cx="330481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cs typeface="Arial" panose="020B0604020202020204" pitchFamily="34" charset="0"/>
              </a:rPr>
              <a:t>Growth in volumes 9 years after FP implementation:</a:t>
            </a:r>
          </a:p>
          <a:p>
            <a:endParaRPr lang="en-US" sz="10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69863"/>
            <a:r>
              <a:rPr lang="en-US" sz="1400" dirty="0">
                <a:solidFill>
                  <a:prstClr val="black"/>
                </a:solidFill>
                <a:cs typeface="Arial" panose="020B0604020202020204" pitchFamily="34" charset="0"/>
              </a:rPr>
              <a:t>Total Debits -    	658,870</a:t>
            </a:r>
          </a:p>
          <a:p>
            <a:pPr marL="169863"/>
            <a:r>
              <a:rPr lang="en-US" sz="1400" dirty="0">
                <a:solidFill>
                  <a:prstClr val="black"/>
                </a:solidFill>
                <a:cs typeface="Arial" panose="020B0604020202020204" pitchFamily="34" charset="0"/>
              </a:rPr>
              <a:t>Total Credits -  	  71,989</a:t>
            </a:r>
          </a:p>
          <a:p>
            <a:endParaRPr lang="en-US" sz="10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endParaRPr lang="en-US" sz="1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prstClr val="black"/>
                </a:solidFill>
                <a:cs typeface="Arial" panose="020B0604020202020204" pitchFamily="34" charset="0"/>
              </a:rPr>
              <a:t>Demand for debit pull payments grew 9.2 </a:t>
            </a:r>
            <a:r>
              <a:rPr lang="en-US" b="1" i="1" u="sng" dirty="0">
                <a:solidFill>
                  <a:prstClr val="black"/>
                </a:solidFill>
                <a:cs typeface="Arial" panose="020B0604020202020204" pitchFamily="34" charset="0"/>
              </a:rPr>
              <a:t>times faster than demand for credit push payments</a:t>
            </a:r>
            <a:r>
              <a:rPr lang="en-US" b="1" dirty="0">
                <a:solidFill>
                  <a:prstClr val="black"/>
                </a:solidFill>
                <a:cs typeface="Arial" panose="020B0604020202020204" pitchFamily="34" charset="0"/>
              </a:rPr>
              <a:t> since introduction of Faster Payments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98B9B1-D20D-493B-A4BC-EA4F4883674D}"/>
              </a:ext>
            </a:extLst>
          </p:cNvPr>
          <p:cNvSpPr txBox="1"/>
          <p:nvPr/>
        </p:nvSpPr>
        <p:spPr>
          <a:xfrm rot="16200000">
            <a:off x="3797031" y="4077346"/>
            <a:ext cx="1208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cs typeface="Arial" panose="020B0604020202020204" pitchFamily="34" charset="0"/>
              </a:rPr>
              <a:t>Debit Pulls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2D3593-42B4-4C41-92A3-B93F5E7EB067}"/>
              </a:ext>
            </a:extLst>
          </p:cNvPr>
          <p:cNvSpPr txBox="1"/>
          <p:nvPr/>
        </p:nvSpPr>
        <p:spPr>
          <a:xfrm rot="16200000">
            <a:off x="4519266" y="4014883"/>
            <a:ext cx="1275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cs typeface="Arial" panose="020B0604020202020204" pitchFamily="34" charset="0"/>
              </a:rPr>
              <a:t>Credit Push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E13ACC-FF3C-4378-84BD-36DF946EE248}"/>
              </a:ext>
            </a:extLst>
          </p:cNvPr>
          <p:cNvSpPr txBox="1"/>
          <p:nvPr/>
        </p:nvSpPr>
        <p:spPr>
          <a:xfrm rot="16200000">
            <a:off x="5826224" y="2164485"/>
            <a:ext cx="1208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cs typeface="Arial" panose="020B0604020202020204" pitchFamily="34" charset="0"/>
              </a:rPr>
              <a:t>Debit Pulls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3279DF4-00ED-42CC-97D1-264FCEC99010}"/>
              </a:ext>
            </a:extLst>
          </p:cNvPr>
          <p:cNvSpPr txBox="1"/>
          <p:nvPr/>
        </p:nvSpPr>
        <p:spPr>
          <a:xfrm rot="16200000">
            <a:off x="6550954" y="3755877"/>
            <a:ext cx="1275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cs typeface="Arial" panose="020B0604020202020204" pitchFamily="34" charset="0"/>
              </a:rPr>
              <a:t>Credit Push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304CB0-17B7-4EC7-8E77-A317B105D1FF}"/>
              </a:ext>
            </a:extLst>
          </p:cNvPr>
          <p:cNvSpPr txBox="1"/>
          <p:nvPr/>
        </p:nvSpPr>
        <p:spPr>
          <a:xfrm rot="18854031">
            <a:off x="4769830" y="2234432"/>
            <a:ext cx="1524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Trend Line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371913-31A0-45D1-A311-9CA2A599EDAE}"/>
              </a:ext>
            </a:extLst>
          </p:cNvPr>
          <p:cNvSpPr txBox="1"/>
          <p:nvPr/>
        </p:nvSpPr>
        <p:spPr>
          <a:xfrm rot="16200000">
            <a:off x="320130" y="2976815"/>
            <a:ext cx="3604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  <a:defRPr/>
            </a:pPr>
            <a:r>
              <a:rPr lang="en-US" sz="2400" b="1" i="1" kern="0" dirty="0">
                <a:solidFill>
                  <a:prstClr val="black"/>
                </a:solidFill>
                <a:cs typeface="Arial" panose="020B0604020202020204" pitchFamily="34" charset="0"/>
              </a:rPr>
              <a:t># of Payments / Month (in thousands)</a:t>
            </a:r>
          </a:p>
        </p:txBody>
      </p:sp>
    </p:spTree>
    <p:extLst>
      <p:ext uri="{BB962C8B-B14F-4D97-AF65-F5344CB8AC3E}">
        <p14:creationId xmlns:p14="http://schemas.microsoft.com/office/powerpoint/2010/main" val="31700956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Payments Decisions by Businesses</a:t>
            </a:r>
          </a:p>
          <a:p>
            <a:pPr lvl="1"/>
            <a:r>
              <a:rPr lang="en-US" dirty="0"/>
              <a:t>Banks are spending a lot of money on a new faster payments system</a:t>
            </a:r>
          </a:p>
          <a:p>
            <a:pPr lvl="1"/>
            <a:r>
              <a:rPr lang="en-US" dirty="0"/>
              <a:t>Some assume that because of large expenditures by banks that businesses will buy into new payments</a:t>
            </a:r>
          </a:p>
          <a:p>
            <a:pPr lvl="1"/>
            <a:r>
              <a:rPr lang="en-US" dirty="0"/>
              <a:t>New faster payment developments are typically credit push payments only</a:t>
            </a:r>
          </a:p>
          <a:p>
            <a:pPr lvl="1"/>
            <a:r>
              <a:rPr lang="en-US" dirty="0"/>
              <a:t>Businesses have had credit payment options available for decades and yet still use debits for most of their payments</a:t>
            </a:r>
          </a:p>
          <a:p>
            <a:pPr lvl="2"/>
            <a:r>
              <a:rPr lang="en-US" dirty="0"/>
              <a:t>Why? And will faster payments change historical reasoning?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C6F02D6-435D-4110-9F75-D6B209A80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9905704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>
            <a:extLst>
              <a:ext uri="{FF2B5EF4-FFF2-40B4-BE49-F238E27FC236}">
                <a16:creationId xmlns:a16="http://schemas.microsoft.com/office/drawing/2014/main" id="{4D4B6FC6-0BDD-40AF-92BE-8D10D579CA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7554" y="1670651"/>
            <a:ext cx="1406654" cy="1572487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B1DE2FA4-3A33-49D3-93ED-5A7DC259A9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561" y="1337021"/>
            <a:ext cx="1398917" cy="227718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8AB7EA9-27E1-438B-8F5A-FF70BFB214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143524" y="1782204"/>
            <a:ext cx="946251" cy="1338509"/>
          </a:xfrm>
          <a:prstGeom prst="rect">
            <a:avLst/>
          </a:prstGeom>
        </p:spPr>
      </p:pic>
      <p:sp>
        <p:nvSpPr>
          <p:cNvPr id="2048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Debit vs. Credit Payments</a:t>
            </a:r>
            <a:endParaRPr lang="en-US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901419"/>
            <a:ext cx="10515600" cy="5332532"/>
          </a:xfrm>
        </p:spPr>
        <p:txBody>
          <a:bodyPr/>
          <a:lstStyle/>
          <a:p>
            <a:pPr lvl="0"/>
            <a:r>
              <a:rPr lang="en-US" dirty="0"/>
              <a:t>Payments Flow - Debits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83638" y="6503988"/>
            <a:ext cx="2646362" cy="252412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93793CE-35AE-4DD1-B86A-5064F4ACF9AB}"/>
              </a:ext>
            </a:extLst>
          </p:cNvPr>
          <p:cNvCxnSpPr>
            <a:cxnSpLocks/>
          </p:cNvCxnSpPr>
          <p:nvPr/>
        </p:nvCxnSpPr>
        <p:spPr bwMode="auto">
          <a:xfrm flipH="1">
            <a:off x="8253985" y="3026664"/>
            <a:ext cx="1216153" cy="110642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2B8DB4ED-DB23-49FE-9B5B-8B19D5E82AF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16500" y="3981722"/>
            <a:ext cx="2312038" cy="738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198A65A0-46BD-4C02-AD9F-3D97F1F613A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227833" y="3026664"/>
            <a:ext cx="800215" cy="101855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485" name="TextBox 20484">
            <a:extLst>
              <a:ext uri="{FF2B5EF4-FFF2-40B4-BE49-F238E27FC236}">
                <a16:creationId xmlns:a16="http://schemas.microsoft.com/office/drawing/2014/main" id="{DC3A00A2-7137-447B-82E1-00B3E2C5220A}"/>
              </a:ext>
            </a:extLst>
          </p:cNvPr>
          <p:cNvSpPr txBox="1"/>
          <p:nvPr/>
        </p:nvSpPr>
        <p:spPr>
          <a:xfrm>
            <a:off x="4307447" y="3981722"/>
            <a:ext cx="377757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3399"/>
                </a:solidFill>
              </a:rPr>
              <a:t>Payment &amp; Remittance Data Together</a:t>
            </a:r>
          </a:p>
        </p:txBody>
      </p:sp>
      <p:sp>
        <p:nvSpPr>
          <p:cNvPr id="134" name="Rectangle 2">
            <a:extLst>
              <a:ext uri="{FF2B5EF4-FFF2-40B4-BE49-F238E27FC236}">
                <a16:creationId xmlns:a16="http://schemas.microsoft.com/office/drawing/2014/main" id="{8952F7C1-E9DC-49E2-9C52-5CAF6BF60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9050" y="4634872"/>
            <a:ext cx="9918700" cy="58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23888" indent="-623888" algn="l" rtl="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3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3938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–"/>
              <a:defRPr sz="3200">
                <a:solidFill>
                  <a:schemeClr val="tx1"/>
                </a:solidFill>
                <a:latin typeface="+mn-lt"/>
                <a:cs typeface="+mn-cs"/>
              </a:defRPr>
            </a:lvl2pPr>
            <a:lvl3pPr marL="136683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•"/>
              <a:defRPr sz="2800">
                <a:solidFill>
                  <a:schemeClr val="tx1"/>
                </a:solidFill>
                <a:latin typeface="+mn-lt"/>
                <a:cs typeface="+mn-cs"/>
              </a:defRPr>
            </a:lvl3pPr>
            <a:lvl4pPr marL="170973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3200" b="1" kern="0" dirty="0"/>
              <a:t>Payment &amp; Remittance Data Flow Together to Payee</a:t>
            </a:r>
          </a:p>
          <a:p>
            <a:pPr lvl="1" eaLnBrk="1" hangingPunct="1"/>
            <a:r>
              <a:rPr lang="en-US" sz="2800" kern="0" dirty="0"/>
              <a:t>Directly between payor &amp; payee</a:t>
            </a:r>
          </a:p>
          <a:p>
            <a:pPr lvl="1" eaLnBrk="1" hangingPunct="1"/>
            <a:r>
              <a:rPr lang="en-US" sz="2800" kern="0" dirty="0"/>
              <a:t>Without the need for a directory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907BFD6-A690-431C-BD74-59BA7FAB8B49}"/>
              </a:ext>
            </a:extLst>
          </p:cNvPr>
          <p:cNvSpPr txBox="1"/>
          <p:nvPr/>
        </p:nvSpPr>
        <p:spPr>
          <a:xfrm rot="16200000">
            <a:off x="1610206" y="2361288"/>
            <a:ext cx="2104294" cy="646331"/>
          </a:xfrm>
          <a:prstGeom prst="rect">
            <a:avLst/>
          </a:prstGeom>
          <a:noFill/>
          <a:ln w="15875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3399"/>
                </a:solidFill>
              </a:rPr>
              <a:t>Payment  Deposited</a:t>
            </a:r>
          </a:p>
          <a:p>
            <a:pPr algn="ctr"/>
            <a:r>
              <a:rPr lang="en-US" b="1" dirty="0">
                <a:solidFill>
                  <a:srgbClr val="003399"/>
                </a:solidFill>
              </a:rPr>
              <a:t>&amp; Data to A/R Sys</a:t>
            </a:r>
          </a:p>
        </p:txBody>
      </p:sp>
      <p:sp>
        <p:nvSpPr>
          <p:cNvPr id="27" name="Text Box 5">
            <a:extLst>
              <a:ext uri="{FF2B5EF4-FFF2-40B4-BE49-F238E27FC236}">
                <a16:creationId xmlns:a16="http://schemas.microsoft.com/office/drawing/2014/main" id="{80BE2717-B5F9-40C5-8CDB-A949D04950A3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238482" y="2430296"/>
            <a:ext cx="251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Payor</a:t>
            </a:r>
          </a:p>
        </p:txBody>
      </p:sp>
      <p:sp>
        <p:nvSpPr>
          <p:cNvPr id="29" name="Text Box 7">
            <a:extLst>
              <a:ext uri="{FF2B5EF4-FFF2-40B4-BE49-F238E27FC236}">
                <a16:creationId xmlns:a16="http://schemas.microsoft.com/office/drawing/2014/main" id="{54A73D67-C8B2-4B52-9CCC-ACCA0275E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6098" y="3213499"/>
            <a:ext cx="12714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PAYOR’S BANK</a:t>
            </a:r>
          </a:p>
        </p:txBody>
      </p:sp>
      <p:sp>
        <p:nvSpPr>
          <p:cNvPr id="31" name="Text Box 9">
            <a:extLst>
              <a:ext uri="{FF2B5EF4-FFF2-40B4-BE49-F238E27FC236}">
                <a16:creationId xmlns:a16="http://schemas.microsoft.com/office/drawing/2014/main" id="{F6B15B06-BF68-48C4-853F-B1790E96D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64" y="3215832"/>
            <a:ext cx="1547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INTERMEDIARY BANK</a:t>
            </a:r>
          </a:p>
        </p:txBody>
      </p:sp>
      <p:sp>
        <p:nvSpPr>
          <p:cNvPr id="33" name="Text Box 11">
            <a:extLst>
              <a:ext uri="{FF2B5EF4-FFF2-40B4-BE49-F238E27FC236}">
                <a16:creationId xmlns:a16="http://schemas.microsoft.com/office/drawing/2014/main" id="{46EBF6F0-0A0E-439E-BEFC-2544B7678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203" y="3208834"/>
            <a:ext cx="14325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PAYEE’S BANK</a:t>
            </a:r>
          </a:p>
        </p:txBody>
      </p:sp>
      <p:sp>
        <p:nvSpPr>
          <p:cNvPr id="34" name="Text Box 5">
            <a:extLst>
              <a:ext uri="{FF2B5EF4-FFF2-40B4-BE49-F238E27FC236}">
                <a16:creationId xmlns:a16="http://schemas.microsoft.com/office/drawing/2014/main" id="{02C3DD86-4B99-430C-9C00-BE82AC72A1E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155749" y="2450557"/>
            <a:ext cx="19881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Payee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3D390DB-EC90-4EE9-A7B0-4CB63640DF17}"/>
              </a:ext>
            </a:extLst>
          </p:cNvPr>
          <p:cNvSpPr txBox="1"/>
          <p:nvPr/>
        </p:nvSpPr>
        <p:spPr>
          <a:xfrm>
            <a:off x="3290605" y="2270760"/>
            <a:ext cx="9135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Payment</a:t>
            </a:r>
          </a:p>
          <a:p>
            <a:pPr algn="ctr"/>
            <a:endParaRPr lang="en-US" sz="5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0AE8258-654F-4DD3-A543-027E68296365}"/>
              </a:ext>
            </a:extLst>
          </p:cNvPr>
          <p:cNvSpPr txBox="1"/>
          <p:nvPr/>
        </p:nvSpPr>
        <p:spPr>
          <a:xfrm rot="16200000">
            <a:off x="8733584" y="2339951"/>
            <a:ext cx="2390398" cy="64633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3399"/>
                </a:solidFill>
              </a:rPr>
              <a:t>Payment  &amp; Data </a:t>
            </a:r>
          </a:p>
          <a:p>
            <a:pPr algn="ctr"/>
            <a:r>
              <a:rPr lang="en-US" b="1" dirty="0">
                <a:solidFill>
                  <a:srgbClr val="003399"/>
                </a:solidFill>
              </a:rPr>
              <a:t>From A/P Sys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3169BCB-AEF9-492C-90E4-11B5BC51F281}"/>
              </a:ext>
            </a:extLst>
          </p:cNvPr>
          <p:cNvCxnSpPr>
            <a:cxnSpLocks/>
          </p:cNvCxnSpPr>
          <p:nvPr/>
        </p:nvCxnSpPr>
        <p:spPr bwMode="auto">
          <a:xfrm flipV="1">
            <a:off x="3318082" y="2556436"/>
            <a:ext cx="839390" cy="6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FA96D0D5-CA0E-4A45-A635-FC53D24747F3}"/>
              </a:ext>
            </a:extLst>
          </p:cNvPr>
          <p:cNvSpPr txBox="1"/>
          <p:nvPr/>
        </p:nvSpPr>
        <p:spPr>
          <a:xfrm>
            <a:off x="4951765" y="2276856"/>
            <a:ext cx="9135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Payment</a:t>
            </a:r>
          </a:p>
          <a:p>
            <a:pPr algn="ctr"/>
            <a:endParaRPr lang="en-US" sz="500" dirty="0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A70F15C-59D1-4A21-A976-9A7A107FDE08}"/>
              </a:ext>
            </a:extLst>
          </p:cNvPr>
          <p:cNvCxnSpPr>
            <a:cxnSpLocks/>
          </p:cNvCxnSpPr>
          <p:nvPr/>
        </p:nvCxnSpPr>
        <p:spPr bwMode="auto">
          <a:xfrm flipV="1">
            <a:off x="4979242" y="2562532"/>
            <a:ext cx="839390" cy="6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D5427DE5-A513-4D6C-B9A8-31BDBF966A7D}"/>
              </a:ext>
            </a:extLst>
          </p:cNvPr>
          <p:cNvSpPr txBox="1"/>
          <p:nvPr/>
        </p:nvSpPr>
        <p:spPr>
          <a:xfrm>
            <a:off x="6675600" y="2267318"/>
            <a:ext cx="9135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Payment</a:t>
            </a:r>
          </a:p>
          <a:p>
            <a:pPr algn="ctr"/>
            <a:endParaRPr lang="en-US" sz="500" dirty="0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96D3F394-30DA-4836-AFAA-C8DD23185384}"/>
              </a:ext>
            </a:extLst>
          </p:cNvPr>
          <p:cNvCxnSpPr>
            <a:cxnSpLocks/>
          </p:cNvCxnSpPr>
          <p:nvPr/>
        </p:nvCxnSpPr>
        <p:spPr bwMode="auto">
          <a:xfrm>
            <a:off x="6800850" y="2556436"/>
            <a:ext cx="736854" cy="6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1F6D32F8-DB8D-44CC-A270-0F3D76A56AE8}"/>
              </a:ext>
            </a:extLst>
          </p:cNvPr>
          <p:cNvSpPr txBox="1"/>
          <p:nvPr/>
        </p:nvSpPr>
        <p:spPr>
          <a:xfrm>
            <a:off x="8481349" y="2276856"/>
            <a:ext cx="9135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Payment</a:t>
            </a:r>
          </a:p>
          <a:p>
            <a:pPr algn="ctr"/>
            <a:endParaRPr lang="en-US" sz="500" dirty="0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85AE3CB-B3DA-4F0E-8043-F91DCE3E28C8}"/>
              </a:ext>
            </a:extLst>
          </p:cNvPr>
          <p:cNvCxnSpPr>
            <a:cxnSpLocks/>
          </p:cNvCxnSpPr>
          <p:nvPr/>
        </p:nvCxnSpPr>
        <p:spPr bwMode="auto">
          <a:xfrm flipV="1">
            <a:off x="8508826" y="2562532"/>
            <a:ext cx="839390" cy="6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5781080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F7E5A5DF-C616-48D3-ADD7-3FD65BE86B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043632" y="1782204"/>
            <a:ext cx="946251" cy="1338509"/>
          </a:xfrm>
          <a:prstGeom prst="rect">
            <a:avLst/>
          </a:prstGeom>
        </p:spPr>
      </p:pic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CF34D1F8-4CDD-4536-9139-61855F4078DE}"/>
              </a:ext>
            </a:extLst>
          </p:cNvPr>
          <p:cNvCxnSpPr>
            <a:cxnSpLocks/>
          </p:cNvCxnSpPr>
          <p:nvPr/>
        </p:nvCxnSpPr>
        <p:spPr bwMode="auto">
          <a:xfrm flipH="1">
            <a:off x="4863875" y="2553388"/>
            <a:ext cx="800415" cy="1004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057DF3A-829B-4799-929A-AC54B4A9C297}"/>
              </a:ext>
            </a:extLst>
          </p:cNvPr>
          <p:cNvSpPr txBox="1"/>
          <p:nvPr/>
        </p:nvSpPr>
        <p:spPr>
          <a:xfrm>
            <a:off x="4826099" y="2221045"/>
            <a:ext cx="93320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Payment</a:t>
            </a:r>
          </a:p>
          <a:p>
            <a:pPr algn="ctr"/>
            <a:endParaRPr lang="en-US" sz="500" b="1" dirty="0"/>
          </a:p>
          <a:p>
            <a:pPr algn="ctr"/>
            <a:r>
              <a:rPr lang="en-US" sz="1600" b="1" dirty="0">
                <a:solidFill>
                  <a:srgbClr val="0033CC"/>
                </a:solidFill>
              </a:rPr>
              <a:t>&amp; Data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8B9683A2-3413-4504-BC06-0D074D387E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249" y="1321653"/>
            <a:ext cx="1398917" cy="227718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0C99C6E4-FC42-4661-BABB-814594C83B08}"/>
              </a:ext>
            </a:extLst>
          </p:cNvPr>
          <p:cNvSpPr txBox="1"/>
          <p:nvPr/>
        </p:nvSpPr>
        <p:spPr>
          <a:xfrm>
            <a:off x="6536027" y="2215896"/>
            <a:ext cx="93320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Payment</a:t>
            </a:r>
          </a:p>
          <a:p>
            <a:pPr algn="ctr"/>
            <a:endParaRPr lang="en-US" sz="500" b="1" dirty="0"/>
          </a:p>
          <a:p>
            <a:pPr algn="ctr"/>
            <a:r>
              <a:rPr lang="en-US" sz="1600" b="1" dirty="0">
                <a:solidFill>
                  <a:srgbClr val="0033CC"/>
                </a:solidFill>
              </a:rPr>
              <a:t>&amp; Data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BDEE708A-6599-40DB-B512-8AA64C05217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294" y="1662967"/>
            <a:ext cx="1406654" cy="1572487"/>
          </a:xfrm>
          <a:prstGeom prst="rect">
            <a:avLst/>
          </a:prstGeom>
        </p:spPr>
      </p:pic>
      <p:sp>
        <p:nvSpPr>
          <p:cNvPr id="2048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 vs. Credit Payments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Payments Flow - Credits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83638" y="6503988"/>
            <a:ext cx="2646362" cy="252412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1BF14F24-BF62-40DB-A0E7-614E91253625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165330" y="2421152"/>
            <a:ext cx="251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Payor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3FEE6775-9A88-4756-A46D-A58317220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2946" y="3204355"/>
            <a:ext cx="12714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PAYOR’S BANK</a:t>
            </a: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872F096A-67DB-47FC-B73D-34B39C017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4512" y="3206688"/>
            <a:ext cx="1547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INTERMEDIARY BANK</a:t>
            </a: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17071ADC-6C2B-4771-B1D1-0821C6717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5051" y="3199690"/>
            <a:ext cx="14325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PAYEE’S BANK</a:t>
            </a:r>
          </a:p>
        </p:txBody>
      </p:sp>
      <p:sp>
        <p:nvSpPr>
          <p:cNvPr id="45" name="Text Box 5">
            <a:extLst>
              <a:ext uri="{FF2B5EF4-FFF2-40B4-BE49-F238E27FC236}">
                <a16:creationId xmlns:a16="http://schemas.microsoft.com/office/drawing/2014/main" id="{25712692-3236-4DC8-B89B-2B061628FCBC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146605" y="2441413"/>
            <a:ext cx="19881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Payee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F820E741-B995-49A8-91D9-53727B2BDA9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270505" y="2550340"/>
            <a:ext cx="824817" cy="30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FC7347D-3F12-4E1A-A1F2-A3C77BBD4AA8}"/>
              </a:ext>
            </a:extLst>
          </p:cNvPr>
          <p:cNvCxnSpPr>
            <a:cxnSpLocks/>
          </p:cNvCxnSpPr>
          <p:nvPr/>
        </p:nvCxnSpPr>
        <p:spPr bwMode="auto">
          <a:xfrm flipH="1">
            <a:off x="6593424" y="2546756"/>
            <a:ext cx="784783" cy="1363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3538AAC-B2D5-422B-9814-4262BFA2CEEF}"/>
              </a:ext>
            </a:extLst>
          </p:cNvPr>
          <p:cNvCxnSpPr>
            <a:cxnSpLocks/>
          </p:cNvCxnSpPr>
          <p:nvPr/>
        </p:nvCxnSpPr>
        <p:spPr bwMode="auto">
          <a:xfrm flipH="1">
            <a:off x="8359931" y="2553388"/>
            <a:ext cx="888608" cy="130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Rectangle 2">
            <a:extLst>
              <a:ext uri="{FF2B5EF4-FFF2-40B4-BE49-F238E27FC236}">
                <a16:creationId xmlns:a16="http://schemas.microsoft.com/office/drawing/2014/main" id="{51113F71-D073-4537-B064-DD08A1FBA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2400" y="4110362"/>
            <a:ext cx="9634924" cy="58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23888" indent="-623888" algn="l" rtl="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3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3938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–"/>
              <a:defRPr sz="3200">
                <a:solidFill>
                  <a:schemeClr val="tx1"/>
                </a:solidFill>
                <a:latin typeface="+mn-lt"/>
                <a:cs typeface="+mn-cs"/>
              </a:defRPr>
            </a:lvl2pPr>
            <a:lvl3pPr marL="136683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•"/>
              <a:defRPr sz="2800">
                <a:solidFill>
                  <a:schemeClr val="tx1"/>
                </a:solidFill>
                <a:latin typeface="+mn-lt"/>
                <a:cs typeface="+mn-cs"/>
              </a:defRPr>
            </a:lvl3pPr>
            <a:lvl4pPr marL="170973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3200" b="1" kern="0" dirty="0"/>
              <a:t>Data Flows through Payment System</a:t>
            </a:r>
          </a:p>
          <a:p>
            <a:pPr lvl="1" eaLnBrk="1" hangingPunct="1"/>
            <a:r>
              <a:rPr lang="en-US" sz="2000" kern="0" dirty="0"/>
              <a:t>Volume of remittance data significantly larger than the volume of payment data!</a:t>
            </a:r>
          </a:p>
          <a:p>
            <a:pPr lvl="1" eaLnBrk="1" hangingPunct="1"/>
            <a:r>
              <a:rPr lang="en-US" sz="2000" kern="0" dirty="0"/>
              <a:t>Potential to increase cost of payment system!</a:t>
            </a:r>
          </a:p>
          <a:p>
            <a:pPr lvl="1" eaLnBrk="1" hangingPunct="1"/>
            <a:r>
              <a:rPr lang="en-US" sz="2000" kern="0" dirty="0"/>
              <a:t>Potential to exceed capacity of payment system!</a:t>
            </a:r>
          </a:p>
          <a:p>
            <a:pPr lvl="1" eaLnBrk="1" hangingPunct="1"/>
            <a:r>
              <a:rPr lang="en-US" sz="2000" kern="0" dirty="0"/>
              <a:t>Potential for increased holdovers!</a:t>
            </a:r>
          </a:p>
          <a:p>
            <a:pPr lvl="1" eaLnBrk="1" hangingPunct="1"/>
            <a:r>
              <a:rPr lang="en-US" sz="2000" kern="0" dirty="0"/>
              <a:t>Requires a national directory!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7F66AD-DB46-417D-8C52-BACDB1462FA2}"/>
              </a:ext>
            </a:extLst>
          </p:cNvPr>
          <p:cNvSpPr txBox="1"/>
          <p:nvPr/>
        </p:nvSpPr>
        <p:spPr>
          <a:xfrm>
            <a:off x="8322155" y="2205429"/>
            <a:ext cx="93320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Payment</a:t>
            </a:r>
          </a:p>
          <a:p>
            <a:pPr algn="ctr"/>
            <a:endParaRPr lang="en-US" sz="500" b="1" dirty="0"/>
          </a:p>
          <a:p>
            <a:pPr algn="ctr"/>
            <a:r>
              <a:rPr lang="en-US" sz="1600" b="1" dirty="0">
                <a:solidFill>
                  <a:srgbClr val="0033CC"/>
                </a:solidFill>
              </a:rPr>
              <a:t>&amp; Data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11BC1DF-5983-4537-8B0C-E13B933A5D19}"/>
              </a:ext>
            </a:extLst>
          </p:cNvPr>
          <p:cNvSpPr txBox="1"/>
          <p:nvPr/>
        </p:nvSpPr>
        <p:spPr>
          <a:xfrm>
            <a:off x="3235043" y="2215896"/>
            <a:ext cx="93320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Payment</a:t>
            </a:r>
          </a:p>
          <a:p>
            <a:pPr algn="ctr"/>
            <a:endParaRPr lang="en-US" sz="500" b="1" dirty="0"/>
          </a:p>
          <a:p>
            <a:pPr algn="ctr"/>
            <a:r>
              <a:rPr lang="en-US" sz="1600" b="1" dirty="0">
                <a:solidFill>
                  <a:srgbClr val="0033CC"/>
                </a:solidFill>
              </a:rPr>
              <a:t>&amp; Data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4A3360-3AE4-4023-AE7B-664206B762E8}"/>
              </a:ext>
            </a:extLst>
          </p:cNvPr>
          <p:cNvSpPr txBox="1"/>
          <p:nvPr/>
        </p:nvSpPr>
        <p:spPr>
          <a:xfrm rot="16200000">
            <a:off x="8813344" y="2330807"/>
            <a:ext cx="2390398" cy="64633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3399"/>
                </a:solidFill>
              </a:rPr>
              <a:t>Payment  &amp; Data </a:t>
            </a:r>
          </a:p>
          <a:p>
            <a:pPr algn="ctr"/>
            <a:r>
              <a:rPr lang="en-US" b="1" dirty="0">
                <a:solidFill>
                  <a:srgbClr val="003399"/>
                </a:solidFill>
              </a:rPr>
              <a:t>From A/P Sys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04B3A71-E474-448E-AB43-0640271E9790}"/>
              </a:ext>
            </a:extLst>
          </p:cNvPr>
          <p:cNvSpPr txBox="1"/>
          <p:nvPr/>
        </p:nvSpPr>
        <p:spPr>
          <a:xfrm rot="16200000">
            <a:off x="1383885" y="2333855"/>
            <a:ext cx="2390398" cy="64633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3399"/>
                </a:solidFill>
              </a:rPr>
              <a:t>Payment  &amp; Data </a:t>
            </a:r>
          </a:p>
          <a:p>
            <a:pPr algn="ctr"/>
            <a:r>
              <a:rPr lang="en-US" b="1" dirty="0">
                <a:solidFill>
                  <a:srgbClr val="003399"/>
                </a:solidFill>
              </a:rPr>
              <a:t>Reconciliation</a:t>
            </a:r>
          </a:p>
        </p:txBody>
      </p:sp>
    </p:spTree>
    <p:extLst>
      <p:ext uri="{BB962C8B-B14F-4D97-AF65-F5344CB8AC3E}">
        <p14:creationId xmlns:p14="http://schemas.microsoft.com/office/powerpoint/2010/main" val="3971081587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F0E2B77-F4A9-41C8-9EC5-46BD901925EB}"/>
              </a:ext>
            </a:extLst>
          </p:cNvPr>
          <p:cNvCxnSpPr>
            <a:cxnSpLocks/>
          </p:cNvCxnSpPr>
          <p:nvPr/>
        </p:nvCxnSpPr>
        <p:spPr bwMode="auto">
          <a:xfrm flipH="1">
            <a:off x="6714206" y="2602156"/>
            <a:ext cx="888608" cy="130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32551952-B658-41DC-8AE4-2DAA0F1E4C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186" y="1739807"/>
            <a:ext cx="1406654" cy="157248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1077119-E10B-4513-8109-BC1DB8A3ED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509" y="1375441"/>
            <a:ext cx="1398917" cy="2277185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7E2E2BF7-C485-4732-9945-9B413CFFA2F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120472" y="1812940"/>
            <a:ext cx="946251" cy="1338509"/>
          </a:xfrm>
          <a:prstGeom prst="rect">
            <a:avLst/>
          </a:prstGeom>
        </p:spPr>
      </p:pic>
      <p:sp>
        <p:nvSpPr>
          <p:cNvPr id="2048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Debit vs. Credit Payments</a:t>
            </a:r>
            <a:endParaRPr lang="en-US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Payments Flow – Credits (Alternative)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83638" y="6503988"/>
            <a:ext cx="2646362" cy="252412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  <p:sp>
        <p:nvSpPr>
          <p:cNvPr id="31" name="Rectangle 2">
            <a:extLst>
              <a:ext uri="{FF2B5EF4-FFF2-40B4-BE49-F238E27FC236}">
                <a16:creationId xmlns:a16="http://schemas.microsoft.com/office/drawing/2014/main" id="{51113F71-D073-4537-B064-DD08A1FBA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600" y="5000632"/>
            <a:ext cx="9588500" cy="58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23888" indent="-623888" algn="l" rtl="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3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3938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–"/>
              <a:defRPr sz="3200">
                <a:solidFill>
                  <a:schemeClr val="tx1"/>
                </a:solidFill>
                <a:latin typeface="+mn-lt"/>
                <a:cs typeface="+mn-cs"/>
              </a:defRPr>
            </a:lvl2pPr>
            <a:lvl3pPr marL="136683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•"/>
              <a:defRPr sz="2800">
                <a:solidFill>
                  <a:schemeClr val="tx1"/>
                </a:solidFill>
                <a:latin typeface="+mn-lt"/>
                <a:cs typeface="+mn-cs"/>
              </a:defRPr>
            </a:lvl3pPr>
            <a:lvl4pPr marL="170973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3200" b="1" kern="0" dirty="0"/>
              <a:t>Payee Reconciliation</a:t>
            </a:r>
          </a:p>
          <a:p>
            <a:pPr lvl="1" eaLnBrk="1" hangingPunct="1"/>
            <a:r>
              <a:rPr lang="en-US" sz="2000" kern="0" dirty="0"/>
              <a:t>For large volume remittances, increases complications of reconciliation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F404610-ADF5-453F-944D-9354A8358443}"/>
              </a:ext>
            </a:extLst>
          </p:cNvPr>
          <p:cNvCxnSpPr>
            <a:cxnSpLocks/>
          </p:cNvCxnSpPr>
          <p:nvPr/>
        </p:nvCxnSpPr>
        <p:spPr bwMode="auto">
          <a:xfrm flipH="1">
            <a:off x="8210550" y="3090673"/>
            <a:ext cx="1259588" cy="98602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EA6B6B-F991-4652-8853-B94474211C86}"/>
              </a:ext>
            </a:extLst>
          </p:cNvPr>
          <p:cNvCxnSpPr>
            <a:cxnSpLocks/>
          </p:cNvCxnSpPr>
          <p:nvPr/>
        </p:nvCxnSpPr>
        <p:spPr bwMode="auto">
          <a:xfrm flipH="1">
            <a:off x="5105400" y="4003074"/>
            <a:ext cx="240306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CDCAC96-7510-465E-AA14-5882FAD79D7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172636" y="3530401"/>
            <a:ext cx="1335864" cy="54629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6C22117-1B61-44A0-A754-57FCEE387A80}"/>
              </a:ext>
            </a:extLst>
          </p:cNvPr>
          <p:cNvSpPr txBox="1"/>
          <p:nvPr/>
        </p:nvSpPr>
        <p:spPr>
          <a:xfrm>
            <a:off x="4472731" y="4002042"/>
            <a:ext cx="3781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3399"/>
                </a:solidFill>
              </a:rPr>
              <a:t>Remittance Data &amp; Payment Separate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53F5AA-CD2E-496F-8731-9B6230F7AC42}"/>
              </a:ext>
            </a:extLst>
          </p:cNvPr>
          <p:cNvSpPr txBox="1"/>
          <p:nvPr/>
        </p:nvSpPr>
        <p:spPr>
          <a:xfrm rot="16200000">
            <a:off x="1388468" y="2388719"/>
            <a:ext cx="2390398" cy="64633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3399"/>
                </a:solidFill>
              </a:rPr>
              <a:t>Payment  &amp; Data </a:t>
            </a:r>
          </a:p>
          <a:p>
            <a:pPr algn="ctr"/>
            <a:r>
              <a:rPr lang="en-US" b="1" dirty="0">
                <a:solidFill>
                  <a:srgbClr val="003399"/>
                </a:solidFill>
              </a:rPr>
              <a:t>Reconciliation</a:t>
            </a:r>
          </a:p>
        </p:txBody>
      </p:sp>
      <p:sp>
        <p:nvSpPr>
          <p:cNvPr id="27" name="Text Box 5">
            <a:extLst>
              <a:ext uri="{FF2B5EF4-FFF2-40B4-BE49-F238E27FC236}">
                <a16:creationId xmlns:a16="http://schemas.microsoft.com/office/drawing/2014/main" id="{EE98FEFF-040E-420C-BD1F-9E655BE4815B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238482" y="2476016"/>
            <a:ext cx="251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Payor</a:t>
            </a:r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B23C9F1F-C55B-4BEC-9A96-C7D822351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6098" y="3259219"/>
            <a:ext cx="12714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PAYOR’S BANK</a:t>
            </a:r>
          </a:p>
        </p:txBody>
      </p:sp>
      <p:sp>
        <p:nvSpPr>
          <p:cNvPr id="34" name="Text Box 9">
            <a:extLst>
              <a:ext uri="{FF2B5EF4-FFF2-40B4-BE49-F238E27FC236}">
                <a16:creationId xmlns:a16="http://schemas.microsoft.com/office/drawing/2014/main" id="{25BADFD6-F6A3-4832-AEE2-991695B9A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64" y="3261552"/>
            <a:ext cx="1547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INTERMEDIARY BANK</a:t>
            </a:r>
          </a:p>
        </p:txBody>
      </p:sp>
      <p:sp>
        <p:nvSpPr>
          <p:cNvPr id="36" name="Text Box 11">
            <a:extLst>
              <a:ext uri="{FF2B5EF4-FFF2-40B4-BE49-F238E27FC236}">
                <a16:creationId xmlns:a16="http://schemas.microsoft.com/office/drawing/2014/main" id="{87B1B009-D359-4429-8F3B-B0E2FA420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203" y="3254554"/>
            <a:ext cx="14325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PAYEE’S BANK</a:t>
            </a:r>
          </a:p>
        </p:txBody>
      </p:sp>
      <p:sp>
        <p:nvSpPr>
          <p:cNvPr id="37" name="Text Box 5">
            <a:extLst>
              <a:ext uri="{FF2B5EF4-FFF2-40B4-BE49-F238E27FC236}">
                <a16:creationId xmlns:a16="http://schemas.microsoft.com/office/drawing/2014/main" id="{611FFEF4-7DA5-4861-8B05-E17D91CBEF5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155749" y="2496277"/>
            <a:ext cx="19881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Payee Deposits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CD4C23B-67F1-403B-8EB6-3B3274C67EB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43657" y="2605204"/>
            <a:ext cx="824817" cy="30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1EA0B74-C2E3-454B-9459-525CA44F0DE8}"/>
              </a:ext>
            </a:extLst>
          </p:cNvPr>
          <p:cNvCxnSpPr>
            <a:cxnSpLocks/>
          </p:cNvCxnSpPr>
          <p:nvPr/>
        </p:nvCxnSpPr>
        <p:spPr bwMode="auto">
          <a:xfrm flipH="1">
            <a:off x="4922738" y="2605204"/>
            <a:ext cx="888608" cy="130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3730326-2C35-4658-AB76-DCCD8BA9BE3D}"/>
              </a:ext>
            </a:extLst>
          </p:cNvPr>
          <p:cNvCxnSpPr>
            <a:cxnSpLocks/>
          </p:cNvCxnSpPr>
          <p:nvPr/>
        </p:nvCxnSpPr>
        <p:spPr bwMode="auto">
          <a:xfrm flipH="1">
            <a:off x="8471187" y="2608252"/>
            <a:ext cx="888608" cy="130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C1CADF7-F513-4710-A08C-E735347E5D8D}"/>
              </a:ext>
            </a:extLst>
          </p:cNvPr>
          <p:cNvSpPr txBox="1"/>
          <p:nvPr/>
        </p:nvSpPr>
        <p:spPr>
          <a:xfrm>
            <a:off x="8433727" y="2269815"/>
            <a:ext cx="9135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Payment</a:t>
            </a:r>
          </a:p>
          <a:p>
            <a:pPr algn="ctr"/>
            <a:endParaRPr lang="en-US" sz="5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ED7A79A-987E-4202-8B01-04BFC49AA6C8}"/>
              </a:ext>
            </a:extLst>
          </p:cNvPr>
          <p:cNvSpPr txBox="1"/>
          <p:nvPr/>
        </p:nvSpPr>
        <p:spPr>
          <a:xfrm>
            <a:off x="6657125" y="2270756"/>
            <a:ext cx="9135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Payment</a:t>
            </a:r>
          </a:p>
          <a:p>
            <a:pPr algn="ctr"/>
            <a:endParaRPr lang="en-US" sz="5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EDE4077-A86F-4973-8F2F-56B92B4E6CDF}"/>
              </a:ext>
            </a:extLst>
          </p:cNvPr>
          <p:cNvSpPr txBox="1"/>
          <p:nvPr/>
        </p:nvSpPr>
        <p:spPr>
          <a:xfrm>
            <a:off x="4909093" y="2261616"/>
            <a:ext cx="9135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Payment</a:t>
            </a:r>
          </a:p>
          <a:p>
            <a:pPr algn="ctr"/>
            <a:endParaRPr lang="en-US" sz="5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D15F825-BEBE-4F73-A5B4-02A37D695B45}"/>
              </a:ext>
            </a:extLst>
          </p:cNvPr>
          <p:cNvSpPr txBox="1"/>
          <p:nvPr/>
        </p:nvSpPr>
        <p:spPr>
          <a:xfrm>
            <a:off x="3318037" y="2270760"/>
            <a:ext cx="9135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Payment</a:t>
            </a:r>
          </a:p>
          <a:p>
            <a:pPr algn="ctr"/>
            <a:endParaRPr lang="en-US" sz="5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8F83EDC-ACE8-4268-8DE3-7D2A9F63F229}"/>
              </a:ext>
            </a:extLst>
          </p:cNvPr>
          <p:cNvSpPr txBox="1"/>
          <p:nvPr/>
        </p:nvSpPr>
        <p:spPr>
          <a:xfrm rot="16200000">
            <a:off x="8863828" y="2385671"/>
            <a:ext cx="2390398" cy="64633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3399"/>
                </a:solidFill>
              </a:rPr>
              <a:t>Payment  &amp; Data </a:t>
            </a:r>
          </a:p>
          <a:p>
            <a:pPr algn="ctr"/>
            <a:r>
              <a:rPr lang="en-US" b="1" dirty="0">
                <a:solidFill>
                  <a:srgbClr val="003399"/>
                </a:solidFill>
              </a:rPr>
              <a:t>From A/P Sys</a:t>
            </a:r>
          </a:p>
        </p:txBody>
      </p:sp>
    </p:spTree>
    <p:extLst>
      <p:ext uri="{BB962C8B-B14F-4D97-AF65-F5344CB8AC3E}">
        <p14:creationId xmlns:p14="http://schemas.microsoft.com/office/powerpoint/2010/main" val="4025014639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63">
            <a:extLst>
              <a:ext uri="{FF2B5EF4-FFF2-40B4-BE49-F238E27FC236}">
                <a16:creationId xmlns:a16="http://schemas.microsoft.com/office/drawing/2014/main" id="{B10B1BB3-4E8F-49ED-99CF-9E154115A3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110810" y="4190800"/>
            <a:ext cx="946251" cy="1338509"/>
          </a:xfrm>
          <a:prstGeom prst="rect">
            <a:avLst/>
          </a:prstGeom>
        </p:spPr>
      </p:pic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1EA0B74-C2E3-454B-9459-525CA44F0DE8}"/>
              </a:ext>
            </a:extLst>
          </p:cNvPr>
          <p:cNvCxnSpPr>
            <a:cxnSpLocks/>
          </p:cNvCxnSpPr>
          <p:nvPr/>
        </p:nvCxnSpPr>
        <p:spPr bwMode="auto">
          <a:xfrm flipH="1">
            <a:off x="4938713" y="5080180"/>
            <a:ext cx="78581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F0E2B77-F4A9-41C8-9EC5-46BD901925EB}"/>
              </a:ext>
            </a:extLst>
          </p:cNvPr>
          <p:cNvCxnSpPr>
            <a:cxnSpLocks/>
          </p:cNvCxnSpPr>
          <p:nvPr/>
        </p:nvCxnSpPr>
        <p:spPr bwMode="auto">
          <a:xfrm flipH="1">
            <a:off x="6676102" y="5080180"/>
            <a:ext cx="888608" cy="130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60" name="Picture 59">
            <a:extLst>
              <a:ext uri="{FF2B5EF4-FFF2-40B4-BE49-F238E27FC236}">
                <a16:creationId xmlns:a16="http://schemas.microsoft.com/office/drawing/2014/main" id="{FD6A082D-2E28-4183-9388-569FAB5B4A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7500" y="4054533"/>
            <a:ext cx="1406654" cy="1572487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97F9AB60-70DD-457B-B91C-8D1ED196F8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242" y="1455499"/>
            <a:ext cx="1406654" cy="1572487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1A28053C-BF16-41B5-8A80-0DA943639B0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561" y="1091133"/>
            <a:ext cx="1398917" cy="2277185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D6D18D3-0AD3-4E70-8DDD-BAAA5B3078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197312" y="1567052"/>
            <a:ext cx="946251" cy="1338509"/>
          </a:xfrm>
          <a:prstGeom prst="rect">
            <a:avLst/>
          </a:prstGeom>
        </p:spPr>
      </p:pic>
      <p:sp>
        <p:nvSpPr>
          <p:cNvPr id="2048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 vs. Credit Payments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787078" y="782765"/>
            <a:ext cx="10515600" cy="5332532"/>
          </a:xfrm>
        </p:spPr>
        <p:txBody>
          <a:bodyPr/>
          <a:lstStyle/>
          <a:p>
            <a:pPr lvl="0"/>
            <a:r>
              <a:rPr lang="en-US" dirty="0"/>
              <a:t>Payments Flow – Credits (Alternative/Debit Request)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20936" y="6426854"/>
            <a:ext cx="2646362" cy="252412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F404610-ADF5-453F-944D-9354A8358443}"/>
              </a:ext>
            </a:extLst>
          </p:cNvPr>
          <p:cNvCxnSpPr>
            <a:cxnSpLocks/>
          </p:cNvCxnSpPr>
          <p:nvPr/>
        </p:nvCxnSpPr>
        <p:spPr bwMode="auto">
          <a:xfrm flipH="1">
            <a:off x="8233592" y="5568696"/>
            <a:ext cx="1236547" cy="79736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EA6B6B-F991-4652-8853-B94474211C86}"/>
              </a:ext>
            </a:extLst>
          </p:cNvPr>
          <p:cNvCxnSpPr>
            <a:cxnSpLocks/>
          </p:cNvCxnSpPr>
          <p:nvPr/>
        </p:nvCxnSpPr>
        <p:spPr bwMode="auto">
          <a:xfrm flipH="1">
            <a:off x="4842822" y="6097304"/>
            <a:ext cx="240411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CDCAC96-7510-465E-AA14-5882FAD79D7C}"/>
              </a:ext>
            </a:extLst>
          </p:cNvPr>
          <p:cNvCxnSpPr>
            <a:cxnSpLocks/>
            <a:stCxn id="25" idx="1"/>
          </p:cNvCxnSpPr>
          <p:nvPr/>
        </p:nvCxnSpPr>
        <p:spPr bwMode="auto">
          <a:xfrm flipH="1" flipV="1">
            <a:off x="3201568" y="6071901"/>
            <a:ext cx="1120586" cy="22806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6C22117-1B61-44A0-A754-57FCEE387A80}"/>
              </a:ext>
            </a:extLst>
          </p:cNvPr>
          <p:cNvSpPr txBox="1"/>
          <p:nvPr/>
        </p:nvSpPr>
        <p:spPr>
          <a:xfrm>
            <a:off x="4322154" y="6115297"/>
            <a:ext cx="37819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33CC"/>
                </a:solidFill>
              </a:rPr>
              <a:t>Remittance Data &amp; Payment Separate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53F5AA-CD2E-496F-8731-9B6230F7AC42}"/>
              </a:ext>
            </a:extLst>
          </p:cNvPr>
          <p:cNvSpPr txBox="1"/>
          <p:nvPr/>
        </p:nvSpPr>
        <p:spPr>
          <a:xfrm rot="16200000">
            <a:off x="1567320" y="4678403"/>
            <a:ext cx="2013717" cy="64633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33CC"/>
                </a:solidFill>
              </a:rPr>
              <a:t>Payment  &amp; Data </a:t>
            </a:r>
          </a:p>
          <a:p>
            <a:pPr algn="ctr"/>
            <a:r>
              <a:rPr lang="en-US" b="1" dirty="0">
                <a:solidFill>
                  <a:srgbClr val="0033CC"/>
                </a:solidFill>
              </a:rPr>
              <a:t>Reconciliation</a:t>
            </a:r>
          </a:p>
        </p:txBody>
      </p:sp>
      <p:sp>
        <p:nvSpPr>
          <p:cNvPr id="27" name="Text Box 5">
            <a:extLst>
              <a:ext uri="{FF2B5EF4-FFF2-40B4-BE49-F238E27FC236}">
                <a16:creationId xmlns:a16="http://schemas.microsoft.com/office/drawing/2014/main" id="{EE98FEFF-040E-420C-BD1F-9E655BE4815B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238482" y="4954040"/>
            <a:ext cx="251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Payor</a:t>
            </a:r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B23C9F1F-C55B-4BEC-9A96-C7D822351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6098" y="5495943"/>
            <a:ext cx="12714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PAYOR’S BANK</a:t>
            </a:r>
          </a:p>
        </p:txBody>
      </p:sp>
      <p:sp>
        <p:nvSpPr>
          <p:cNvPr id="34" name="Text Box 9">
            <a:extLst>
              <a:ext uri="{FF2B5EF4-FFF2-40B4-BE49-F238E27FC236}">
                <a16:creationId xmlns:a16="http://schemas.microsoft.com/office/drawing/2014/main" id="{25BADFD6-F6A3-4832-AEE2-991695B9A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64" y="5490592"/>
            <a:ext cx="1547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INTERMEDIARY BANK</a:t>
            </a:r>
          </a:p>
        </p:txBody>
      </p:sp>
      <p:sp>
        <p:nvSpPr>
          <p:cNvPr id="36" name="Text Box 11">
            <a:extLst>
              <a:ext uri="{FF2B5EF4-FFF2-40B4-BE49-F238E27FC236}">
                <a16:creationId xmlns:a16="http://schemas.microsoft.com/office/drawing/2014/main" id="{87B1B009-D359-4429-8F3B-B0E2FA420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203" y="5491278"/>
            <a:ext cx="14325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PAYEE’S BANK</a:t>
            </a:r>
          </a:p>
        </p:txBody>
      </p:sp>
      <p:sp>
        <p:nvSpPr>
          <p:cNvPr id="37" name="Text Box 5">
            <a:extLst>
              <a:ext uri="{FF2B5EF4-FFF2-40B4-BE49-F238E27FC236}">
                <a16:creationId xmlns:a16="http://schemas.microsoft.com/office/drawing/2014/main" id="{611FFEF4-7DA5-4861-8B05-E17D91CBEF5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155749" y="4974301"/>
            <a:ext cx="19881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Payee Deposits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CD4C23B-67F1-403B-8EB6-3B3274C67EB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43657" y="5083228"/>
            <a:ext cx="824817" cy="30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C1CADF7-F513-4710-A08C-E735347E5D8D}"/>
              </a:ext>
            </a:extLst>
          </p:cNvPr>
          <p:cNvSpPr txBox="1"/>
          <p:nvPr/>
        </p:nvSpPr>
        <p:spPr>
          <a:xfrm>
            <a:off x="8408386" y="4757356"/>
            <a:ext cx="93320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Payment</a:t>
            </a:r>
          </a:p>
          <a:p>
            <a:pPr algn="ctr"/>
            <a:endParaRPr lang="en-US" sz="500" b="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ED7A79A-987E-4202-8B01-04BFC49AA6C8}"/>
              </a:ext>
            </a:extLst>
          </p:cNvPr>
          <p:cNvSpPr txBox="1"/>
          <p:nvPr/>
        </p:nvSpPr>
        <p:spPr>
          <a:xfrm>
            <a:off x="6614226" y="4739258"/>
            <a:ext cx="93320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Payment</a:t>
            </a:r>
          </a:p>
          <a:p>
            <a:pPr algn="ctr"/>
            <a:endParaRPr lang="en-US" sz="500" b="1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EDE4077-A86F-4973-8F2F-56B92B4E6CDF}"/>
              </a:ext>
            </a:extLst>
          </p:cNvPr>
          <p:cNvSpPr txBox="1"/>
          <p:nvPr/>
        </p:nvSpPr>
        <p:spPr>
          <a:xfrm>
            <a:off x="4889789" y="4753923"/>
            <a:ext cx="93320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Payment</a:t>
            </a:r>
          </a:p>
          <a:p>
            <a:pPr algn="ctr"/>
            <a:endParaRPr lang="en-US" sz="500" b="1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D15F825-BEBE-4F73-A5B4-02A37D695B45}"/>
              </a:ext>
            </a:extLst>
          </p:cNvPr>
          <p:cNvSpPr txBox="1"/>
          <p:nvPr/>
        </p:nvSpPr>
        <p:spPr>
          <a:xfrm>
            <a:off x="3267559" y="4723208"/>
            <a:ext cx="93320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Payment</a:t>
            </a:r>
          </a:p>
          <a:p>
            <a:pPr algn="ctr"/>
            <a:endParaRPr lang="en-US" sz="500" b="1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8F83EDC-ACE8-4268-8DE3-7D2A9F63F229}"/>
              </a:ext>
            </a:extLst>
          </p:cNvPr>
          <p:cNvSpPr txBox="1"/>
          <p:nvPr/>
        </p:nvSpPr>
        <p:spPr>
          <a:xfrm rot="16200000">
            <a:off x="8892788" y="4771459"/>
            <a:ext cx="2205926" cy="64633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33CC"/>
                </a:solidFill>
              </a:rPr>
              <a:t>Payment  &amp; Data </a:t>
            </a:r>
          </a:p>
          <a:p>
            <a:pPr algn="ctr"/>
            <a:r>
              <a:rPr lang="en-US" b="1" dirty="0">
                <a:solidFill>
                  <a:srgbClr val="0033CC"/>
                </a:solidFill>
              </a:rPr>
              <a:t>From A/P Sys</a:t>
            </a:r>
          </a:p>
        </p:txBody>
      </p:sp>
      <p:sp>
        <p:nvSpPr>
          <p:cNvPr id="28" name="Text Box 5">
            <a:extLst>
              <a:ext uri="{FF2B5EF4-FFF2-40B4-BE49-F238E27FC236}">
                <a16:creationId xmlns:a16="http://schemas.microsoft.com/office/drawing/2014/main" id="{14546E72-D5DC-459A-89B2-BBCB1AEAC167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936730" y="2181180"/>
            <a:ext cx="251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Payor</a:t>
            </a:r>
          </a:p>
        </p:txBody>
      </p:sp>
      <p:sp>
        <p:nvSpPr>
          <p:cNvPr id="45" name="Text Box 7">
            <a:extLst>
              <a:ext uri="{FF2B5EF4-FFF2-40B4-BE49-F238E27FC236}">
                <a16:creationId xmlns:a16="http://schemas.microsoft.com/office/drawing/2014/main" id="{FE0B4C1D-FEF9-4A10-8529-E0A6E367C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2362" y="2869075"/>
            <a:ext cx="12714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PAYOR’S BANK</a:t>
            </a:r>
          </a:p>
        </p:txBody>
      </p:sp>
      <p:sp>
        <p:nvSpPr>
          <p:cNvPr id="49" name="Text Box 9">
            <a:extLst>
              <a:ext uri="{FF2B5EF4-FFF2-40B4-BE49-F238E27FC236}">
                <a16:creationId xmlns:a16="http://schemas.microsoft.com/office/drawing/2014/main" id="{970E3DC6-95FA-4DF9-9535-9ECDBD70F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6808" y="2871408"/>
            <a:ext cx="1547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INTERMEDIARY BANK</a:t>
            </a:r>
          </a:p>
        </p:txBody>
      </p:sp>
      <p:sp>
        <p:nvSpPr>
          <p:cNvPr id="51" name="Text Box 11">
            <a:extLst>
              <a:ext uri="{FF2B5EF4-FFF2-40B4-BE49-F238E27FC236}">
                <a16:creationId xmlns:a16="http://schemas.microsoft.com/office/drawing/2014/main" id="{A6EF3DA9-6FB3-493A-8C42-61B42ED7A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5363" y="2864410"/>
            <a:ext cx="14325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PAYEE’S BANK</a:t>
            </a:r>
          </a:p>
        </p:txBody>
      </p:sp>
      <p:sp>
        <p:nvSpPr>
          <p:cNvPr id="52" name="Text Box 5">
            <a:extLst>
              <a:ext uri="{FF2B5EF4-FFF2-40B4-BE49-F238E27FC236}">
                <a16:creationId xmlns:a16="http://schemas.microsoft.com/office/drawing/2014/main" id="{4AB6B879-81A1-487D-B2A5-CAC40B78FAE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402637" y="2258533"/>
            <a:ext cx="19881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Payee Deposits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C2F327D-5AFB-4D0F-97C0-3D263BC149A4}"/>
              </a:ext>
            </a:extLst>
          </p:cNvPr>
          <p:cNvCxnSpPr>
            <a:cxnSpLocks/>
          </p:cNvCxnSpPr>
          <p:nvPr/>
        </p:nvCxnSpPr>
        <p:spPr bwMode="auto">
          <a:xfrm flipV="1">
            <a:off x="3550299" y="2367460"/>
            <a:ext cx="748040" cy="30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6A32604-C552-46B5-93CC-B13273D6DC3B}"/>
              </a:ext>
            </a:extLst>
          </p:cNvPr>
          <p:cNvCxnSpPr>
            <a:cxnSpLocks/>
          </p:cNvCxnSpPr>
          <p:nvPr/>
        </p:nvCxnSpPr>
        <p:spPr bwMode="auto">
          <a:xfrm flipV="1">
            <a:off x="5134690" y="2362200"/>
            <a:ext cx="699373" cy="526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9F5A1301-C8C8-4DB6-B97B-82F73554C5F3}"/>
              </a:ext>
            </a:extLst>
          </p:cNvPr>
          <p:cNvCxnSpPr>
            <a:cxnSpLocks/>
          </p:cNvCxnSpPr>
          <p:nvPr/>
        </p:nvCxnSpPr>
        <p:spPr bwMode="auto">
          <a:xfrm flipV="1">
            <a:off x="6796088" y="2362200"/>
            <a:ext cx="583825" cy="830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CA4393F2-FAED-46E9-850B-C85816D369A8}"/>
              </a:ext>
            </a:extLst>
          </p:cNvPr>
          <p:cNvCxnSpPr>
            <a:cxnSpLocks/>
          </p:cNvCxnSpPr>
          <p:nvPr/>
        </p:nvCxnSpPr>
        <p:spPr bwMode="auto">
          <a:xfrm flipV="1">
            <a:off x="8359669" y="2365846"/>
            <a:ext cx="692562" cy="161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1762A160-7463-44CA-B0C5-FB13469E9B97}"/>
              </a:ext>
            </a:extLst>
          </p:cNvPr>
          <p:cNvSpPr txBox="1"/>
          <p:nvPr/>
        </p:nvSpPr>
        <p:spPr>
          <a:xfrm rot="16200000">
            <a:off x="1567897" y="2016193"/>
            <a:ext cx="1988182" cy="64633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33CC"/>
                </a:solidFill>
              </a:rPr>
              <a:t>Payee  Sends Payment Request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E0E5DA-C077-47C0-8B55-4914D01AA587}"/>
              </a:ext>
            </a:extLst>
          </p:cNvPr>
          <p:cNvSpPr txBox="1"/>
          <p:nvPr/>
        </p:nvSpPr>
        <p:spPr>
          <a:xfrm rot="16200000">
            <a:off x="1232526" y="1997851"/>
            <a:ext cx="10742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First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E0EED3F-4949-46A1-869F-4EE3F1080566}"/>
              </a:ext>
            </a:extLst>
          </p:cNvPr>
          <p:cNvSpPr txBox="1"/>
          <p:nvPr/>
        </p:nvSpPr>
        <p:spPr>
          <a:xfrm rot="16200000">
            <a:off x="918143" y="4838587"/>
            <a:ext cx="16968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Second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32EA892-50B5-45C9-9B09-B19738637B9F}"/>
              </a:ext>
            </a:extLst>
          </p:cNvPr>
          <p:cNvCxnSpPr>
            <a:cxnSpLocks/>
          </p:cNvCxnSpPr>
          <p:nvPr/>
        </p:nvCxnSpPr>
        <p:spPr bwMode="auto">
          <a:xfrm>
            <a:off x="2375762" y="3473990"/>
            <a:ext cx="7668355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33CC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D6E5160-31FC-4FFB-84CA-C1DE3CD6FE03}"/>
              </a:ext>
            </a:extLst>
          </p:cNvPr>
          <p:cNvCxnSpPr>
            <a:cxnSpLocks/>
          </p:cNvCxnSpPr>
          <p:nvPr/>
        </p:nvCxnSpPr>
        <p:spPr bwMode="auto">
          <a:xfrm>
            <a:off x="9543143" y="2663371"/>
            <a:ext cx="0" cy="161712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pic>
        <p:nvPicPr>
          <p:cNvPr id="61" name="Picture 60">
            <a:extLst>
              <a:ext uri="{FF2B5EF4-FFF2-40B4-BE49-F238E27FC236}">
                <a16:creationId xmlns:a16="http://schemas.microsoft.com/office/drawing/2014/main" id="{8B94F97C-638C-4E74-9869-F21278356A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8535" y="3751308"/>
            <a:ext cx="1398917" cy="2277185"/>
          </a:xfrm>
          <a:prstGeom prst="rect">
            <a:avLst/>
          </a:prstGeom>
        </p:spPr>
      </p:pic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A49CFBD-F2AB-4BB2-88A0-6AFD71FCC796}"/>
              </a:ext>
            </a:extLst>
          </p:cNvPr>
          <p:cNvCxnSpPr>
            <a:cxnSpLocks/>
          </p:cNvCxnSpPr>
          <p:nvPr/>
        </p:nvCxnSpPr>
        <p:spPr bwMode="auto">
          <a:xfrm flipH="1">
            <a:off x="8462990" y="5080174"/>
            <a:ext cx="78581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70230745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Payments Decisions by Businesses</a:t>
            </a:r>
          </a:p>
          <a:p>
            <a:pPr lvl="1"/>
            <a:r>
              <a:rPr lang="en-US" dirty="0"/>
              <a:t>Payments for businesses are overhead expenses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Businesses will spend money on reducing overhead expense if:</a:t>
            </a:r>
          </a:p>
          <a:p>
            <a:pPr lvl="2"/>
            <a:r>
              <a:rPr lang="en-US" dirty="0"/>
              <a:t>There is a pressing problem impacting their ability to do their normal business, or</a:t>
            </a:r>
          </a:p>
          <a:p>
            <a:pPr lvl="2"/>
            <a:r>
              <a:rPr lang="en-US" dirty="0"/>
              <a:t>There is return on investment that is greater than the normal return on investment from their normal goods and services – where their profits are generated</a:t>
            </a:r>
          </a:p>
          <a:p>
            <a:pPr lvl="3"/>
            <a:r>
              <a:rPr lang="en-US" dirty="0"/>
              <a:t>Especially true for publicly traded corporations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Can we expect business investment in new faster payments to meet these criteria?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67F2DDB-DA5B-455B-B03F-C8B030216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1580146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Topical Agenda</a:t>
            </a:r>
            <a:endParaRPr lang="en-US" dirty="0"/>
          </a:p>
        </p:txBody>
      </p:sp>
      <p:sp>
        <p:nvSpPr>
          <p:cNvPr id="42598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Who is Tiller Endeavors?</a:t>
            </a:r>
          </a:p>
          <a:p>
            <a:r>
              <a:rPr lang="en-US"/>
              <a:t>Payment Trends</a:t>
            </a:r>
          </a:p>
          <a:p>
            <a:pPr lvl="1"/>
            <a:r>
              <a:rPr lang="en-US"/>
              <a:t>Checks</a:t>
            </a:r>
          </a:p>
          <a:p>
            <a:pPr lvl="1"/>
            <a:r>
              <a:rPr lang="en-US"/>
              <a:t>Faster Payments in the United Kingdom</a:t>
            </a:r>
          </a:p>
          <a:p>
            <a:pPr lvl="1"/>
            <a:r>
              <a:rPr lang="en-US"/>
              <a:t>Business payments</a:t>
            </a:r>
          </a:p>
          <a:p>
            <a:pPr lvl="2"/>
            <a:r>
              <a:rPr lang="en-US"/>
              <a:t>Association of Financial Professionals</a:t>
            </a:r>
          </a:p>
          <a:p>
            <a:pPr lvl="2"/>
            <a:r>
              <a:rPr lang="en-US"/>
              <a:t>Phoenix-Hecht</a:t>
            </a:r>
          </a:p>
          <a:p>
            <a:r>
              <a:rPr lang="en-US"/>
              <a:t>Making Sense of Payment Decisions</a:t>
            </a:r>
          </a:p>
          <a:p>
            <a:pPr lvl="1"/>
            <a:r>
              <a:rPr lang="en-US"/>
              <a:t>Debit vs credit payments</a:t>
            </a:r>
          </a:p>
          <a:p>
            <a:pPr lvl="1"/>
            <a:r>
              <a:rPr lang="en-US"/>
              <a:t>Just how do business make payment decisions?</a:t>
            </a:r>
          </a:p>
          <a:p>
            <a:r>
              <a:rPr lang="en-US"/>
              <a:t>Concluding Comments</a:t>
            </a:r>
            <a:endParaRPr lang="en-US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B3B7CCF-EA94-4501-AB98-7A2046FCE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04512"/>
            <a:ext cx="2647753" cy="252659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1607039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Payments Decisions by Businesses</a:t>
            </a:r>
          </a:p>
          <a:p>
            <a:pPr lvl="1"/>
            <a:r>
              <a:rPr lang="en-US"/>
              <a:t>Is there a pressing problem? </a:t>
            </a:r>
          </a:p>
          <a:p>
            <a:pPr lvl="2"/>
            <a:r>
              <a:rPr lang="en-US"/>
              <a:t>Businesses in the U.S. and Canada report that check payments work</a:t>
            </a:r>
          </a:p>
          <a:p>
            <a:pPr lvl="1"/>
            <a:r>
              <a:rPr lang="en-US"/>
              <a:t>Can businesses expect a greater return than from their normal business activities?</a:t>
            </a:r>
          </a:p>
          <a:p>
            <a:pPr lvl="2"/>
            <a:r>
              <a:rPr lang="en-US"/>
              <a:t>For credit push payments, business must change their entire payments process</a:t>
            </a:r>
          </a:p>
          <a:p>
            <a:pPr lvl="3"/>
            <a:r>
              <a:rPr lang="en-US"/>
              <a:t>New origination processes from accounts payable systems of outgoing payments</a:t>
            </a:r>
          </a:p>
          <a:p>
            <a:pPr lvl="3"/>
            <a:r>
              <a:rPr lang="en-US"/>
              <a:t>New interfaces with accounting and IT systems</a:t>
            </a:r>
          </a:p>
          <a:p>
            <a:pPr lvl="3"/>
            <a:r>
              <a:rPr lang="en-US"/>
              <a:t>Party to whom the payment and remittance are sent</a:t>
            </a:r>
          </a:p>
          <a:p>
            <a:pPr lvl="3"/>
            <a:r>
              <a:rPr lang="en-US"/>
              <a:t>Acceptance of incoming payments</a:t>
            </a:r>
          </a:p>
          <a:p>
            <a:pPr lvl="3"/>
            <a:r>
              <a:rPr lang="en-US"/>
              <a:t>Interface of remittance and payments with accounts receivable</a:t>
            </a:r>
          </a:p>
          <a:p>
            <a:pPr lvl="3"/>
            <a:r>
              <a:rPr lang="en-US"/>
              <a:t>New remittance reconciliation processes</a:t>
            </a:r>
          </a:p>
          <a:p>
            <a:pPr lvl="3"/>
            <a:r>
              <a:rPr lang="en-US"/>
              <a:t>New risk management control and security processes</a:t>
            </a:r>
          </a:p>
          <a:p>
            <a:pPr lvl="3"/>
            <a:r>
              <a:rPr lang="en-US"/>
              <a:t>others</a:t>
            </a:r>
          </a:p>
          <a:p>
            <a:pPr lvl="3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2690B6-391B-473D-AD06-18F2B0763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30396866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Payments Decisions by Businesses</a:t>
            </a:r>
          </a:p>
          <a:p>
            <a:pPr lvl="1"/>
            <a:r>
              <a:rPr lang="en-US" dirty="0"/>
              <a:t>Can businesses expect a greater return than from their normal business activities?</a:t>
            </a:r>
          </a:p>
          <a:p>
            <a:pPr lvl="2"/>
            <a:r>
              <a:rPr lang="en-US" dirty="0"/>
              <a:t>Value for businesses comes primarily from eliminating the paper check, paper remittance, envelope and postage costs</a:t>
            </a:r>
          </a:p>
          <a:p>
            <a:pPr lvl="2"/>
            <a:endParaRPr lang="en-US" dirty="0"/>
          </a:p>
          <a:p>
            <a:pPr lvl="2"/>
            <a:r>
              <a:rPr lang="en-US" b="1" i="1" dirty="0"/>
              <a:t>But, new investments must be made by both payer and payee</a:t>
            </a:r>
          </a:p>
          <a:p>
            <a:pPr lvl="3"/>
            <a:r>
              <a:rPr lang="en-US" dirty="0"/>
              <a:t>Sending with no receiver does not achieve savings!</a:t>
            </a:r>
          </a:p>
          <a:p>
            <a:pPr lvl="3"/>
            <a:r>
              <a:rPr lang="en-US" dirty="0"/>
              <a:t>No mandate exists to create business certainty of return! 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Given the requirement for a relatively large new investment and uncertainty of return, businesses will continue to be slow to adopt new payments</a:t>
            </a:r>
          </a:p>
          <a:p>
            <a:pPr lvl="2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0753A0-D9C2-44A0-A8D3-02A11AC4A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20584398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Payments Decisions by Businesses</a:t>
            </a:r>
          </a:p>
          <a:p>
            <a:pPr lvl="1"/>
            <a:r>
              <a:rPr lang="en-US"/>
              <a:t>Is there a new certainty of return? </a:t>
            </a:r>
          </a:p>
          <a:p>
            <a:pPr lvl="2"/>
            <a:r>
              <a:rPr lang="en-US"/>
              <a:t>Accelerating the speed of business payments?</a:t>
            </a:r>
          </a:p>
          <a:p>
            <a:pPr lvl="3"/>
            <a:r>
              <a:rPr lang="en-US"/>
              <a:t>When ACH was faster than check, did businesses move rapidly away from checks?</a:t>
            </a:r>
          </a:p>
          <a:p>
            <a:pPr lvl="2"/>
            <a:r>
              <a:rPr lang="en-US"/>
              <a:t>Creating a standard format for remittance data?</a:t>
            </a:r>
          </a:p>
          <a:p>
            <a:pPr lvl="3"/>
            <a:r>
              <a:rPr lang="en-US"/>
              <a:t>Did EDI standards cause businesses to mover away from checks?</a:t>
            </a:r>
          </a:p>
          <a:p>
            <a:pPr lvl="3"/>
            <a:r>
              <a:rPr lang="en-US"/>
              <a:t>Additionally, with credit push payments, either:</a:t>
            </a:r>
          </a:p>
          <a:p>
            <a:pPr lvl="4"/>
            <a:r>
              <a:rPr lang="en-US"/>
              <a:t>Remittance data will flow through the payment system, or</a:t>
            </a:r>
          </a:p>
          <a:p>
            <a:pPr lvl="4"/>
            <a:r>
              <a:rPr lang="en-US"/>
              <a:t>Remittance and payment information will flow separate routes and create a more complicated reconciliation process</a:t>
            </a:r>
          </a:p>
          <a:p>
            <a:pPr lvl="4"/>
            <a:r>
              <a:rPr lang="en-US"/>
              <a:t>Neither are optimal solutions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7C0C70-FE31-4905-A0D3-24EA75FA7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10728761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22707"/>
            <a:ext cx="10515600" cy="994752"/>
          </a:xfrm>
        </p:spPr>
        <p:txBody>
          <a:bodyPr/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Payments Decisions by Businesses</a:t>
            </a:r>
          </a:p>
          <a:p>
            <a:pPr lvl="1"/>
            <a:r>
              <a:rPr lang="en-US" dirty="0"/>
              <a:t>Is there a new certainty of return? </a:t>
            </a:r>
          </a:p>
          <a:p>
            <a:pPr lvl="2"/>
            <a:r>
              <a:rPr lang="en-US" dirty="0"/>
              <a:t>Creating a national directory?</a:t>
            </a:r>
          </a:p>
          <a:p>
            <a:pPr lvl="3"/>
            <a:r>
              <a:rPr lang="en-US" dirty="0"/>
              <a:t>Many business payments and most B2B payments are with established relationships</a:t>
            </a:r>
          </a:p>
          <a:p>
            <a:pPr lvl="4"/>
            <a:r>
              <a:rPr lang="en-US" dirty="0"/>
              <a:t>No need for a directory</a:t>
            </a:r>
          </a:p>
          <a:p>
            <a:pPr lvl="4"/>
            <a:r>
              <a:rPr lang="en-US" dirty="0"/>
              <a:t>No need for a directory for debit/check payments</a:t>
            </a:r>
          </a:p>
          <a:p>
            <a:pPr lvl="3"/>
            <a:r>
              <a:rPr lang="en-US" dirty="0"/>
              <a:t>The creation and maintenance of one or more national directories will create additional expense and new risks</a:t>
            </a:r>
          </a:p>
          <a:p>
            <a:pPr lvl="4"/>
            <a:r>
              <a:rPr lang="en-US" dirty="0"/>
              <a:t>Who will be liable for delays in maintenance and errors?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50CC32-33EF-4B5D-8B08-5CF0F8CA3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27245173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Factors Impacting Payments Decisions</a:t>
            </a:r>
          </a:p>
          <a:p>
            <a:pPr lvl="1"/>
            <a:r>
              <a:rPr lang="en-US" dirty="0"/>
              <a:t>Potential regulatory changes</a:t>
            </a:r>
          </a:p>
          <a:p>
            <a:pPr lvl="1"/>
            <a:r>
              <a:rPr lang="en-US" dirty="0"/>
              <a:t>Confusion over faster payments</a:t>
            </a:r>
          </a:p>
          <a:p>
            <a:pPr lvl="1"/>
            <a:r>
              <a:rPr lang="en-US" dirty="0"/>
              <a:t>Anti-check sentiments</a:t>
            </a:r>
          </a:p>
          <a:p>
            <a:pPr lvl="1"/>
            <a:r>
              <a:rPr lang="en-US" dirty="0"/>
              <a:t>Need for every FI to implement real-time posting systems</a:t>
            </a:r>
          </a:p>
          <a:p>
            <a:pPr lvl="1"/>
            <a:r>
              <a:rPr lang="en-US" dirty="0"/>
              <a:t>Requirement for Fed to offer 24/7 real-time settlement system</a:t>
            </a:r>
          </a:p>
          <a:p>
            <a:pPr lvl="1"/>
            <a:r>
              <a:rPr lang="en-US" dirty="0"/>
              <a:t>Business need for better payment options that offer a predictable return on investments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328582F-FB14-40D5-8738-FB4199F29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5437273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Banks’ image cost fully amortized</a:t>
            </a:r>
          </a:p>
          <a:p>
            <a:pPr lvl="1"/>
            <a:r>
              <a:rPr lang="en-US" dirty="0"/>
              <a:t>ECIs maximize ROI on existing image investments</a:t>
            </a:r>
          </a:p>
          <a:p>
            <a:r>
              <a:rPr lang="en-US" dirty="0"/>
              <a:t>New investment required for businesses? Minimal</a:t>
            </a:r>
          </a:p>
          <a:p>
            <a:pPr lvl="1"/>
            <a:r>
              <a:rPr lang="en-US" dirty="0"/>
              <a:t>Reformat data on AP system and transmit to payee</a:t>
            </a:r>
          </a:p>
          <a:p>
            <a:pPr lvl="1"/>
            <a:r>
              <a:rPr lang="en-US" dirty="0"/>
              <a:t>Interface ECIs with electronic deposit application; e.g. RDC</a:t>
            </a:r>
          </a:p>
          <a:p>
            <a:r>
              <a:rPr lang="en-US" dirty="0"/>
              <a:t>2016 Fed Payments Study Reported:</a:t>
            </a:r>
          </a:p>
          <a:p>
            <a:pPr lvl="1"/>
            <a:r>
              <a:rPr lang="en-US" dirty="0"/>
              <a:t>5.3 billion B2B paid checks for $18.4 trillion</a:t>
            </a:r>
          </a:p>
          <a:p>
            <a:r>
              <a:rPr lang="en-US" dirty="0"/>
              <a:t>2015 AFP Payments Cost Benchmarking Survey Reported:</a:t>
            </a:r>
          </a:p>
          <a:p>
            <a:pPr lvl="1"/>
            <a:r>
              <a:rPr lang="en-US" dirty="0"/>
              <a:t>Estimated median costs B2B checks $4.57</a:t>
            </a:r>
          </a:p>
          <a:p>
            <a:pPr lvl="1"/>
            <a:r>
              <a:rPr lang="en-US" dirty="0"/>
              <a:t>Estimated median cost to initiate and receive an ACH debit $.11 to $.25</a:t>
            </a:r>
          </a:p>
          <a:p>
            <a:r>
              <a:rPr lang="en-US" dirty="0"/>
              <a:t>Potential Savings if All B2B Payments Were Electronic Rather than Paper</a:t>
            </a:r>
          </a:p>
          <a:p>
            <a:pPr lvl="1"/>
            <a:r>
              <a:rPr lang="en-US" dirty="0"/>
              <a:t>~$23 billion per year</a:t>
            </a:r>
          </a:p>
          <a:p>
            <a:pPr lvl="2"/>
            <a:r>
              <a:rPr lang="en-US" dirty="0"/>
              <a:t>$4.32 X 5.3 billion payments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0D4CF-0119-47EC-8422-16D10B095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1645757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Current Business Options</a:t>
            </a:r>
          </a:p>
          <a:p>
            <a:pPr lvl="1"/>
            <a:r>
              <a:rPr lang="en-US"/>
              <a:t>Paper check</a:t>
            </a:r>
          </a:p>
          <a:p>
            <a:pPr lvl="1"/>
            <a:r>
              <a:rPr lang="en-US"/>
              <a:t>ACH debit</a:t>
            </a:r>
          </a:p>
          <a:p>
            <a:pPr lvl="1"/>
            <a:r>
              <a:rPr lang="en-US"/>
              <a:t>ACH credit</a:t>
            </a:r>
          </a:p>
          <a:p>
            <a:pPr lvl="1"/>
            <a:r>
              <a:rPr lang="en-US"/>
              <a:t>Wire transfer</a:t>
            </a:r>
          </a:p>
          <a:p>
            <a:r>
              <a:rPr lang="en-US"/>
              <a:t>Future Business Options:</a:t>
            </a:r>
          </a:p>
          <a:p>
            <a:pPr lvl="1"/>
            <a:r>
              <a:rPr lang="en-US"/>
              <a:t>Credit push, real-time faster payments</a:t>
            </a:r>
          </a:p>
          <a:p>
            <a:pPr lvl="1"/>
            <a:r>
              <a:rPr lang="en-US"/>
              <a:t>Success would require a major change in businesses investment and ROI decisions</a:t>
            </a:r>
          </a:p>
          <a:p>
            <a:r>
              <a:rPr lang="en-US"/>
              <a:t>Alternative Option</a:t>
            </a:r>
          </a:p>
          <a:p>
            <a:pPr lvl="1"/>
            <a:r>
              <a:rPr lang="en-US"/>
              <a:t>Complete the electronification of the check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C64D380-E95A-4919-B8B4-5D28F1DB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32221249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Closing Comments</a:t>
            </a:r>
            <a:endParaRPr lang="en-US" dirty="0"/>
          </a:p>
        </p:txBody>
      </p:sp>
      <p:sp>
        <p:nvSpPr>
          <p:cNvPr id="42598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Future of Check Payments</a:t>
            </a:r>
          </a:p>
          <a:p>
            <a:pPr lvl="1"/>
            <a:r>
              <a:rPr lang="en-US" dirty="0"/>
              <a:t>Check continues to be a very large payment system</a:t>
            </a:r>
          </a:p>
          <a:p>
            <a:pPr lvl="2"/>
            <a:r>
              <a:rPr lang="en-US" dirty="0"/>
              <a:t>Compared with World GDP numbers</a:t>
            </a:r>
          </a:p>
          <a:p>
            <a:pPr lvl="1"/>
            <a:r>
              <a:rPr lang="en-US" dirty="0"/>
              <a:t>AFP says, “To Switch from Checks to  Electronic Payments May Be  More Difficult Than First  Anticipated”</a:t>
            </a:r>
          </a:p>
          <a:p>
            <a:pPr lvl="1"/>
            <a:r>
              <a:rPr lang="en-US" dirty="0"/>
              <a:t>Until there is a widely accepted alternative for every check scenario, check payments will continue</a:t>
            </a:r>
          </a:p>
          <a:p>
            <a:pPr lvl="1"/>
            <a:r>
              <a:rPr lang="en-US" dirty="0"/>
              <a:t>Best option to eliminate checks is to replace them with another debit payment</a:t>
            </a:r>
          </a:p>
          <a:p>
            <a:pPr lvl="1"/>
            <a:r>
              <a:rPr lang="en-US" dirty="0"/>
              <a:t>With no good alternative to checks on the horizon, the future of payments through the check system is bright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0E11C4D5-6DDF-4F7D-977E-016338973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Copyright by Tiller Endeavors, 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9835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5400" i="1" dirty="0"/>
              <a:t>Thank You</a:t>
            </a:r>
          </a:p>
        </p:txBody>
      </p:sp>
      <p:graphicFrame>
        <p:nvGraphicFramePr>
          <p:cNvPr id="7" name="Group 23"/>
          <p:cNvGraphicFramePr>
            <a:graphicFrameLocks noGrp="1"/>
          </p:cNvGraphicFramePr>
          <p:nvPr>
            <p:extLst/>
          </p:nvPr>
        </p:nvGraphicFramePr>
        <p:xfrm>
          <a:off x="7238361" y="5059851"/>
          <a:ext cx="4126238" cy="1127760"/>
        </p:xfrm>
        <a:graphic>
          <a:graphicData uri="http://schemas.openxmlformats.org/drawingml/2006/table">
            <a:tbl>
              <a:tblPr/>
              <a:tblGrid>
                <a:gridCol w="4126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58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David Walker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hlinkClick r:id="" action="ppaction://noaction"/>
                        </a:rPr>
                        <a:t>David.walker@tillerendeavors.com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214.642.9268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679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Who Is Tiller Endeavors?</a:t>
            </a:r>
            <a:endParaRPr lang="en-US" dirty="0"/>
          </a:p>
        </p:txBody>
      </p:sp>
      <p:sp>
        <p:nvSpPr>
          <p:cNvPr id="42598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Consulting Company </a:t>
            </a:r>
          </a:p>
          <a:p>
            <a:pPr lvl="1"/>
            <a:r>
              <a:rPr lang="en-US" dirty="0"/>
              <a:t>Formed when ECCHO sold its assets to The Clearinghouse</a:t>
            </a:r>
          </a:p>
          <a:p>
            <a:pPr lvl="1"/>
            <a:r>
              <a:rPr lang="en-US" dirty="0"/>
              <a:t>My relationship with ECCHO</a:t>
            </a:r>
          </a:p>
          <a:p>
            <a:pPr lvl="2"/>
            <a:r>
              <a:rPr lang="en-US" dirty="0"/>
              <a:t>Formerly the President &amp; CEO for 17 years</a:t>
            </a:r>
          </a:p>
          <a:p>
            <a:pPr lvl="2"/>
            <a:r>
              <a:rPr lang="en-US" dirty="0"/>
              <a:t>Currently have a short-term consulting agreement with ECCHO</a:t>
            </a:r>
          </a:p>
          <a:p>
            <a:r>
              <a:rPr lang="en-US" dirty="0"/>
              <a:t>Why Tiller Endeavors?</a:t>
            </a:r>
          </a:p>
          <a:p>
            <a:pPr lvl="1"/>
            <a:r>
              <a:rPr lang="en-US" dirty="0"/>
              <a:t>Is this about gardening?</a:t>
            </a:r>
          </a:p>
          <a:p>
            <a:pPr lvl="1"/>
            <a:r>
              <a:rPr lang="en-US" dirty="0"/>
              <a:t>Tiller is also a sailing term and a tiller is used in steering the boat</a:t>
            </a:r>
          </a:p>
          <a:p>
            <a:pPr lvl="1"/>
            <a:r>
              <a:rPr lang="en-US" dirty="0"/>
              <a:t>If you want to direct your destiny, you need a Tiller</a:t>
            </a:r>
          </a:p>
          <a:p>
            <a:endParaRPr lang="en-US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0FC5C6E-D01D-442F-9122-FD686A61C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04512"/>
            <a:ext cx="2647753" cy="252659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2955148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Making Sense Of Payment Trends</a:t>
            </a:r>
            <a:endParaRPr lang="en-US" dirty="0"/>
          </a:p>
        </p:txBody>
      </p:sp>
      <p:sp>
        <p:nvSpPr>
          <p:cNvPr id="42598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First a Test!</a:t>
            </a:r>
          </a:p>
          <a:p>
            <a:pPr lvl="1"/>
            <a:endParaRPr lang="en-US"/>
          </a:p>
          <a:p>
            <a:pPr lvl="1"/>
            <a:r>
              <a:rPr lang="en-US"/>
              <a:t>At what rate do you estimate the decline of checks over the next several years?</a:t>
            </a:r>
          </a:p>
          <a:p>
            <a:pPr lvl="2"/>
            <a:r>
              <a:rPr lang="en-US"/>
              <a:t>&gt;15%?</a:t>
            </a:r>
          </a:p>
          <a:p>
            <a:pPr lvl="2"/>
            <a:endParaRPr lang="en-US"/>
          </a:p>
          <a:p>
            <a:pPr lvl="2"/>
            <a:r>
              <a:rPr lang="en-US"/>
              <a:t>10% to 15%?</a:t>
            </a:r>
          </a:p>
          <a:p>
            <a:pPr lvl="2"/>
            <a:endParaRPr lang="en-US"/>
          </a:p>
          <a:p>
            <a:pPr lvl="2"/>
            <a:r>
              <a:rPr lang="en-US"/>
              <a:t>5% to 10%?</a:t>
            </a:r>
          </a:p>
          <a:p>
            <a:pPr lvl="2"/>
            <a:endParaRPr lang="en-US"/>
          </a:p>
          <a:p>
            <a:pPr lvl="2"/>
            <a:r>
              <a:rPr lang="en-US"/>
              <a:t>&lt;5%?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BAFBAC-BC22-4E30-A180-D0C842F5C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Copyright by Tiller Endeavors, 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8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Making Sense Of Payment Trends</a:t>
            </a:r>
            <a:endParaRPr lang="en-US" dirty="0"/>
          </a:p>
        </p:txBody>
      </p:sp>
      <p:sp>
        <p:nvSpPr>
          <p:cNvPr id="42598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First a Test!</a:t>
            </a:r>
          </a:p>
          <a:p>
            <a:pPr lvl="1"/>
            <a:endParaRPr lang="en-US"/>
          </a:p>
          <a:p>
            <a:pPr lvl="1"/>
            <a:r>
              <a:rPr lang="en-US"/>
              <a:t>Would your bank’s decisions be different about its investments in the check payment system if the rate of decline were:</a:t>
            </a:r>
          </a:p>
          <a:p>
            <a:pPr lvl="2"/>
            <a:endParaRPr lang="en-US"/>
          </a:p>
          <a:p>
            <a:pPr lvl="2"/>
            <a:r>
              <a:rPr lang="en-US"/>
              <a:t>.5%? or</a:t>
            </a:r>
          </a:p>
          <a:p>
            <a:pPr lvl="2"/>
            <a:endParaRPr lang="en-US"/>
          </a:p>
          <a:p>
            <a:pPr lvl="2"/>
            <a:r>
              <a:rPr lang="en-US"/>
              <a:t>15%?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32551-9CCC-4944-9E7E-ED0DA765F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Copyright by Tiller Endeavors, 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22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Making Sense Of Payment Trends</a:t>
            </a:r>
            <a:endParaRPr lang="en-US" dirty="0"/>
          </a:p>
        </p:txBody>
      </p:sp>
      <p:sp>
        <p:nvSpPr>
          <p:cNvPr id="42598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Check Trends</a:t>
            </a:r>
          </a:p>
          <a:p>
            <a:pPr lvl="1"/>
            <a:r>
              <a:rPr lang="en-US"/>
              <a:t>Dependent on two segments of payments</a:t>
            </a:r>
          </a:p>
          <a:p>
            <a:pPr lvl="2"/>
            <a:r>
              <a:rPr lang="en-US"/>
              <a:t>Consumer payments</a:t>
            </a:r>
          </a:p>
          <a:p>
            <a:pPr lvl="2"/>
            <a:r>
              <a:rPr lang="en-US"/>
              <a:t>Business payments</a:t>
            </a:r>
          </a:p>
          <a:p>
            <a:pPr lvl="2"/>
            <a:endParaRPr lang="en-US"/>
          </a:p>
          <a:p>
            <a:pPr lvl="1"/>
            <a:r>
              <a:rPr lang="en-US"/>
              <a:t>What is happening with consumer check payments?</a:t>
            </a:r>
          </a:p>
          <a:p>
            <a:pPr lvl="1"/>
            <a:endParaRPr lang="en-US"/>
          </a:p>
          <a:p>
            <a:pPr lvl="1"/>
            <a:r>
              <a:rPr lang="en-US"/>
              <a:t>What is happening with business check payments?</a:t>
            </a:r>
          </a:p>
          <a:p>
            <a:pPr lvl="1"/>
            <a:endParaRPr lang="en-US"/>
          </a:p>
          <a:p>
            <a:pPr lvl="1"/>
            <a:r>
              <a:rPr lang="en-US"/>
              <a:t>How will faster payments/real-time payments impact check payments in the U.S.?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C025D4-4642-487B-BFC1-E279C4357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Copyright by Tiller Endeavors, 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318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425985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Sources of Check Volume Trends</a:t>
            </a:r>
          </a:p>
          <a:p>
            <a:pPr lvl="1"/>
            <a:r>
              <a:rPr lang="en-US"/>
              <a:t>For transit volumes</a:t>
            </a:r>
          </a:p>
          <a:p>
            <a:pPr lvl="2"/>
            <a:r>
              <a:rPr lang="en-US"/>
              <a:t>ECCHO (CheckImageCentral) – actual volume counts</a:t>
            </a:r>
          </a:p>
          <a:p>
            <a:pPr lvl="2"/>
            <a:r>
              <a:rPr lang="en-US"/>
              <a:t>Federal Reserve Triennial Payments Study (estimated based on bank sample data)</a:t>
            </a:r>
          </a:p>
          <a:p>
            <a:pPr lvl="1"/>
            <a:r>
              <a:rPr lang="en-US"/>
              <a:t>For onus volumes</a:t>
            </a:r>
          </a:p>
          <a:p>
            <a:pPr lvl="2"/>
            <a:r>
              <a:rPr lang="en-US"/>
              <a:t>Federal Reserve Triennial Payments Study (estimated based on bank sample data)</a:t>
            </a:r>
          </a:p>
          <a:p>
            <a:pPr lvl="1"/>
            <a:r>
              <a:rPr lang="en-US"/>
              <a:t>For business check usage</a:t>
            </a:r>
          </a:p>
          <a:p>
            <a:pPr lvl="2"/>
            <a:r>
              <a:rPr lang="en-US"/>
              <a:t>Federal Reserve Triennial Payment Study (bank sample data)</a:t>
            </a:r>
          </a:p>
          <a:p>
            <a:pPr lvl="2"/>
            <a:r>
              <a:rPr lang="en-US"/>
              <a:t>Association of Financial Professionals (AFP) (business data from &gt;500 businesses)</a:t>
            </a:r>
          </a:p>
          <a:p>
            <a:pPr lvl="2"/>
            <a:r>
              <a:rPr lang="en-US"/>
              <a:t>Phoehix-Hecht Treasury Management Monitor (business data from &gt;1,400 businesses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4B3551-0AA9-4DD1-8E8F-0FA98AA2C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Copyright by Tiller Endeavors, 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514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425985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Measure the Importance of Payment Systems?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measure is the </a:t>
            </a:r>
            <a:r>
              <a:rPr lang="en-US" i="1" u="sng" dirty="0"/>
              <a:t>volume</a:t>
            </a:r>
            <a:r>
              <a:rPr lang="en-US" dirty="0"/>
              <a:t> of payments</a:t>
            </a:r>
          </a:p>
          <a:p>
            <a:pPr lvl="2"/>
            <a:r>
              <a:rPr lang="en-US" dirty="0"/>
              <a:t>This is most important in managing the cost/capacity of the system for the providers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Another is the </a:t>
            </a:r>
            <a:r>
              <a:rPr lang="en-US" i="1" u="sng" dirty="0"/>
              <a:t>$ amount</a:t>
            </a:r>
            <a:r>
              <a:rPr lang="en-US" dirty="0"/>
              <a:t> of the payments flowing through a system!</a:t>
            </a:r>
          </a:p>
          <a:p>
            <a:pPr lvl="2"/>
            <a:r>
              <a:rPr lang="en-US" dirty="0"/>
              <a:t>This is most important in managing the value of the system to the users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4C7B76-D262-46F0-8FE9-4B2C2F4A3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04512"/>
            <a:ext cx="2647753" cy="252659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4214134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2769</Words>
  <Application>Microsoft Office PowerPoint</Application>
  <PresentationFormat>Widescreen</PresentationFormat>
  <Paragraphs>518</Paragraphs>
  <Slides>38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Calibri</vt:lpstr>
      <vt:lpstr>Calibri Light</vt:lpstr>
      <vt:lpstr>Courier New</vt:lpstr>
      <vt:lpstr>Times New Roman</vt:lpstr>
      <vt:lpstr>Wingdings</vt:lpstr>
      <vt:lpstr>Office Theme</vt:lpstr>
      <vt:lpstr>Payment Systems Investment Decisions</vt:lpstr>
      <vt:lpstr>NOTICES</vt:lpstr>
      <vt:lpstr>Topical Agenda</vt:lpstr>
      <vt:lpstr>Who Is Tiller Endeavors?</vt:lpstr>
      <vt:lpstr>Making Sense Of Payment Trends</vt:lpstr>
      <vt:lpstr>Making Sense Of Payment Trends</vt:lpstr>
      <vt:lpstr>Making Sense Of Payment Trends</vt:lpstr>
      <vt:lpstr>Making Sense Of Payment Trends</vt:lpstr>
      <vt:lpstr>Making Sense Of Payment Trends</vt:lpstr>
      <vt:lpstr>2016 Comparative GDPs*</vt:lpstr>
      <vt:lpstr>$ Amount of Checks vs. US GDP*</vt:lpstr>
      <vt:lpstr>US Check Vs. World GDP*</vt:lpstr>
      <vt:lpstr>Trends in Transit Checks</vt:lpstr>
      <vt:lpstr>Making Sense Of Payment Trends</vt:lpstr>
      <vt:lpstr>Phoenix-Hecht</vt:lpstr>
      <vt:lpstr>Phoenix-Hecht</vt:lpstr>
      <vt:lpstr>Business Use of Checks</vt:lpstr>
      <vt:lpstr>Business Use of Checks</vt:lpstr>
      <vt:lpstr>AFP - Business Checks</vt:lpstr>
      <vt:lpstr>UK Faster Payments</vt:lpstr>
      <vt:lpstr>SI As % of Non-Cash Payments</vt:lpstr>
      <vt:lpstr>UK Cheque Volume</vt:lpstr>
      <vt:lpstr>UK Payment Trends</vt:lpstr>
      <vt:lpstr>Making Sense Of Payment Trends</vt:lpstr>
      <vt:lpstr>Debit vs. Credit Payments</vt:lpstr>
      <vt:lpstr>Debit vs. Credit Payments</vt:lpstr>
      <vt:lpstr>Debit vs. Credit Payments</vt:lpstr>
      <vt:lpstr>Debit vs. Credit Payments</vt:lpstr>
      <vt:lpstr>Making Sense Of Payment Trends</vt:lpstr>
      <vt:lpstr>Making Sense Of Payment Trends</vt:lpstr>
      <vt:lpstr>Making Sense Of Payment Trends</vt:lpstr>
      <vt:lpstr>Making Sense Of Payment Trends</vt:lpstr>
      <vt:lpstr>Making Sense Of Payment Trends</vt:lpstr>
      <vt:lpstr>Making Sense Of Payment Trends</vt:lpstr>
      <vt:lpstr>Making Sense of Payment Trends</vt:lpstr>
      <vt:lpstr>Making Sense Of Payment Trends</vt:lpstr>
      <vt:lpstr>Closing Comments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Walker</dc:creator>
  <cp:lastModifiedBy>David Walker</cp:lastModifiedBy>
  <cp:revision>138</cp:revision>
  <cp:lastPrinted>2018-04-10T14:43:53Z</cp:lastPrinted>
  <dcterms:created xsi:type="dcterms:W3CDTF">2018-02-08T01:14:13Z</dcterms:created>
  <dcterms:modified xsi:type="dcterms:W3CDTF">2018-04-10T20:11:16Z</dcterms:modified>
</cp:coreProperties>
</file>