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8" r:id="rId3"/>
    <p:sldId id="313" r:id="rId4"/>
    <p:sldId id="1955" r:id="rId5"/>
    <p:sldId id="3929" r:id="rId6"/>
    <p:sldId id="3930" r:id="rId7"/>
    <p:sldId id="3912" r:id="rId8"/>
    <p:sldId id="3931" r:id="rId9"/>
    <p:sldId id="3993" r:id="rId10"/>
    <p:sldId id="3961" r:id="rId11"/>
    <p:sldId id="3962" r:id="rId12"/>
    <p:sldId id="3979" r:id="rId13"/>
    <p:sldId id="3966" r:id="rId14"/>
    <p:sldId id="3967" r:id="rId15"/>
    <p:sldId id="3971" r:id="rId16"/>
    <p:sldId id="3936" r:id="rId17"/>
    <p:sldId id="3933" r:id="rId18"/>
    <p:sldId id="3934" r:id="rId19"/>
    <p:sldId id="3935" r:id="rId20"/>
    <p:sldId id="3937" r:id="rId21"/>
    <p:sldId id="3938" r:id="rId22"/>
    <p:sldId id="3950" r:id="rId23"/>
    <p:sldId id="3951" r:id="rId24"/>
    <p:sldId id="3953" r:id="rId25"/>
    <p:sldId id="3959" r:id="rId26"/>
    <p:sldId id="3954" r:id="rId27"/>
    <p:sldId id="3969" r:id="rId28"/>
    <p:sldId id="3972" r:id="rId29"/>
    <p:sldId id="3973" r:id="rId30"/>
    <p:sldId id="3970" r:id="rId31"/>
    <p:sldId id="3955" r:id="rId32"/>
    <p:sldId id="3956" r:id="rId33"/>
    <p:sldId id="3974" r:id="rId34"/>
    <p:sldId id="3939" r:id="rId35"/>
    <p:sldId id="3977" r:id="rId36"/>
    <p:sldId id="3990" r:id="rId37"/>
    <p:sldId id="3992" r:id="rId38"/>
    <p:sldId id="3978" r:id="rId39"/>
    <p:sldId id="3928" r:id="rId40"/>
    <p:sldId id="3879" r:id="rId41"/>
    <p:sldId id="3943" r:id="rId42"/>
    <p:sldId id="3944" r:id="rId43"/>
    <p:sldId id="3945" r:id="rId44"/>
    <p:sldId id="3949" r:id="rId45"/>
    <p:sldId id="3947" r:id="rId46"/>
    <p:sldId id="3946" r:id="rId47"/>
    <p:sldId id="3948" r:id="rId48"/>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8FFD"/>
    <a:srgbClr val="CC3300"/>
    <a:srgbClr val="2F528F"/>
    <a:srgbClr val="007635"/>
    <a:srgbClr val="66FFFF"/>
    <a:srgbClr val="969696"/>
    <a:srgbClr val="C0C0C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55" autoAdjust="0"/>
    <p:restoredTop sz="94601" autoAdjust="0"/>
  </p:normalViewPr>
  <p:slideViewPr>
    <p:cSldViewPr snapToGrid="0">
      <p:cViewPr varScale="1">
        <p:scale>
          <a:sx n="100" d="100"/>
          <a:sy n="100" d="100"/>
        </p:scale>
        <p:origin x="1296" y="72"/>
      </p:cViewPr>
      <p:guideLst/>
    </p:cSldViewPr>
  </p:slideViewPr>
  <p:notesTextViewPr>
    <p:cViewPr>
      <p:scale>
        <a:sx n="1" d="1"/>
        <a:sy n="1" d="1"/>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E0AF0ADC-FC12-47DC-9AB8-352B8D58506E}" type="datetimeFigureOut">
              <a:rPr lang="en-US" smtClean="0"/>
              <a:t>11/9/2018</a:t>
            </a:fld>
            <a:endParaRPr lang="en-US" dirty="0"/>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dirty="0"/>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7FC3D90A-A5D6-4975-94E1-62C47B2BE688}" type="slidenum">
              <a:rPr lang="en-US" smtClean="0"/>
              <a:t>‹#›</a:t>
            </a:fld>
            <a:endParaRPr lang="en-US" dirty="0"/>
          </a:p>
        </p:txBody>
      </p:sp>
    </p:spTree>
    <p:extLst>
      <p:ext uri="{BB962C8B-B14F-4D97-AF65-F5344CB8AC3E}">
        <p14:creationId xmlns:p14="http://schemas.microsoft.com/office/powerpoint/2010/main" val="3535022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5" name="Date Placeholder 4"/>
          <p:cNvSpPr>
            <a:spLocks noGrp="1"/>
          </p:cNvSpPr>
          <p:nvPr>
            <p:ph type="dt" idx="10"/>
          </p:nvPr>
        </p:nvSpPr>
        <p:spPr/>
        <p:txBody>
          <a:bodyPr/>
          <a:lstStyle/>
          <a:p>
            <a:r>
              <a:rPr lang="en-US" dirty="0"/>
              <a:t>Aug 26, 2014</a:t>
            </a:r>
          </a:p>
        </p:txBody>
      </p:sp>
      <p:sp>
        <p:nvSpPr>
          <p:cNvPr id="4" name="Footer Placeholder 3"/>
          <p:cNvSpPr>
            <a:spLocks noGrp="1"/>
          </p:cNvSpPr>
          <p:nvPr>
            <p:ph type="ftr" sz="quarter" idx="11"/>
          </p:nvPr>
        </p:nvSpPr>
        <p:spPr/>
        <p:txBody>
          <a:bodyPr/>
          <a:lstStyle/>
          <a:p>
            <a:pPr>
              <a:defRPr/>
            </a:pPr>
            <a:r>
              <a:rPr lang="en-US" dirty="0"/>
              <a:t>Copyright© 2014 by ECCHO (Certain contributed content subject to third party copyrights)</a:t>
            </a:r>
          </a:p>
        </p:txBody>
      </p:sp>
      <p:sp>
        <p:nvSpPr>
          <p:cNvPr id="6" name="Slide Number Placeholder 5"/>
          <p:cNvSpPr>
            <a:spLocks noGrp="1"/>
          </p:cNvSpPr>
          <p:nvPr>
            <p:ph type="sldNum" sz="quarter" idx="12"/>
          </p:nvPr>
        </p:nvSpPr>
        <p:spPr/>
        <p:txBody>
          <a:bodyPr/>
          <a:lstStyle/>
          <a:p>
            <a:fld id="{6BE3F086-A75E-4000-836F-2EC3C9C10338}" type="slidenum">
              <a:rPr lang="en-US" smtClean="0"/>
              <a:pPr/>
              <a:t>2</a:t>
            </a:fld>
            <a:endParaRPr lang="en-US" dirty="0"/>
          </a:p>
        </p:txBody>
      </p:sp>
      <p:sp>
        <p:nvSpPr>
          <p:cNvPr id="7" name="Header Placeholder 6"/>
          <p:cNvSpPr>
            <a:spLocks noGrp="1"/>
          </p:cNvSpPr>
          <p:nvPr>
            <p:ph type="hdr" sz="quarter" idx="13"/>
          </p:nvPr>
        </p:nvSpPr>
        <p:spPr/>
        <p:txBody>
          <a:bodyPr/>
          <a:lstStyle/>
          <a:p>
            <a:r>
              <a:rPr lang="en-US" dirty="0"/>
              <a:t>Holder in Due Course - Part II</a:t>
            </a:r>
          </a:p>
        </p:txBody>
      </p:sp>
    </p:spTree>
    <p:extLst>
      <p:ext uri="{BB962C8B-B14F-4D97-AF65-F5344CB8AC3E}">
        <p14:creationId xmlns:p14="http://schemas.microsoft.com/office/powerpoint/2010/main" val="3996704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8DE040-A0B0-4841-B706-D8F1C8BC33C3}" type="slidenum">
              <a:rPr lang="en-US" smtClean="0"/>
              <a:t>41</a:t>
            </a:fld>
            <a:endParaRPr lang="en-US" dirty="0"/>
          </a:p>
        </p:txBody>
      </p:sp>
    </p:spTree>
    <p:extLst>
      <p:ext uri="{BB962C8B-B14F-4D97-AF65-F5344CB8AC3E}">
        <p14:creationId xmlns:p14="http://schemas.microsoft.com/office/powerpoint/2010/main" val="2940191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09" name="Slide Image Placeholder 1"/>
          <p:cNvSpPr>
            <a:spLocks noGrp="1" noRot="1" noChangeAspect="1"/>
          </p:cNvSpPr>
          <p:nvPr>
            <p:ph type="sldImg"/>
          </p:nvPr>
        </p:nvSpPr>
        <p:spPr>
          <a:xfrm>
            <a:off x="-80963" y="130175"/>
            <a:ext cx="7600951" cy="4275138"/>
          </a:xfrm>
          <a:ln/>
        </p:spPr>
      </p:sp>
      <p:sp>
        <p:nvSpPr>
          <p:cNvPr id="427010" name="Slide Number Placeholder 3"/>
          <p:cNvSpPr>
            <a:spLocks noGrp="1"/>
          </p:cNvSpPr>
          <p:nvPr>
            <p:ph type="sldNum" sz="quarter" idx="5"/>
          </p:nvPr>
        </p:nvSpPr>
        <p:spPr>
          <a:noFill/>
        </p:spPr>
        <p:txBody>
          <a:bodyPr/>
          <a:lstStyle/>
          <a:p>
            <a:pPr defTabSz="995347"/>
            <a:fld id="{CDE55FFB-E720-4830-BF0E-6E82D3AD9239}" type="slidenum">
              <a:rPr lang="en-US" smtClean="0">
                <a:latin typeface="Arial" charset="0"/>
                <a:cs typeface="Arial" charset="0"/>
              </a:rPr>
              <a:pPr defTabSz="995347"/>
              <a:t>3</a:t>
            </a:fld>
            <a:endParaRPr lang="en-US" dirty="0">
              <a:latin typeface="Arial" charset="0"/>
              <a:cs typeface="Arial" charset="0"/>
            </a:endParaRPr>
          </a:p>
        </p:txBody>
      </p:sp>
      <p:sp>
        <p:nvSpPr>
          <p:cNvPr id="5" name="Notes Placeholder 4"/>
          <p:cNvSpPr>
            <a:spLocks noGrp="1"/>
          </p:cNvSpPr>
          <p:nvPr>
            <p:ph type="body" sz="quarter" idx="10"/>
          </p:nvPr>
        </p:nvSpPr>
        <p:spPr/>
        <p:txBody>
          <a:bodyPr>
            <a:normAutofit/>
          </a:bodyPr>
          <a:lstStyle/>
          <a:p>
            <a:endParaRPr lang="en-US" dirty="0"/>
          </a:p>
        </p:txBody>
      </p:sp>
    </p:spTree>
    <p:extLst>
      <p:ext uri="{BB962C8B-B14F-4D97-AF65-F5344CB8AC3E}">
        <p14:creationId xmlns:p14="http://schemas.microsoft.com/office/powerpoint/2010/main" val="3582796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8DE040-A0B0-4841-B706-D8F1C8BC33C3}" type="slidenum">
              <a:rPr lang="en-US" smtClean="0"/>
              <a:t>6</a:t>
            </a:fld>
            <a:endParaRPr lang="en-US" dirty="0"/>
          </a:p>
        </p:txBody>
      </p:sp>
    </p:spTree>
    <p:extLst>
      <p:ext uri="{BB962C8B-B14F-4D97-AF65-F5344CB8AC3E}">
        <p14:creationId xmlns:p14="http://schemas.microsoft.com/office/powerpoint/2010/main" val="1070196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8DE040-A0B0-4841-B706-D8F1C8BC33C3}" type="slidenum">
              <a:rPr lang="en-US" smtClean="0"/>
              <a:t>18</a:t>
            </a:fld>
            <a:endParaRPr lang="en-US" dirty="0"/>
          </a:p>
        </p:txBody>
      </p:sp>
    </p:spTree>
    <p:extLst>
      <p:ext uri="{BB962C8B-B14F-4D97-AF65-F5344CB8AC3E}">
        <p14:creationId xmlns:p14="http://schemas.microsoft.com/office/powerpoint/2010/main" val="52499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0460">
              <a:defRPr/>
            </a:pPr>
            <a:fld id="{548DE040-A0B0-4841-B706-D8F1C8BC33C3}" type="slidenum">
              <a:rPr lang="en-US">
                <a:solidFill>
                  <a:prstClr val="black"/>
                </a:solidFill>
                <a:latin typeface="Calibri" panose="020F0502020204030204"/>
              </a:rPr>
              <a:pPr defTabSz="940460">
                <a:defRPr/>
              </a:pPr>
              <a:t>22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645630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0460">
              <a:defRPr/>
            </a:pPr>
            <a:fld id="{548DE040-A0B0-4841-B706-D8F1C8BC33C3}" type="slidenum">
              <a:rPr lang="en-US">
                <a:solidFill>
                  <a:prstClr val="black"/>
                </a:solidFill>
                <a:latin typeface="Calibri" panose="020F0502020204030204"/>
              </a:rPr>
              <a:pPr defTabSz="940460">
                <a:defRPr/>
              </a:pPr>
              <a:t>24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771237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0460">
              <a:defRPr/>
            </a:pPr>
            <a:fld id="{548DE040-A0B0-4841-B706-D8F1C8BC33C3}" type="slidenum">
              <a:rPr lang="en-US">
                <a:solidFill>
                  <a:prstClr val="black"/>
                </a:solidFill>
                <a:latin typeface="Calibri" panose="020F0502020204030204"/>
              </a:rPr>
              <a:pPr defTabSz="940460">
                <a:defRPr/>
              </a:pPr>
              <a:t>31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762103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0460">
              <a:defRPr/>
            </a:pPr>
            <a:fld id="{548DE040-A0B0-4841-B706-D8F1C8BC33C3}" type="slidenum">
              <a:rPr lang="en-US">
                <a:solidFill>
                  <a:prstClr val="black"/>
                </a:solidFill>
                <a:latin typeface="Calibri" panose="020F0502020204030204"/>
              </a:rPr>
              <a:pPr defTabSz="940460">
                <a:defRPr/>
              </a:pPr>
              <a:t>34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185830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9921" name="Slide Image Placeholder 1"/>
          <p:cNvSpPr>
            <a:spLocks noGrp="1" noRot="1" noChangeAspect="1"/>
          </p:cNvSpPr>
          <p:nvPr>
            <p:ph type="sldImg"/>
          </p:nvPr>
        </p:nvSpPr>
        <p:spPr>
          <a:xfrm>
            <a:off x="-100013" y="127000"/>
            <a:ext cx="7472363" cy="4203700"/>
          </a:xfrm>
          <a:ln/>
        </p:spPr>
      </p:sp>
      <p:sp>
        <p:nvSpPr>
          <p:cNvPr id="5329922" name="Notes Placeholder 2"/>
          <p:cNvSpPr>
            <a:spLocks noGrp="1"/>
          </p:cNvSpPr>
          <p:nvPr>
            <p:ph type="body" idx="1"/>
          </p:nvPr>
        </p:nvSpPr>
        <p:spPr>
          <a:noFill/>
          <a:ln/>
        </p:spPr>
        <p:txBody>
          <a:bodyPr/>
          <a:lstStyle/>
          <a:p>
            <a:pPr eaLnBrk="1" hangingPunct="1"/>
            <a:endParaRPr lang="en-US" dirty="0">
              <a:latin typeface="Arial" charset="0"/>
              <a:cs typeface="Arial" charset="0"/>
            </a:endParaRPr>
          </a:p>
        </p:txBody>
      </p:sp>
      <p:sp>
        <p:nvSpPr>
          <p:cNvPr id="2" name="Footer Placeholder 1"/>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102396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4111F-9F8F-4136-8747-617B45465533}"/>
              </a:ext>
            </a:extLst>
          </p:cNvPr>
          <p:cNvSpPr>
            <a:spLocks noGrp="1"/>
          </p:cNvSpPr>
          <p:nvPr>
            <p:ph type="ctrTitle"/>
          </p:nvPr>
        </p:nvSpPr>
        <p:spPr>
          <a:xfrm>
            <a:off x="1524000" y="872278"/>
            <a:ext cx="9829800" cy="2387600"/>
          </a:xfrm>
        </p:spPr>
        <p:txBody>
          <a:bodyPr anchor="b">
            <a:normAutofit/>
          </a:bodyPr>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CAE07BCB-11D1-4971-B69A-045645930E14}"/>
              </a:ext>
            </a:extLst>
          </p:cNvPr>
          <p:cNvSpPr>
            <a:spLocks noGrp="1"/>
          </p:cNvSpPr>
          <p:nvPr>
            <p:ph type="subTitle" idx="1"/>
          </p:nvPr>
        </p:nvSpPr>
        <p:spPr>
          <a:xfrm rot="10800000" flipV="1">
            <a:off x="1524000" y="3428999"/>
            <a:ext cx="9144000" cy="64281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grpSp>
        <p:nvGrpSpPr>
          <p:cNvPr id="7" name="Group 6">
            <a:extLst>
              <a:ext uri="{FF2B5EF4-FFF2-40B4-BE49-F238E27FC236}">
                <a16:creationId xmlns:a16="http://schemas.microsoft.com/office/drawing/2014/main" id="{B80AB26B-9FD9-452C-9D1E-5CBD4B8E46FA}"/>
              </a:ext>
            </a:extLst>
          </p:cNvPr>
          <p:cNvGrpSpPr/>
          <p:nvPr userDrawn="1"/>
        </p:nvGrpSpPr>
        <p:grpSpPr>
          <a:xfrm>
            <a:off x="362628" y="3398442"/>
            <a:ext cx="5712737" cy="584775"/>
            <a:chOff x="987300" y="1791066"/>
            <a:chExt cx="5712737" cy="584775"/>
          </a:xfrm>
        </p:grpSpPr>
        <p:cxnSp>
          <p:nvCxnSpPr>
            <p:cNvPr id="8" name="Straight Arrow Connector 7">
              <a:extLst>
                <a:ext uri="{FF2B5EF4-FFF2-40B4-BE49-F238E27FC236}">
                  <a16:creationId xmlns:a16="http://schemas.microsoft.com/office/drawing/2014/main" id="{82DA069C-0708-4DFD-AC43-A3BD63D7608D}"/>
                </a:ext>
              </a:extLst>
            </p:cNvPr>
            <p:cNvCxnSpPr/>
            <p:nvPr userDrawn="1"/>
          </p:nvCxnSpPr>
          <p:spPr bwMode="auto">
            <a:xfrm>
              <a:off x="987300" y="1791075"/>
              <a:ext cx="5712737" cy="0"/>
            </a:xfrm>
            <a:prstGeom prst="straightConnector1">
              <a:avLst/>
            </a:prstGeom>
            <a:solidFill>
              <a:schemeClr val="accent1"/>
            </a:solidFill>
            <a:ln w="50800" cap="flat" cmpd="sng" algn="ctr">
              <a:solidFill>
                <a:srgbClr val="003399"/>
              </a:solidFill>
              <a:prstDash val="solid"/>
              <a:round/>
              <a:headEnd type="none" w="med" len="med"/>
              <a:tailEnd type="triangle"/>
            </a:ln>
            <a:effectLst/>
          </p:spPr>
        </p:cxnSp>
        <p:sp>
          <p:nvSpPr>
            <p:cNvPr id="9" name="TextBox 8">
              <a:extLst>
                <a:ext uri="{FF2B5EF4-FFF2-40B4-BE49-F238E27FC236}">
                  <a16:creationId xmlns:a16="http://schemas.microsoft.com/office/drawing/2014/main" id="{E7A237C2-DCDF-48C1-8497-8011E0E74C73}"/>
                </a:ext>
              </a:extLst>
            </p:cNvPr>
            <p:cNvSpPr txBox="1"/>
            <p:nvPr userDrawn="1"/>
          </p:nvSpPr>
          <p:spPr>
            <a:xfrm>
              <a:off x="1311261" y="1791066"/>
              <a:ext cx="2928302" cy="584775"/>
            </a:xfrm>
            <a:prstGeom prst="rect">
              <a:avLst/>
            </a:prstGeom>
            <a:noFill/>
          </p:spPr>
          <p:txBody>
            <a:bodyPr wrap="none" rtlCol="0">
              <a:spAutoFit/>
            </a:bodyPr>
            <a:lstStyle/>
            <a:p>
              <a:r>
                <a:rPr lang="en-US" dirty="0"/>
                <a:t>iller Endeavors, LLC</a:t>
              </a:r>
            </a:p>
            <a:p>
              <a:r>
                <a:rPr lang="en-US" sz="1400" i="1" dirty="0"/>
                <a:t>To Steer the Course You Need a Tiller!</a:t>
              </a:r>
            </a:p>
          </p:txBody>
        </p:sp>
        <p:cxnSp>
          <p:nvCxnSpPr>
            <p:cNvPr id="10" name="Straight Connector 9">
              <a:extLst>
                <a:ext uri="{FF2B5EF4-FFF2-40B4-BE49-F238E27FC236}">
                  <a16:creationId xmlns:a16="http://schemas.microsoft.com/office/drawing/2014/main" id="{E86EBC24-B050-4DCA-AFD9-2CB99A083CA3}"/>
                </a:ext>
              </a:extLst>
            </p:cNvPr>
            <p:cNvCxnSpPr>
              <a:cxnSpLocks/>
            </p:cNvCxnSpPr>
            <p:nvPr userDrawn="1"/>
          </p:nvCxnSpPr>
          <p:spPr bwMode="auto">
            <a:xfrm>
              <a:off x="1358007" y="1791066"/>
              <a:ext cx="0" cy="282178"/>
            </a:xfrm>
            <a:prstGeom prst="line">
              <a:avLst/>
            </a:prstGeom>
            <a:solidFill>
              <a:schemeClr val="accent1"/>
            </a:solidFill>
            <a:ln w="57150" cap="flat" cmpd="sng" algn="ctr">
              <a:solidFill>
                <a:srgbClr val="003399"/>
              </a:solidFill>
              <a:prstDash val="solid"/>
              <a:round/>
              <a:headEnd type="none" w="med" len="med"/>
              <a:tailEnd type="none" w="med" len="med"/>
            </a:ln>
            <a:effectLst/>
          </p:spPr>
        </p:cxnSp>
      </p:grpSp>
    </p:spTree>
    <p:extLst>
      <p:ext uri="{BB962C8B-B14F-4D97-AF65-F5344CB8AC3E}">
        <p14:creationId xmlns:p14="http://schemas.microsoft.com/office/powerpoint/2010/main" val="258634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3B953-6387-45DA-9271-B686F6F673C2}"/>
              </a:ext>
            </a:extLst>
          </p:cNvPr>
          <p:cNvSpPr>
            <a:spLocks noGrp="1"/>
          </p:cNvSpPr>
          <p:nvPr>
            <p:ph type="title"/>
          </p:nvPr>
        </p:nvSpPr>
        <p:spPr>
          <a:xfrm>
            <a:off x="838200" y="-96578"/>
            <a:ext cx="10515600" cy="1325563"/>
          </a:xfrm>
        </p:spPr>
        <p:txBody>
          <a:bodyPr/>
          <a:lstStyle>
            <a:lvl1pPr algn="ctr">
              <a:defRPr b="1">
                <a:solidFill>
                  <a:srgbClr val="C00000"/>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83C2C869-FF82-4DA0-AA05-DF4FE54688FA}"/>
              </a:ext>
            </a:extLst>
          </p:cNvPr>
          <p:cNvSpPr>
            <a:spLocks noGrp="1"/>
          </p:cNvSpPr>
          <p:nvPr>
            <p:ph idx="1"/>
          </p:nvPr>
        </p:nvSpPr>
        <p:spPr>
          <a:xfrm>
            <a:off x="838200" y="984554"/>
            <a:ext cx="10515600" cy="4947978"/>
          </a:xfrm>
        </p:spPr>
        <p:txBody>
          <a:bodyPr/>
          <a:lstStyle>
            <a:lvl1pPr marL="228600" indent="-228600">
              <a:buClr>
                <a:srgbClr val="003399"/>
              </a:buClr>
              <a:buFont typeface="Arial" panose="020B0604020202020204" pitchFamily="34" charset="0"/>
              <a:buChar char="•"/>
              <a:defRPr sz="3200" b="1"/>
            </a:lvl1pPr>
            <a:lvl2pPr marL="742950" indent="-280988">
              <a:buClr>
                <a:srgbClr val="003399"/>
              </a:buClr>
              <a:buFont typeface="Wingdings" panose="05000000000000000000" pitchFamily="2" charset="2"/>
              <a:buChar char="Ø"/>
              <a:defRPr sz="2800"/>
            </a:lvl2pPr>
            <a:lvl3pPr marL="1203325" indent="-288925">
              <a:buClr>
                <a:srgbClr val="003399"/>
              </a:buClr>
              <a:buFont typeface="Wingdings" panose="05000000000000000000" pitchFamily="2" charset="2"/>
              <a:buChar char="ü"/>
              <a:defRPr sz="2400"/>
            </a:lvl3pPr>
            <a:lvl4pPr marL="1600200" indent="-228600">
              <a:buClr>
                <a:srgbClr val="003399"/>
              </a:buClr>
              <a:buFont typeface="Courier New" panose="02070309020205020404" pitchFamily="49" charset="0"/>
              <a:buChar char="o"/>
              <a:defRPr sz="2400"/>
            </a:lvl4pPr>
            <a:lvl5pPr marL="2057400" indent="-228600">
              <a:buClr>
                <a:srgbClr val="003399"/>
              </a:buClr>
              <a:buFont typeface="Wingdings" panose="05000000000000000000" pitchFamily="2" charset="2"/>
              <a:buChar char="§"/>
              <a:defRPr sz="2400"/>
            </a:lvl5pPr>
          </a:lstStyle>
          <a:p>
            <a:pPr lvl="0"/>
            <a:r>
              <a:rPr lang="en-US" dirty="0"/>
              <a:t>Edit Master text styles</a:t>
            </a:r>
          </a:p>
          <a:p>
            <a:pPr lvl="1"/>
            <a:r>
              <a:rPr lang="en-US" dirty="0"/>
              <a:t>Second levelkkkkkkkkkkkkkkkkkkkkkkkkkkkkkkkkkkkkkkkkkkkkkkkkkkkkkkkkkkkkk</a:t>
            </a:r>
          </a:p>
          <a:p>
            <a:pPr lvl="2"/>
            <a:r>
              <a:rPr lang="en-US" dirty="0"/>
              <a:t>Third levelkkkkkkkkkkkkkkkkkkkkkkkkkkkkkkkkkkkkkkkkkkkkkkkkkkkkkkkkkkkkk</a:t>
            </a:r>
          </a:p>
          <a:p>
            <a:pPr lvl="3"/>
            <a:r>
              <a:rPr lang="en-US" dirty="0"/>
              <a:t>Fourth levelkkkkkkkkkkkkkkkkkkkkkkkkkkkkkkkkkkkkkkkkkkkkkkkkkkkkkkkkkkkkkk</a:t>
            </a:r>
          </a:p>
          <a:p>
            <a:pPr lvl="4"/>
            <a:r>
              <a:rPr lang="en-US" dirty="0"/>
              <a:t>Fifth levelkkkkkkkkkkkkkkkkkkkkkkkkkkkkkkkkkkkkkkkkkkkkkkkkkkkkkkkkkkkk</a:t>
            </a:r>
          </a:p>
        </p:txBody>
      </p:sp>
      <p:sp>
        <p:nvSpPr>
          <p:cNvPr id="5" name="TextBox 4">
            <a:extLst>
              <a:ext uri="{FF2B5EF4-FFF2-40B4-BE49-F238E27FC236}">
                <a16:creationId xmlns:a16="http://schemas.microsoft.com/office/drawing/2014/main" id="{720D7EBB-A06C-400B-B79F-82FC6A4BC35B}"/>
              </a:ext>
            </a:extLst>
          </p:cNvPr>
          <p:cNvSpPr txBox="1"/>
          <p:nvPr userDrawn="1"/>
        </p:nvSpPr>
        <p:spPr>
          <a:xfrm>
            <a:off x="172598" y="6410649"/>
            <a:ext cx="457176" cy="369332"/>
          </a:xfrm>
          <a:prstGeom prst="rect">
            <a:avLst/>
          </a:prstGeom>
          <a:noFill/>
        </p:spPr>
        <p:txBody>
          <a:bodyPr wrap="none" rtlCol="0">
            <a:spAutoFit/>
          </a:bodyPr>
          <a:lstStyle/>
          <a:p>
            <a:fld id="{28CF54A5-1228-4834-B1A7-363EBA3ECDBB}" type="slidenum">
              <a:rPr lang="en-US" smtClean="0"/>
              <a:t>‹#›</a:t>
            </a:fld>
            <a:endParaRPr lang="en-US" dirty="0"/>
          </a:p>
        </p:txBody>
      </p:sp>
      <p:cxnSp>
        <p:nvCxnSpPr>
          <p:cNvPr id="16" name="Straight Arrow Connector 15">
            <a:extLst>
              <a:ext uri="{FF2B5EF4-FFF2-40B4-BE49-F238E27FC236}">
                <a16:creationId xmlns:a16="http://schemas.microsoft.com/office/drawing/2014/main" id="{FA3ECD50-74D4-482D-AFFB-45D386CC333D}"/>
              </a:ext>
            </a:extLst>
          </p:cNvPr>
          <p:cNvCxnSpPr>
            <a:cxnSpLocks/>
          </p:cNvCxnSpPr>
          <p:nvPr userDrawn="1"/>
        </p:nvCxnSpPr>
        <p:spPr>
          <a:xfrm flipV="1">
            <a:off x="589591" y="1169814"/>
            <a:ext cx="0" cy="501583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851135E7-B2A7-4AB9-8EEE-77DFD681A231}"/>
              </a:ext>
            </a:extLst>
          </p:cNvPr>
          <p:cNvGrpSpPr/>
          <p:nvPr userDrawn="1"/>
        </p:nvGrpSpPr>
        <p:grpSpPr>
          <a:xfrm>
            <a:off x="220550" y="6405725"/>
            <a:ext cx="5712737" cy="365713"/>
            <a:chOff x="169198" y="6529577"/>
            <a:chExt cx="5712737" cy="365713"/>
          </a:xfrm>
        </p:grpSpPr>
        <p:cxnSp>
          <p:nvCxnSpPr>
            <p:cNvPr id="11" name="Straight Arrow Connector 10">
              <a:extLst>
                <a:ext uri="{FF2B5EF4-FFF2-40B4-BE49-F238E27FC236}">
                  <a16:creationId xmlns:a16="http://schemas.microsoft.com/office/drawing/2014/main" id="{E4F75817-542B-425B-ABD0-3EA0876F1844}"/>
                </a:ext>
              </a:extLst>
            </p:cNvPr>
            <p:cNvCxnSpPr/>
            <p:nvPr userDrawn="1"/>
          </p:nvCxnSpPr>
          <p:spPr bwMode="auto">
            <a:xfrm>
              <a:off x="169198" y="6529586"/>
              <a:ext cx="5712737" cy="0"/>
            </a:xfrm>
            <a:prstGeom prst="straightConnector1">
              <a:avLst/>
            </a:prstGeom>
            <a:solidFill>
              <a:schemeClr val="accent1"/>
            </a:solidFill>
            <a:ln w="38100" cap="flat" cmpd="sng" algn="ctr">
              <a:solidFill>
                <a:srgbClr val="003399"/>
              </a:solidFill>
              <a:prstDash val="solid"/>
              <a:round/>
              <a:headEnd type="none" w="med" len="med"/>
              <a:tailEnd type="triangle"/>
            </a:ln>
            <a:effectLst/>
          </p:spPr>
        </p:cxnSp>
        <p:sp>
          <p:nvSpPr>
            <p:cNvPr id="17" name="TextBox 16">
              <a:extLst>
                <a:ext uri="{FF2B5EF4-FFF2-40B4-BE49-F238E27FC236}">
                  <a16:creationId xmlns:a16="http://schemas.microsoft.com/office/drawing/2014/main" id="{21E94FC8-DDB1-4746-AD5E-696E6C027E9C}"/>
                </a:ext>
              </a:extLst>
            </p:cNvPr>
            <p:cNvSpPr txBox="1"/>
            <p:nvPr userDrawn="1"/>
          </p:nvSpPr>
          <p:spPr>
            <a:xfrm>
              <a:off x="493159" y="6556736"/>
              <a:ext cx="2029723" cy="338554"/>
            </a:xfrm>
            <a:prstGeom prst="rect">
              <a:avLst/>
            </a:prstGeom>
            <a:noFill/>
            <a:ln>
              <a:noFill/>
            </a:ln>
          </p:spPr>
          <p:txBody>
            <a:bodyPr wrap="none" rtlCol="0">
              <a:spAutoFit/>
            </a:bodyPr>
            <a:lstStyle/>
            <a:p>
              <a:r>
                <a:rPr lang="en-US" sz="1600" b="0" dirty="0"/>
                <a:t>iller Endeavors, LLC</a:t>
              </a:r>
            </a:p>
          </p:txBody>
        </p:sp>
        <p:cxnSp>
          <p:nvCxnSpPr>
            <p:cNvPr id="18" name="Straight Connector 17">
              <a:extLst>
                <a:ext uri="{FF2B5EF4-FFF2-40B4-BE49-F238E27FC236}">
                  <a16:creationId xmlns:a16="http://schemas.microsoft.com/office/drawing/2014/main" id="{794D1457-E909-4245-85FE-C2BC0085B4F0}"/>
                </a:ext>
              </a:extLst>
            </p:cNvPr>
            <p:cNvCxnSpPr>
              <a:cxnSpLocks/>
            </p:cNvCxnSpPr>
            <p:nvPr userDrawn="1"/>
          </p:nvCxnSpPr>
          <p:spPr bwMode="auto">
            <a:xfrm>
              <a:off x="539905" y="6529577"/>
              <a:ext cx="0" cy="282178"/>
            </a:xfrm>
            <a:prstGeom prst="line">
              <a:avLst/>
            </a:prstGeom>
            <a:solidFill>
              <a:schemeClr val="accent1"/>
            </a:solidFill>
            <a:ln w="38100" cap="flat" cmpd="sng" algn="ctr">
              <a:solidFill>
                <a:srgbClr val="003399"/>
              </a:solidFill>
              <a:prstDash val="solid"/>
              <a:round/>
              <a:headEnd type="none" w="med" len="med"/>
              <a:tailEnd type="none" w="med" len="med"/>
            </a:ln>
            <a:effectLst/>
          </p:spPr>
        </p:cxnSp>
      </p:grpSp>
    </p:spTree>
    <p:extLst>
      <p:ext uri="{BB962C8B-B14F-4D97-AF65-F5344CB8AC3E}">
        <p14:creationId xmlns:p14="http://schemas.microsoft.com/office/powerpoint/2010/main" val="696937729"/>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3B953-6387-45DA-9271-B686F6F673C2}"/>
              </a:ext>
            </a:extLst>
          </p:cNvPr>
          <p:cNvSpPr>
            <a:spLocks noGrp="1"/>
          </p:cNvSpPr>
          <p:nvPr>
            <p:ph type="title"/>
          </p:nvPr>
        </p:nvSpPr>
        <p:spPr/>
        <p:txBody>
          <a:bodyPr/>
          <a:lstStyle>
            <a:lvl1pPr algn="ctr">
              <a:defRPr b="1">
                <a:solidFill>
                  <a:srgbClr val="C00000"/>
                </a:solidFill>
                <a:latin typeface="+mn-lt"/>
              </a:defRPr>
            </a:lvl1pPr>
          </a:lstStyle>
          <a:p>
            <a:r>
              <a:rPr lang="en-US" dirty="0"/>
              <a:t>Click to edit Master title style</a:t>
            </a:r>
          </a:p>
        </p:txBody>
      </p:sp>
      <p:grpSp>
        <p:nvGrpSpPr>
          <p:cNvPr id="20" name="Group 19">
            <a:extLst>
              <a:ext uri="{FF2B5EF4-FFF2-40B4-BE49-F238E27FC236}">
                <a16:creationId xmlns:a16="http://schemas.microsoft.com/office/drawing/2014/main" id="{C47DD7DA-83A6-4F96-B26B-C3A294801F71}"/>
              </a:ext>
            </a:extLst>
          </p:cNvPr>
          <p:cNvGrpSpPr/>
          <p:nvPr userDrawn="1"/>
        </p:nvGrpSpPr>
        <p:grpSpPr>
          <a:xfrm>
            <a:off x="220550" y="6405725"/>
            <a:ext cx="5712737" cy="365713"/>
            <a:chOff x="169198" y="6529577"/>
            <a:chExt cx="5712737" cy="365713"/>
          </a:xfrm>
        </p:grpSpPr>
        <p:cxnSp>
          <p:nvCxnSpPr>
            <p:cNvPr id="21" name="Straight Arrow Connector 20">
              <a:extLst>
                <a:ext uri="{FF2B5EF4-FFF2-40B4-BE49-F238E27FC236}">
                  <a16:creationId xmlns:a16="http://schemas.microsoft.com/office/drawing/2014/main" id="{5B17455B-1867-464D-9EFE-0B38AABD81F4}"/>
                </a:ext>
              </a:extLst>
            </p:cNvPr>
            <p:cNvCxnSpPr/>
            <p:nvPr userDrawn="1"/>
          </p:nvCxnSpPr>
          <p:spPr bwMode="auto">
            <a:xfrm>
              <a:off x="169198" y="6529586"/>
              <a:ext cx="5712737" cy="0"/>
            </a:xfrm>
            <a:prstGeom prst="straightConnector1">
              <a:avLst/>
            </a:prstGeom>
            <a:solidFill>
              <a:schemeClr val="accent1"/>
            </a:solidFill>
            <a:ln w="38100" cap="flat" cmpd="sng" algn="ctr">
              <a:solidFill>
                <a:srgbClr val="003399"/>
              </a:solidFill>
              <a:prstDash val="solid"/>
              <a:round/>
              <a:headEnd type="none" w="med" len="med"/>
              <a:tailEnd type="triangle"/>
            </a:ln>
            <a:effectLst/>
          </p:spPr>
        </p:cxnSp>
        <p:sp>
          <p:nvSpPr>
            <p:cNvPr id="22" name="TextBox 21">
              <a:extLst>
                <a:ext uri="{FF2B5EF4-FFF2-40B4-BE49-F238E27FC236}">
                  <a16:creationId xmlns:a16="http://schemas.microsoft.com/office/drawing/2014/main" id="{8BAC8EBA-33DC-4EBC-AABE-DE264F4C0105}"/>
                </a:ext>
              </a:extLst>
            </p:cNvPr>
            <p:cNvSpPr txBox="1"/>
            <p:nvPr userDrawn="1"/>
          </p:nvSpPr>
          <p:spPr>
            <a:xfrm>
              <a:off x="493159" y="6556736"/>
              <a:ext cx="2029723" cy="338554"/>
            </a:xfrm>
            <a:prstGeom prst="rect">
              <a:avLst/>
            </a:prstGeom>
            <a:noFill/>
            <a:ln>
              <a:noFill/>
            </a:ln>
          </p:spPr>
          <p:txBody>
            <a:bodyPr wrap="none" rtlCol="0">
              <a:spAutoFit/>
            </a:bodyPr>
            <a:lstStyle/>
            <a:p>
              <a:r>
                <a:rPr lang="en-US" sz="1600" b="0" dirty="0"/>
                <a:t>iller Endeavors, LLC</a:t>
              </a:r>
            </a:p>
          </p:txBody>
        </p:sp>
        <p:cxnSp>
          <p:nvCxnSpPr>
            <p:cNvPr id="23" name="Straight Connector 22">
              <a:extLst>
                <a:ext uri="{FF2B5EF4-FFF2-40B4-BE49-F238E27FC236}">
                  <a16:creationId xmlns:a16="http://schemas.microsoft.com/office/drawing/2014/main" id="{67FEEB1E-067B-4B9A-8021-5F790408B7F5}"/>
                </a:ext>
              </a:extLst>
            </p:cNvPr>
            <p:cNvCxnSpPr>
              <a:cxnSpLocks/>
            </p:cNvCxnSpPr>
            <p:nvPr userDrawn="1"/>
          </p:nvCxnSpPr>
          <p:spPr bwMode="auto">
            <a:xfrm>
              <a:off x="539905" y="6529577"/>
              <a:ext cx="0" cy="282178"/>
            </a:xfrm>
            <a:prstGeom prst="line">
              <a:avLst/>
            </a:prstGeom>
            <a:solidFill>
              <a:schemeClr val="accent1"/>
            </a:solidFill>
            <a:ln w="38100" cap="flat" cmpd="sng" algn="ctr">
              <a:solidFill>
                <a:srgbClr val="003399"/>
              </a:solidFill>
              <a:prstDash val="solid"/>
              <a:round/>
              <a:headEnd type="none" w="med" len="med"/>
              <a:tailEnd type="none" w="med" len="med"/>
            </a:ln>
            <a:effectLst/>
          </p:spPr>
        </p:cxnSp>
      </p:grpSp>
      <p:sp>
        <p:nvSpPr>
          <p:cNvPr id="12" name="TextBox 11">
            <a:extLst>
              <a:ext uri="{FF2B5EF4-FFF2-40B4-BE49-F238E27FC236}">
                <a16:creationId xmlns:a16="http://schemas.microsoft.com/office/drawing/2014/main" id="{CA829C6A-A453-4580-929D-77C3262A936A}"/>
              </a:ext>
            </a:extLst>
          </p:cNvPr>
          <p:cNvSpPr txBox="1"/>
          <p:nvPr userDrawn="1"/>
        </p:nvSpPr>
        <p:spPr>
          <a:xfrm>
            <a:off x="172598" y="6405725"/>
            <a:ext cx="457176" cy="369332"/>
          </a:xfrm>
          <a:prstGeom prst="rect">
            <a:avLst/>
          </a:prstGeom>
          <a:noFill/>
        </p:spPr>
        <p:txBody>
          <a:bodyPr wrap="none" rtlCol="0">
            <a:spAutoFit/>
          </a:bodyPr>
          <a:lstStyle/>
          <a:p>
            <a:fld id="{28CF54A5-1228-4834-B1A7-363EBA3ECDBB}" type="slidenum">
              <a:rPr lang="en-US" smtClean="0"/>
              <a:t>‹#›</a:t>
            </a:fld>
            <a:endParaRPr lang="en-US" dirty="0"/>
          </a:p>
        </p:txBody>
      </p:sp>
    </p:spTree>
    <p:extLst>
      <p:ext uri="{BB962C8B-B14F-4D97-AF65-F5344CB8AC3E}">
        <p14:creationId xmlns:p14="http://schemas.microsoft.com/office/powerpoint/2010/main" val="35085358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0E7CF1-DF36-4D89-A2C4-57CA9CB468CD}"/>
              </a:ext>
            </a:extLst>
          </p:cNvPr>
          <p:cNvSpPr>
            <a:spLocks noGrp="1"/>
          </p:cNvSpPr>
          <p:nvPr>
            <p:ph type="title"/>
          </p:nvPr>
        </p:nvSpPr>
        <p:spPr>
          <a:xfrm>
            <a:off x="838200" y="-123764"/>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A5B2C2-6767-4579-B31E-84B92465F304}"/>
              </a:ext>
            </a:extLst>
          </p:cNvPr>
          <p:cNvSpPr>
            <a:spLocks noGrp="1"/>
          </p:cNvSpPr>
          <p:nvPr>
            <p:ph type="body" idx="1"/>
          </p:nvPr>
        </p:nvSpPr>
        <p:spPr>
          <a:xfrm>
            <a:off x="838200" y="1466661"/>
            <a:ext cx="10515600" cy="471030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1D781E1E-7BF1-4629-AAA1-72AA95B5460A}"/>
              </a:ext>
            </a:extLst>
          </p:cNvPr>
          <p:cNvSpPr>
            <a:spLocks noGrp="1"/>
          </p:cNvSpPr>
          <p:nvPr>
            <p:ph type="sldNum" sz="quarter" idx="4"/>
          </p:nvPr>
        </p:nvSpPr>
        <p:spPr>
          <a:xfrm>
            <a:off x="135801" y="6447733"/>
            <a:ext cx="571123" cy="365125"/>
          </a:xfrm>
          <a:prstGeom prst="rect">
            <a:avLst/>
          </a:prstGeom>
        </p:spPr>
        <p:txBody>
          <a:bodyPr vert="horz" lIns="91440" tIns="45720" rIns="91440" bIns="45720" rtlCol="0" anchor="ctr"/>
          <a:lstStyle>
            <a:lvl1pPr algn="r">
              <a:defRPr sz="1600" b="1">
                <a:solidFill>
                  <a:schemeClr val="tx1"/>
                </a:solidFill>
              </a:defRPr>
            </a:lvl1pPr>
          </a:lstStyle>
          <a:p>
            <a:fld id="{0A4B0FFC-A6B3-4344-A776-88943BF2D1AF}" type="slidenum">
              <a:rPr lang="en-US" smtClean="0"/>
              <a:pPr/>
              <a:t>‹#›</a:t>
            </a:fld>
            <a:endParaRPr lang="en-US" dirty="0"/>
          </a:p>
        </p:txBody>
      </p:sp>
      <p:sp>
        <p:nvSpPr>
          <p:cNvPr id="11" name="Slide Number Placeholder 5">
            <a:extLst>
              <a:ext uri="{FF2B5EF4-FFF2-40B4-BE49-F238E27FC236}">
                <a16:creationId xmlns:a16="http://schemas.microsoft.com/office/drawing/2014/main" id="{37D0BE2B-E8EF-423F-A7BB-A79DB6ABBB32}"/>
              </a:ext>
            </a:extLst>
          </p:cNvPr>
          <p:cNvSpPr txBox="1">
            <a:spLocks/>
          </p:cNvSpPr>
          <p:nvPr userDrawn="1"/>
        </p:nvSpPr>
        <p:spPr>
          <a:xfrm>
            <a:off x="8854271" y="6447734"/>
            <a:ext cx="252592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solidFill>
                  <a:srgbClr val="969696"/>
                </a:solidFill>
              </a:rPr>
              <a:t>Copyright by Tiller Endeavors, LLC</a:t>
            </a:r>
          </a:p>
        </p:txBody>
      </p:sp>
    </p:spTree>
    <p:extLst>
      <p:ext uri="{BB962C8B-B14F-4D97-AF65-F5344CB8AC3E}">
        <p14:creationId xmlns:p14="http://schemas.microsoft.com/office/powerpoint/2010/main" val="1424241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defTabSz="914400" rtl="0" eaLnBrk="1" latinLnBrk="0" hangingPunct="1">
        <a:lnSpc>
          <a:spcPct val="90000"/>
        </a:lnSpc>
        <a:spcBef>
          <a:spcPct val="0"/>
        </a:spcBef>
        <a:buNone/>
        <a:defRPr sz="4400" b="1" kern="1200">
          <a:solidFill>
            <a:srgbClr val="CC3300"/>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003399"/>
        </a:buClr>
        <a:buFont typeface="Arial" panose="020B0604020202020204" pitchFamily="34" charset="0"/>
        <a:buChar char="•"/>
        <a:defRPr sz="32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3399"/>
        </a:buClr>
        <a:buFont typeface="Wingdings" panose="05000000000000000000" pitchFamily="2" charset="2"/>
        <a:buChar char="Ø"/>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3399"/>
        </a:buClr>
        <a:buFont typeface="Wingdings" panose="05000000000000000000" pitchFamily="2" charset="2"/>
        <a:buChar char="ü"/>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3399"/>
        </a:buClr>
        <a:buFont typeface="Wingdings" panose="05000000000000000000" pitchFamily="2" charset="2"/>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3399"/>
        </a:buClr>
        <a:buFont typeface="Courier New" panose="02070309020205020404" pitchFamily="49" charset="0"/>
        <a:buChar char="o"/>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kenya.eregulations.org/Contacts?l=en" TargetMode="Externa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kenya.eregulations.org/Contacts?l=en" TargetMode="Externa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kenya.eregulations.org/Contacts?l=en" TargetMode="Externa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kenya.eregulations.org/Contacts?l=en" TargetMode="Externa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kenya.eregulations.org/Contacts?l=en"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kenya.eregulations.org/Contacts?l=en"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kenya.eregulations.org/Contacts?l=en" TargetMode="External"/><Relationship Id="rId4" Type="http://schemas.openxmlformats.org/officeDocument/2006/relationships/image" Target="../media/image4.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federalreserve.gov/newsevents/pressreleases/files/other20181003a1.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dwalker@eccho.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fedpaymentsimprovement.org/wp-content/uploads/2013/09/Payment_System_Improvement-Public_Consultation_Pape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0B435-448A-41F2-9FCB-9F7C2C743A4F}"/>
              </a:ext>
            </a:extLst>
          </p:cNvPr>
          <p:cNvSpPr>
            <a:spLocks noGrp="1"/>
          </p:cNvSpPr>
          <p:nvPr>
            <p:ph type="ctrTitle"/>
          </p:nvPr>
        </p:nvSpPr>
        <p:spPr/>
        <p:txBody>
          <a:bodyPr>
            <a:normAutofit/>
          </a:bodyPr>
          <a:lstStyle/>
          <a:p>
            <a:r>
              <a:rPr lang="en-US" dirty="0"/>
              <a:t>Real-Time Interbank Settlement</a:t>
            </a:r>
          </a:p>
        </p:txBody>
      </p:sp>
      <p:sp>
        <p:nvSpPr>
          <p:cNvPr id="3" name="Subtitle 2">
            <a:extLst>
              <a:ext uri="{FF2B5EF4-FFF2-40B4-BE49-F238E27FC236}">
                <a16:creationId xmlns:a16="http://schemas.microsoft.com/office/drawing/2014/main" id="{66B38E42-5B85-4362-B2D8-BF2D6A792111}"/>
              </a:ext>
            </a:extLst>
          </p:cNvPr>
          <p:cNvSpPr>
            <a:spLocks noGrp="1"/>
          </p:cNvSpPr>
          <p:nvPr>
            <p:ph type="subTitle" idx="1"/>
          </p:nvPr>
        </p:nvSpPr>
        <p:spPr/>
        <p:txBody>
          <a:bodyPr>
            <a:normAutofit fontScale="25000" lnSpcReduction="20000"/>
          </a:bodyPr>
          <a:lstStyle/>
          <a:p>
            <a:endParaRPr lang="en-US" dirty="0"/>
          </a:p>
          <a:p>
            <a:endParaRPr lang="en-US" sz="9600" dirty="0"/>
          </a:p>
          <a:p>
            <a:endParaRPr lang="en-US" sz="9600" dirty="0"/>
          </a:p>
          <a:p>
            <a:endParaRPr lang="en-US" sz="9600" dirty="0"/>
          </a:p>
          <a:p>
            <a:r>
              <a:rPr lang="en-US" sz="9600" dirty="0"/>
              <a:t>TPPPA</a:t>
            </a:r>
          </a:p>
          <a:p>
            <a:r>
              <a:rPr lang="en-US" sz="9600" dirty="0"/>
              <a:t>November 15, 2018</a:t>
            </a:r>
          </a:p>
        </p:txBody>
      </p:sp>
    </p:spTree>
    <p:extLst>
      <p:ext uri="{BB962C8B-B14F-4D97-AF65-F5344CB8AC3E}">
        <p14:creationId xmlns:p14="http://schemas.microsoft.com/office/powerpoint/2010/main" val="1461309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End-User to End-User Concept</a:t>
            </a:r>
          </a:p>
        </p:txBody>
      </p:sp>
      <p:grpSp>
        <p:nvGrpSpPr>
          <p:cNvPr id="8" name="Group 7">
            <a:extLst>
              <a:ext uri="{FF2B5EF4-FFF2-40B4-BE49-F238E27FC236}">
                <a16:creationId xmlns:a16="http://schemas.microsoft.com/office/drawing/2014/main" id="{177AF4C4-0622-4D69-810C-5544148BD3E1}"/>
              </a:ext>
            </a:extLst>
          </p:cNvPr>
          <p:cNvGrpSpPr/>
          <p:nvPr/>
        </p:nvGrpSpPr>
        <p:grpSpPr>
          <a:xfrm>
            <a:off x="1052512" y="973835"/>
            <a:ext cx="5191125" cy="5191125"/>
            <a:chOff x="933449" y="1257299"/>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49" y="1257299"/>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686175" y="2467634"/>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Picture 3" descr="C:\Users\pmeyerson\AppData\Local\Microsoft\Windows\Temporary Internet Files\Content.IE5\FP4K9NFK\MC900432629[1].png">
            <a:extLst>
              <a:ext uri="{FF2B5EF4-FFF2-40B4-BE49-F238E27FC236}">
                <a16:creationId xmlns:a16="http://schemas.microsoft.com/office/drawing/2014/main" id="{CCD47E10-C5F4-400F-AA58-FD534167EE98}"/>
              </a:ext>
            </a:extLst>
          </p:cNvPr>
          <p:cNvPicPr>
            <a:picLocks noChangeAspect="1" noChangeArrowheads="1"/>
          </p:cNvPicPr>
          <p:nvPr/>
        </p:nvPicPr>
        <p:blipFill>
          <a:blip r:embed="rId3" cstate="print"/>
          <a:srcRect/>
          <a:stretch>
            <a:fillRect/>
          </a:stretch>
        </p:blipFill>
        <p:spPr bwMode="auto">
          <a:xfrm>
            <a:off x="2866949" y="3255264"/>
            <a:ext cx="864616" cy="913357"/>
          </a:xfrm>
          <a:prstGeom prst="rect">
            <a:avLst/>
          </a:prstGeom>
          <a:noFill/>
        </p:spPr>
      </p:pic>
      <p:grpSp>
        <p:nvGrpSpPr>
          <p:cNvPr id="10" name="Group 9">
            <a:extLst>
              <a:ext uri="{FF2B5EF4-FFF2-40B4-BE49-F238E27FC236}">
                <a16:creationId xmlns:a16="http://schemas.microsoft.com/office/drawing/2014/main" id="{36B69D91-D6F8-4829-9C96-60007FDA3A98}"/>
              </a:ext>
            </a:extLst>
          </p:cNvPr>
          <p:cNvGrpSpPr/>
          <p:nvPr/>
        </p:nvGrpSpPr>
        <p:grpSpPr>
          <a:xfrm>
            <a:off x="6123158" y="955105"/>
            <a:ext cx="5815201" cy="5191125"/>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1751F452-1CA4-4C89-9552-730A181BC645}"/>
              </a:ext>
            </a:extLst>
          </p:cNvPr>
          <p:cNvGrpSpPr/>
          <p:nvPr/>
        </p:nvGrpSpPr>
        <p:grpSpPr>
          <a:xfrm>
            <a:off x="3855026" y="3054096"/>
            <a:ext cx="6895460" cy="946093"/>
            <a:chOff x="3855026" y="3054096"/>
            <a:chExt cx="6895460" cy="946093"/>
          </a:xfrm>
        </p:grpSpPr>
        <p:sp>
          <p:nvSpPr>
            <p:cNvPr id="12" name="Freeform 373">
              <a:extLst>
                <a:ext uri="{FF2B5EF4-FFF2-40B4-BE49-F238E27FC236}">
                  <a16:creationId xmlns:a16="http://schemas.microsoft.com/office/drawing/2014/main" id="{80223277-6192-401D-B3B7-406B75BB0E3E}"/>
                </a:ext>
              </a:extLst>
            </p:cNvPr>
            <p:cNvSpPr>
              <a:spLocks/>
            </p:cNvSpPr>
            <p:nvPr/>
          </p:nvSpPr>
          <p:spPr bwMode="auto">
            <a:xfrm>
              <a:off x="3855026" y="3621024"/>
              <a:ext cx="5566067" cy="227917"/>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pic>
          <p:nvPicPr>
            <p:cNvPr id="11" name="Picture 3" descr="C:\Users\pmeyerson\AppData\Local\Microsoft\Windows\Temporary Internet Files\Content.IE5\FP4K9NFK\MC900432629[1].png">
              <a:extLst>
                <a:ext uri="{FF2B5EF4-FFF2-40B4-BE49-F238E27FC236}">
                  <a16:creationId xmlns:a16="http://schemas.microsoft.com/office/drawing/2014/main" id="{D15C433D-8C30-48B4-AA8A-CDDE0A51545E}"/>
                </a:ext>
              </a:extLst>
            </p:cNvPr>
            <p:cNvPicPr>
              <a:picLocks noChangeAspect="1" noChangeArrowheads="1"/>
            </p:cNvPicPr>
            <p:nvPr/>
          </p:nvPicPr>
          <p:blipFill>
            <a:blip r:embed="rId3" cstate="print"/>
            <a:srcRect/>
            <a:stretch>
              <a:fillRect/>
            </a:stretch>
          </p:blipFill>
          <p:spPr bwMode="auto">
            <a:xfrm>
              <a:off x="9854881" y="3054096"/>
              <a:ext cx="895605" cy="946093"/>
            </a:xfrm>
            <a:prstGeom prst="rect">
              <a:avLst/>
            </a:prstGeom>
            <a:noFill/>
          </p:spPr>
        </p:pic>
        <p:sp>
          <p:nvSpPr>
            <p:cNvPr id="15" name="TextBox 14">
              <a:extLst>
                <a:ext uri="{FF2B5EF4-FFF2-40B4-BE49-F238E27FC236}">
                  <a16:creationId xmlns:a16="http://schemas.microsoft.com/office/drawing/2014/main" id="{64A28E56-1D25-4449-BB15-425D56C9591A}"/>
                </a:ext>
              </a:extLst>
            </p:cNvPr>
            <p:cNvSpPr txBox="1"/>
            <p:nvPr/>
          </p:nvSpPr>
          <p:spPr>
            <a:xfrm>
              <a:off x="4896564" y="3277681"/>
              <a:ext cx="2523576" cy="369332"/>
            </a:xfrm>
            <a:prstGeom prst="rect">
              <a:avLst/>
            </a:prstGeom>
            <a:noFill/>
          </p:spPr>
          <p:txBody>
            <a:bodyPr wrap="none" rtlCol="0">
              <a:spAutoFit/>
            </a:bodyPr>
            <a:lstStyle/>
            <a:p>
              <a:r>
                <a:rPr lang="en-US" dirty="0"/>
                <a:t>Instant Electronic Money</a:t>
              </a:r>
            </a:p>
          </p:txBody>
        </p:sp>
      </p:grpSp>
      <p:sp>
        <p:nvSpPr>
          <p:cNvPr id="16" name="TextBox 15">
            <a:extLst>
              <a:ext uri="{FF2B5EF4-FFF2-40B4-BE49-F238E27FC236}">
                <a16:creationId xmlns:a16="http://schemas.microsoft.com/office/drawing/2014/main" id="{2871B727-A9C3-4D70-87B8-231DE333EC9C}"/>
              </a:ext>
            </a:extLst>
          </p:cNvPr>
          <p:cNvSpPr txBox="1"/>
          <p:nvPr/>
        </p:nvSpPr>
        <p:spPr>
          <a:xfrm>
            <a:off x="2310765" y="5249737"/>
            <a:ext cx="845103" cy="369332"/>
          </a:xfrm>
          <a:prstGeom prst="rect">
            <a:avLst/>
          </a:prstGeom>
          <a:noFill/>
        </p:spPr>
        <p:txBody>
          <a:bodyPr wrap="none" rtlCol="0">
            <a:spAutoFit/>
          </a:bodyPr>
          <a:lstStyle/>
          <a:p>
            <a:r>
              <a:rPr lang="en-US" dirty="0"/>
              <a:t>Sender</a:t>
            </a:r>
          </a:p>
        </p:txBody>
      </p:sp>
      <p:sp>
        <p:nvSpPr>
          <p:cNvPr id="17" name="TextBox 16">
            <a:extLst>
              <a:ext uri="{FF2B5EF4-FFF2-40B4-BE49-F238E27FC236}">
                <a16:creationId xmlns:a16="http://schemas.microsoft.com/office/drawing/2014/main" id="{64314378-4471-4C43-AE0D-AFA74BF28FEC}"/>
              </a:ext>
            </a:extLst>
          </p:cNvPr>
          <p:cNvSpPr txBox="1"/>
          <p:nvPr/>
        </p:nvSpPr>
        <p:spPr>
          <a:xfrm>
            <a:off x="9844148" y="5249737"/>
            <a:ext cx="1230530" cy="369332"/>
          </a:xfrm>
          <a:prstGeom prst="rect">
            <a:avLst/>
          </a:prstGeom>
          <a:noFill/>
        </p:spPr>
        <p:txBody>
          <a:bodyPr wrap="none" rtlCol="0">
            <a:spAutoFit/>
          </a:bodyPr>
          <a:lstStyle/>
          <a:p>
            <a:r>
              <a:rPr lang="en-US" dirty="0"/>
              <a:t>Beneficiary</a:t>
            </a:r>
          </a:p>
        </p:txBody>
      </p:sp>
      <p:grpSp>
        <p:nvGrpSpPr>
          <p:cNvPr id="18" name="Group 17">
            <a:extLst>
              <a:ext uri="{FF2B5EF4-FFF2-40B4-BE49-F238E27FC236}">
                <a16:creationId xmlns:a16="http://schemas.microsoft.com/office/drawing/2014/main" id="{5FB5C105-AB0E-45AE-9DD4-A37B72700F41}"/>
              </a:ext>
            </a:extLst>
          </p:cNvPr>
          <p:cNvGrpSpPr/>
          <p:nvPr/>
        </p:nvGrpSpPr>
        <p:grpSpPr>
          <a:xfrm>
            <a:off x="3966693" y="1340141"/>
            <a:ext cx="5029669" cy="4407717"/>
            <a:chOff x="1671483" y="797568"/>
            <a:chExt cx="2635045" cy="2042160"/>
          </a:xfrm>
        </p:grpSpPr>
        <p:pic>
          <p:nvPicPr>
            <p:cNvPr id="19" name="Picture 18">
              <a:extLst>
                <a:ext uri="{FF2B5EF4-FFF2-40B4-BE49-F238E27FC236}">
                  <a16:creationId xmlns:a16="http://schemas.microsoft.com/office/drawing/2014/main" id="{FD9EA4AB-2F2A-46FB-9200-BE23164C15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1483" y="797568"/>
              <a:ext cx="2635045" cy="2042160"/>
            </a:xfrm>
            <a:prstGeom prst="rect">
              <a:avLst/>
            </a:prstGeom>
          </p:spPr>
        </p:pic>
        <p:sp>
          <p:nvSpPr>
            <p:cNvPr id="20" name="TextBox 19">
              <a:extLst>
                <a:ext uri="{FF2B5EF4-FFF2-40B4-BE49-F238E27FC236}">
                  <a16:creationId xmlns:a16="http://schemas.microsoft.com/office/drawing/2014/main" id="{EA2BEE49-A28C-4195-B222-C06B3BEB092F}"/>
                </a:ext>
              </a:extLst>
            </p:cNvPr>
            <p:cNvSpPr txBox="1"/>
            <p:nvPr/>
          </p:nvSpPr>
          <p:spPr>
            <a:xfrm>
              <a:off x="2119736" y="1327281"/>
              <a:ext cx="1503972" cy="727247"/>
            </a:xfrm>
            <a:prstGeom prst="rect">
              <a:avLst/>
            </a:prstGeom>
            <a:noFill/>
          </p:spPr>
          <p:txBody>
            <a:bodyPr wrap="none" rtlCol="0">
              <a:spAutoFit/>
            </a:bodyPr>
            <a:lstStyle/>
            <a:p>
              <a:pPr algn="ctr"/>
              <a:r>
                <a:rPr lang="en-US" sz="9600" dirty="0">
                  <a:solidFill>
                    <a:schemeClr val="bg1"/>
                  </a:solidFill>
                </a:rPr>
                <a:t>Poof!</a:t>
              </a:r>
            </a:p>
          </p:txBody>
        </p:sp>
      </p:grpSp>
    </p:spTree>
    <p:extLst>
      <p:ext uri="{BB962C8B-B14F-4D97-AF65-F5344CB8AC3E}">
        <p14:creationId xmlns:p14="http://schemas.microsoft.com/office/powerpoint/2010/main" val="212253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000"/>
                                        <p:tgtEl>
                                          <p:spTgt spid="18"/>
                                        </p:tgtEl>
                                      </p:cBhvr>
                                    </p:animEffect>
                                  </p:childTnLst>
                                  <p:subTnLst>
                                    <p:set>
                                      <p:cBhvr override="childStyle">
                                        <p:cTn dur="1" fill="hold" display="0" masterRel="sameClick" afterEffect="1">
                                          <p:stCondLst>
                                            <p:cond evt="end" delay="0">
                                              <p:tn val="9"/>
                                            </p:cond>
                                          </p:stCondLst>
                                        </p:cTn>
                                        <p:tgtEl>
                                          <p:spTgt spid="18"/>
                                        </p:tgtEl>
                                        <p:attrNameLst>
                                          <p:attrName>style.visibility</p:attrName>
                                        </p:attrNameLst>
                                      </p:cBhvr>
                                      <p:to>
                                        <p:strVal val="hidden"/>
                                      </p:to>
                                    </p:set>
                                  </p:subTnLst>
                                </p:cTn>
                              </p:par>
                            </p:childTnLst>
                          </p:cTn>
                        </p:par>
                        <p:par>
                          <p:cTn id="12" fill="hold">
                            <p:stCondLst>
                              <p:cond delay="2000"/>
                            </p:stCondLst>
                            <p:childTnLst>
                              <p:par>
                                <p:cTn id="13" presetID="1"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871B727-A9C3-4D70-87B8-231DE333EC9C}"/>
              </a:ext>
            </a:extLst>
          </p:cNvPr>
          <p:cNvSpPr txBox="1"/>
          <p:nvPr/>
        </p:nvSpPr>
        <p:spPr>
          <a:xfrm>
            <a:off x="2120265" y="3982912"/>
            <a:ext cx="845103" cy="369332"/>
          </a:xfrm>
          <a:prstGeom prst="rect">
            <a:avLst/>
          </a:prstGeom>
          <a:noFill/>
        </p:spPr>
        <p:txBody>
          <a:bodyPr wrap="none" rtlCol="0">
            <a:spAutoFit/>
          </a:bodyPr>
          <a:lstStyle/>
          <a:p>
            <a:r>
              <a:rPr lang="en-US" dirty="0"/>
              <a:t>Sender</a:t>
            </a:r>
          </a:p>
        </p:txBody>
      </p:sp>
      <p:sp>
        <p:nvSpPr>
          <p:cNvPr id="17" name="TextBox 16">
            <a:extLst>
              <a:ext uri="{FF2B5EF4-FFF2-40B4-BE49-F238E27FC236}">
                <a16:creationId xmlns:a16="http://schemas.microsoft.com/office/drawing/2014/main" id="{64314378-4471-4C43-AE0D-AFA74BF28FEC}"/>
              </a:ext>
            </a:extLst>
          </p:cNvPr>
          <p:cNvSpPr txBox="1"/>
          <p:nvPr/>
        </p:nvSpPr>
        <p:spPr>
          <a:xfrm>
            <a:off x="9663173" y="4135312"/>
            <a:ext cx="1230530" cy="369332"/>
          </a:xfrm>
          <a:prstGeom prst="rect">
            <a:avLst/>
          </a:prstGeom>
          <a:noFill/>
        </p:spPr>
        <p:txBody>
          <a:bodyPr wrap="none" rtlCol="0">
            <a:spAutoFit/>
          </a:bodyPr>
          <a:lstStyle/>
          <a:p>
            <a:r>
              <a:rPr lang="en-US" dirty="0"/>
              <a:t>Beneficiary</a:t>
            </a:r>
          </a:p>
        </p:txBody>
      </p:sp>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6759" y="-219977"/>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6132683" y="946543"/>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997" y="-229822"/>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494723" y="980513"/>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End-User to End-User Reality</a:t>
            </a:r>
          </a:p>
        </p:txBody>
      </p:sp>
      <p:pic>
        <p:nvPicPr>
          <p:cNvPr id="33" name="Picture 3" descr="C:\Users\pmeyerson\AppData\Local\Microsoft\Windows\Temporary Internet Files\Content.IE5\FP4K9NFK\MC900432629[1].png">
            <a:extLst>
              <a:ext uri="{FF2B5EF4-FFF2-40B4-BE49-F238E27FC236}">
                <a16:creationId xmlns:a16="http://schemas.microsoft.com/office/drawing/2014/main" id="{5291BC6E-A83B-4181-A243-5A4DCC1A9795}"/>
              </a:ext>
            </a:extLst>
          </p:cNvPr>
          <p:cNvPicPr>
            <a:picLocks noChangeAspect="1" noChangeArrowheads="1"/>
          </p:cNvPicPr>
          <p:nvPr/>
        </p:nvPicPr>
        <p:blipFill>
          <a:blip r:embed="rId3" cstate="print"/>
          <a:srcRect/>
          <a:stretch>
            <a:fillRect/>
          </a:stretch>
        </p:blipFill>
        <p:spPr bwMode="auto">
          <a:xfrm>
            <a:off x="2619299" y="1989374"/>
            <a:ext cx="864616" cy="950402"/>
          </a:xfrm>
          <a:prstGeom prst="rect">
            <a:avLst/>
          </a:prstGeom>
          <a:noFill/>
        </p:spPr>
      </p:pic>
      <p:pic>
        <p:nvPicPr>
          <p:cNvPr id="34" name="Picture 3" descr="C:\Users\pmeyerson\AppData\Local\Microsoft\Windows\Temporary Internet Files\Content.IE5\FP4K9NFK\MC900432629[1].png">
            <a:extLst>
              <a:ext uri="{FF2B5EF4-FFF2-40B4-BE49-F238E27FC236}">
                <a16:creationId xmlns:a16="http://schemas.microsoft.com/office/drawing/2014/main" id="{8C554907-0212-4734-99AA-FA8F8099D0AC}"/>
              </a:ext>
            </a:extLst>
          </p:cNvPr>
          <p:cNvPicPr>
            <a:picLocks noChangeAspect="1" noChangeArrowheads="1"/>
          </p:cNvPicPr>
          <p:nvPr/>
        </p:nvPicPr>
        <p:blipFill>
          <a:blip r:embed="rId3" cstate="print"/>
          <a:srcRect/>
          <a:stretch>
            <a:fillRect/>
          </a:stretch>
        </p:blipFill>
        <p:spPr bwMode="auto">
          <a:xfrm>
            <a:off x="9607231" y="1949196"/>
            <a:ext cx="895605" cy="946093"/>
          </a:xfrm>
          <a:prstGeom prst="rect">
            <a:avLst/>
          </a:prstGeom>
          <a:noFill/>
        </p:spPr>
      </p:pic>
      <p:grpSp>
        <p:nvGrpSpPr>
          <p:cNvPr id="44" name="Group 43">
            <a:extLst>
              <a:ext uri="{FF2B5EF4-FFF2-40B4-BE49-F238E27FC236}">
                <a16:creationId xmlns:a16="http://schemas.microsoft.com/office/drawing/2014/main" id="{371AB96F-34B5-4C46-80D8-858E7079638F}"/>
              </a:ext>
            </a:extLst>
          </p:cNvPr>
          <p:cNvGrpSpPr/>
          <p:nvPr/>
        </p:nvGrpSpPr>
        <p:grpSpPr>
          <a:xfrm>
            <a:off x="3502533" y="2001331"/>
            <a:ext cx="5971288" cy="570419"/>
            <a:chOff x="3502533" y="2001331"/>
            <a:chExt cx="5971288" cy="570419"/>
          </a:xfrm>
        </p:grpSpPr>
        <p:grpSp>
          <p:nvGrpSpPr>
            <p:cNvPr id="18" name="Group 17">
              <a:extLst>
                <a:ext uri="{FF2B5EF4-FFF2-40B4-BE49-F238E27FC236}">
                  <a16:creationId xmlns:a16="http://schemas.microsoft.com/office/drawing/2014/main" id="{B7892239-6A5B-4625-A9CE-F664BD405DB8}"/>
                </a:ext>
              </a:extLst>
            </p:cNvPr>
            <p:cNvGrpSpPr/>
            <p:nvPr/>
          </p:nvGrpSpPr>
          <p:grpSpPr>
            <a:xfrm>
              <a:off x="3502533" y="2001331"/>
              <a:ext cx="2256283" cy="570419"/>
              <a:chOff x="3502533" y="2001331"/>
              <a:chExt cx="2256283" cy="570419"/>
            </a:xfrm>
          </p:grpSpPr>
          <p:sp>
            <p:nvSpPr>
              <p:cNvPr id="32" name="Freeform 373">
                <a:extLst>
                  <a:ext uri="{FF2B5EF4-FFF2-40B4-BE49-F238E27FC236}">
                    <a16:creationId xmlns:a16="http://schemas.microsoft.com/office/drawing/2014/main" id="{C62EAF8D-31B0-4666-8F9E-EA48F1697283}"/>
                  </a:ext>
                </a:extLst>
              </p:cNvPr>
              <p:cNvSpPr>
                <a:spLocks/>
              </p:cNvSpPr>
              <p:nvPr/>
            </p:nvSpPr>
            <p:spPr bwMode="auto">
              <a:xfrm>
                <a:off x="3559752" y="2335149"/>
                <a:ext cx="2199064"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36" name="TextBox 35">
                <a:extLst>
                  <a:ext uri="{FF2B5EF4-FFF2-40B4-BE49-F238E27FC236}">
                    <a16:creationId xmlns:a16="http://schemas.microsoft.com/office/drawing/2014/main" id="{F99B822C-D70B-4B7B-9F63-6320685661CB}"/>
                  </a:ext>
                </a:extLst>
              </p:cNvPr>
              <p:cNvSpPr txBox="1"/>
              <p:nvPr/>
            </p:nvSpPr>
            <p:spPr>
              <a:xfrm>
                <a:off x="3502533" y="2001331"/>
                <a:ext cx="2075120" cy="369332"/>
              </a:xfrm>
              <a:prstGeom prst="rect">
                <a:avLst/>
              </a:prstGeom>
              <a:noFill/>
            </p:spPr>
            <p:txBody>
              <a:bodyPr wrap="none" rtlCol="0">
                <a:spAutoFit/>
              </a:bodyPr>
              <a:lstStyle/>
              <a:p>
                <a:r>
                  <a:rPr lang="en-US" dirty="0"/>
                  <a:t>Payment Instruction</a:t>
                </a:r>
              </a:p>
            </p:txBody>
          </p:sp>
        </p:grpSp>
        <p:sp>
          <p:nvSpPr>
            <p:cNvPr id="35" name="Freeform 373">
              <a:extLst>
                <a:ext uri="{FF2B5EF4-FFF2-40B4-BE49-F238E27FC236}">
                  <a16:creationId xmlns:a16="http://schemas.microsoft.com/office/drawing/2014/main" id="{F1C20219-BFBF-4920-8495-C3474AA96AE2}"/>
                </a:ext>
              </a:extLst>
            </p:cNvPr>
            <p:cNvSpPr>
              <a:spLocks/>
            </p:cNvSpPr>
            <p:nvPr/>
          </p:nvSpPr>
          <p:spPr bwMode="auto">
            <a:xfrm>
              <a:off x="7245927" y="2335149"/>
              <a:ext cx="2199064"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37" name="TextBox 36">
              <a:extLst>
                <a:ext uri="{FF2B5EF4-FFF2-40B4-BE49-F238E27FC236}">
                  <a16:creationId xmlns:a16="http://schemas.microsoft.com/office/drawing/2014/main" id="{0F3599A6-93FB-4D8F-BCC6-1EBBCFA1AD4D}"/>
                </a:ext>
              </a:extLst>
            </p:cNvPr>
            <p:cNvSpPr txBox="1"/>
            <p:nvPr/>
          </p:nvSpPr>
          <p:spPr>
            <a:xfrm>
              <a:off x="7188708" y="2001331"/>
              <a:ext cx="2285113" cy="369332"/>
            </a:xfrm>
            <a:prstGeom prst="rect">
              <a:avLst/>
            </a:prstGeom>
            <a:noFill/>
          </p:spPr>
          <p:txBody>
            <a:bodyPr wrap="none" rtlCol="0">
              <a:spAutoFit/>
            </a:bodyPr>
            <a:lstStyle/>
            <a:p>
              <a:r>
                <a:rPr lang="en-US" dirty="0"/>
                <a:t>Notification of Receipt</a:t>
              </a:r>
            </a:p>
          </p:txBody>
        </p:sp>
      </p:grpSp>
      <p:sp>
        <p:nvSpPr>
          <p:cNvPr id="66" name="TextBox 65">
            <a:extLst>
              <a:ext uri="{FF2B5EF4-FFF2-40B4-BE49-F238E27FC236}">
                <a16:creationId xmlns:a16="http://schemas.microsoft.com/office/drawing/2014/main" id="{8716E943-49BB-4012-AD04-031BEA308F5E}"/>
              </a:ext>
            </a:extLst>
          </p:cNvPr>
          <p:cNvSpPr txBox="1"/>
          <p:nvPr/>
        </p:nvSpPr>
        <p:spPr>
          <a:xfrm>
            <a:off x="2139315" y="3944812"/>
            <a:ext cx="845103" cy="369332"/>
          </a:xfrm>
          <a:prstGeom prst="rect">
            <a:avLst/>
          </a:prstGeom>
          <a:noFill/>
        </p:spPr>
        <p:txBody>
          <a:bodyPr wrap="none" rtlCol="0">
            <a:spAutoFit/>
          </a:bodyPr>
          <a:lstStyle/>
          <a:p>
            <a:r>
              <a:rPr lang="en-US" dirty="0"/>
              <a:t>Sender</a:t>
            </a:r>
          </a:p>
        </p:txBody>
      </p:sp>
      <p:sp>
        <p:nvSpPr>
          <p:cNvPr id="67" name="TextBox 66">
            <a:extLst>
              <a:ext uri="{FF2B5EF4-FFF2-40B4-BE49-F238E27FC236}">
                <a16:creationId xmlns:a16="http://schemas.microsoft.com/office/drawing/2014/main" id="{798E419B-ED40-48FB-A81D-285868DF5BB1}"/>
              </a:ext>
            </a:extLst>
          </p:cNvPr>
          <p:cNvSpPr txBox="1"/>
          <p:nvPr/>
        </p:nvSpPr>
        <p:spPr>
          <a:xfrm>
            <a:off x="9558398" y="3944812"/>
            <a:ext cx="1230530" cy="369332"/>
          </a:xfrm>
          <a:prstGeom prst="rect">
            <a:avLst/>
          </a:prstGeom>
          <a:noFill/>
        </p:spPr>
        <p:txBody>
          <a:bodyPr wrap="none" rtlCol="0">
            <a:spAutoFit/>
          </a:bodyPr>
          <a:lstStyle/>
          <a:p>
            <a:r>
              <a:rPr lang="en-US" dirty="0"/>
              <a:t>Beneficiary</a:t>
            </a:r>
          </a:p>
        </p:txBody>
      </p:sp>
      <p:sp>
        <p:nvSpPr>
          <p:cNvPr id="28" name="TextBox 27">
            <a:extLst>
              <a:ext uri="{FF2B5EF4-FFF2-40B4-BE49-F238E27FC236}">
                <a16:creationId xmlns:a16="http://schemas.microsoft.com/office/drawing/2014/main" id="{2E13DDDC-3ABA-48F7-987A-D18D6F81C246}"/>
              </a:ext>
            </a:extLst>
          </p:cNvPr>
          <p:cNvSpPr txBox="1"/>
          <p:nvPr/>
        </p:nvSpPr>
        <p:spPr>
          <a:xfrm>
            <a:off x="5092234" y="4767568"/>
            <a:ext cx="3034728" cy="1200329"/>
          </a:xfrm>
          <a:prstGeom prst="rect">
            <a:avLst/>
          </a:prstGeom>
          <a:noFill/>
        </p:spPr>
        <p:txBody>
          <a:bodyPr wrap="square" rtlCol="0">
            <a:spAutoFit/>
          </a:bodyPr>
          <a:lstStyle/>
          <a:p>
            <a:pPr algn="ctr"/>
            <a:r>
              <a:rPr lang="en-US" b="1" dirty="0"/>
              <a:t>Real time only, 1) after prefunding and 2) if both parties participate with same provider</a:t>
            </a:r>
          </a:p>
        </p:txBody>
      </p:sp>
      <p:grpSp>
        <p:nvGrpSpPr>
          <p:cNvPr id="65" name="Group 64">
            <a:extLst>
              <a:ext uri="{FF2B5EF4-FFF2-40B4-BE49-F238E27FC236}">
                <a16:creationId xmlns:a16="http://schemas.microsoft.com/office/drawing/2014/main" id="{86D21E8D-2DF4-4672-8C12-D27A27E4B9EC}"/>
              </a:ext>
            </a:extLst>
          </p:cNvPr>
          <p:cNvGrpSpPr/>
          <p:nvPr/>
        </p:nvGrpSpPr>
        <p:grpSpPr>
          <a:xfrm>
            <a:off x="3749040" y="785411"/>
            <a:ext cx="5451345" cy="1061829"/>
            <a:chOff x="3749040" y="785411"/>
            <a:chExt cx="5451345" cy="1061829"/>
          </a:xfrm>
        </p:grpSpPr>
        <p:grpSp>
          <p:nvGrpSpPr>
            <p:cNvPr id="68" name="Group 67">
              <a:extLst>
                <a:ext uri="{FF2B5EF4-FFF2-40B4-BE49-F238E27FC236}">
                  <a16:creationId xmlns:a16="http://schemas.microsoft.com/office/drawing/2014/main" id="{F246F0CB-347A-4B3B-B307-B590D9FD9E8B}"/>
                </a:ext>
              </a:extLst>
            </p:cNvPr>
            <p:cNvGrpSpPr/>
            <p:nvPr/>
          </p:nvGrpSpPr>
          <p:grpSpPr>
            <a:xfrm>
              <a:off x="4049268" y="1094809"/>
              <a:ext cx="1808637" cy="699463"/>
              <a:chOff x="3619500" y="1003369"/>
              <a:chExt cx="1808637" cy="699463"/>
            </a:xfrm>
          </p:grpSpPr>
          <p:grpSp>
            <p:nvGrpSpPr>
              <p:cNvPr id="75" name="Group 74">
                <a:extLst>
                  <a:ext uri="{FF2B5EF4-FFF2-40B4-BE49-F238E27FC236}">
                    <a16:creationId xmlns:a16="http://schemas.microsoft.com/office/drawing/2014/main" id="{FDA52FE4-30FD-47F5-A47B-BDC44A245204}"/>
                  </a:ext>
                </a:extLst>
              </p:cNvPr>
              <p:cNvGrpSpPr/>
              <p:nvPr/>
            </p:nvGrpSpPr>
            <p:grpSpPr>
              <a:xfrm>
                <a:off x="3759893" y="1295400"/>
                <a:ext cx="1463040" cy="407432"/>
                <a:chOff x="3759893" y="1295400"/>
                <a:chExt cx="1463040" cy="407432"/>
              </a:xfrm>
            </p:grpSpPr>
            <p:cxnSp>
              <p:nvCxnSpPr>
                <p:cNvPr id="77" name="Straight Connector 76">
                  <a:extLst>
                    <a:ext uri="{FF2B5EF4-FFF2-40B4-BE49-F238E27FC236}">
                      <a16:creationId xmlns:a16="http://schemas.microsoft.com/office/drawing/2014/main" id="{E90882A5-21C1-4922-A57E-5D09F0953CCD}"/>
                    </a:ext>
                  </a:extLst>
                </p:cNvPr>
                <p:cNvCxnSpPr/>
                <p:nvPr/>
              </p:nvCxnSpPr>
              <p:spPr>
                <a:xfrm>
                  <a:off x="3759893" y="1304925"/>
                  <a:ext cx="14630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87EADA92-EFB1-4484-8065-BA8D1F733B50}"/>
                    </a:ext>
                  </a:extLst>
                </p:cNvPr>
                <p:cNvCxnSpPr>
                  <a:cxnSpLocks/>
                </p:cNvCxnSpPr>
                <p:nvPr/>
              </p:nvCxnSpPr>
              <p:spPr>
                <a:xfrm>
                  <a:off x="4524375" y="1295400"/>
                  <a:ext cx="0" cy="407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6" name="TextBox 75">
                <a:extLst>
                  <a:ext uri="{FF2B5EF4-FFF2-40B4-BE49-F238E27FC236}">
                    <a16:creationId xmlns:a16="http://schemas.microsoft.com/office/drawing/2014/main" id="{9C7C7DFF-96B3-4BE9-8558-DFD2CA138B43}"/>
                  </a:ext>
                </a:extLst>
              </p:cNvPr>
              <p:cNvSpPr txBox="1"/>
              <p:nvPr/>
            </p:nvSpPr>
            <p:spPr>
              <a:xfrm>
                <a:off x="3619500" y="1003369"/>
                <a:ext cx="1808637" cy="369332"/>
              </a:xfrm>
              <a:prstGeom prst="rect">
                <a:avLst/>
              </a:prstGeom>
              <a:noFill/>
            </p:spPr>
            <p:txBody>
              <a:bodyPr wrap="none" rtlCol="0">
                <a:spAutoFit/>
              </a:bodyPr>
              <a:lstStyle/>
              <a:p>
                <a:r>
                  <a:rPr lang="en-US" dirty="0"/>
                  <a:t>Sender’s Account</a:t>
                </a:r>
              </a:p>
            </p:txBody>
          </p:sp>
        </p:grpSp>
        <p:grpSp>
          <p:nvGrpSpPr>
            <p:cNvPr id="69" name="Group 68">
              <a:extLst>
                <a:ext uri="{FF2B5EF4-FFF2-40B4-BE49-F238E27FC236}">
                  <a16:creationId xmlns:a16="http://schemas.microsoft.com/office/drawing/2014/main" id="{985A9E7D-5ADB-4531-91B4-A0B56A988331}"/>
                </a:ext>
              </a:extLst>
            </p:cNvPr>
            <p:cNvGrpSpPr/>
            <p:nvPr/>
          </p:nvGrpSpPr>
          <p:grpSpPr>
            <a:xfrm>
              <a:off x="6661023" y="1081093"/>
              <a:ext cx="2190793" cy="704035"/>
              <a:chOff x="7191375" y="998797"/>
              <a:chExt cx="2190793" cy="704035"/>
            </a:xfrm>
          </p:grpSpPr>
          <p:grpSp>
            <p:nvGrpSpPr>
              <p:cNvPr id="71" name="Group 70">
                <a:extLst>
                  <a:ext uri="{FF2B5EF4-FFF2-40B4-BE49-F238E27FC236}">
                    <a16:creationId xmlns:a16="http://schemas.microsoft.com/office/drawing/2014/main" id="{C0D5636E-3237-4AF6-9CBC-A3A58EF4651B}"/>
                  </a:ext>
                </a:extLst>
              </p:cNvPr>
              <p:cNvGrpSpPr/>
              <p:nvPr/>
            </p:nvGrpSpPr>
            <p:grpSpPr>
              <a:xfrm>
                <a:off x="7512743" y="1295400"/>
                <a:ext cx="1463040" cy="407432"/>
                <a:chOff x="7512743" y="1295400"/>
                <a:chExt cx="1463040" cy="407432"/>
              </a:xfrm>
            </p:grpSpPr>
            <p:cxnSp>
              <p:nvCxnSpPr>
                <p:cNvPr id="73" name="Straight Connector 72">
                  <a:extLst>
                    <a:ext uri="{FF2B5EF4-FFF2-40B4-BE49-F238E27FC236}">
                      <a16:creationId xmlns:a16="http://schemas.microsoft.com/office/drawing/2014/main" id="{8AFF5754-0CB7-437F-A09B-B335ECFDC7A0}"/>
                    </a:ext>
                  </a:extLst>
                </p:cNvPr>
                <p:cNvCxnSpPr/>
                <p:nvPr/>
              </p:nvCxnSpPr>
              <p:spPr>
                <a:xfrm>
                  <a:off x="7512743" y="1304925"/>
                  <a:ext cx="14630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AC6B578-E2EA-4586-89B8-9EE6B08D6E51}"/>
                    </a:ext>
                  </a:extLst>
                </p:cNvPr>
                <p:cNvCxnSpPr>
                  <a:cxnSpLocks/>
                </p:cNvCxnSpPr>
                <p:nvPr/>
              </p:nvCxnSpPr>
              <p:spPr>
                <a:xfrm>
                  <a:off x="8277225" y="1295400"/>
                  <a:ext cx="0" cy="407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TextBox 71">
                <a:extLst>
                  <a:ext uri="{FF2B5EF4-FFF2-40B4-BE49-F238E27FC236}">
                    <a16:creationId xmlns:a16="http://schemas.microsoft.com/office/drawing/2014/main" id="{7D4B4D0B-F4CD-43FD-8651-4048BBFAAB01}"/>
                  </a:ext>
                </a:extLst>
              </p:cNvPr>
              <p:cNvSpPr txBox="1"/>
              <p:nvPr/>
            </p:nvSpPr>
            <p:spPr>
              <a:xfrm>
                <a:off x="7191375" y="998797"/>
                <a:ext cx="2190793" cy="369332"/>
              </a:xfrm>
              <a:prstGeom prst="rect">
                <a:avLst/>
              </a:prstGeom>
              <a:noFill/>
            </p:spPr>
            <p:txBody>
              <a:bodyPr wrap="none" rtlCol="0">
                <a:spAutoFit/>
              </a:bodyPr>
              <a:lstStyle/>
              <a:p>
                <a:r>
                  <a:rPr lang="en-US" dirty="0"/>
                  <a:t>Beneficiary’s Account</a:t>
                </a:r>
              </a:p>
            </p:txBody>
          </p:sp>
        </p:grpSp>
        <p:sp>
          <p:nvSpPr>
            <p:cNvPr id="70" name="TextBox 69">
              <a:extLst>
                <a:ext uri="{FF2B5EF4-FFF2-40B4-BE49-F238E27FC236}">
                  <a16:creationId xmlns:a16="http://schemas.microsoft.com/office/drawing/2014/main" id="{F46538C1-BA3D-41F7-B281-0849C10C4FBA}"/>
                </a:ext>
              </a:extLst>
            </p:cNvPr>
            <p:cNvSpPr txBox="1"/>
            <p:nvPr/>
          </p:nvSpPr>
          <p:spPr>
            <a:xfrm>
              <a:off x="3749040" y="785411"/>
              <a:ext cx="5451345" cy="1061829"/>
            </a:xfrm>
            <a:prstGeom prst="rect">
              <a:avLst/>
            </a:prstGeom>
            <a:noFill/>
            <a:ln>
              <a:solidFill>
                <a:schemeClr val="tx1"/>
              </a:solidFill>
            </a:ln>
          </p:spPr>
          <p:txBody>
            <a:bodyPr wrap="square" rtlCol="0">
              <a:spAutoFit/>
            </a:bodyPr>
            <a:lstStyle/>
            <a:p>
              <a:pPr algn="ctr"/>
              <a:r>
                <a:rPr lang="en-US" dirty="0"/>
                <a:t>Provider’s Books</a:t>
              </a:r>
            </a:p>
            <a:p>
              <a:pPr algn="ctr"/>
              <a:endParaRPr lang="en-US" dirty="0"/>
            </a:p>
            <a:p>
              <a:pPr algn="ctr"/>
              <a:endParaRPr lang="en-US" dirty="0"/>
            </a:p>
            <a:p>
              <a:pPr algn="ctr"/>
              <a:endParaRPr lang="en-US" sz="900" dirty="0"/>
            </a:p>
          </p:txBody>
        </p:sp>
      </p:grpSp>
      <p:grpSp>
        <p:nvGrpSpPr>
          <p:cNvPr id="51" name="Group 50">
            <a:extLst>
              <a:ext uri="{FF2B5EF4-FFF2-40B4-BE49-F238E27FC236}">
                <a16:creationId xmlns:a16="http://schemas.microsoft.com/office/drawing/2014/main" id="{7B76DD83-CC6F-494E-AC72-F87E337D6B30}"/>
              </a:ext>
            </a:extLst>
          </p:cNvPr>
          <p:cNvGrpSpPr/>
          <p:nvPr/>
        </p:nvGrpSpPr>
        <p:grpSpPr>
          <a:xfrm>
            <a:off x="1672215" y="1323294"/>
            <a:ext cx="9480621" cy="4702724"/>
            <a:chOff x="1672215" y="1323294"/>
            <a:chExt cx="9480621" cy="4702724"/>
          </a:xfrm>
        </p:grpSpPr>
        <p:grpSp>
          <p:nvGrpSpPr>
            <p:cNvPr id="29" name="Group 28">
              <a:extLst>
                <a:ext uri="{FF2B5EF4-FFF2-40B4-BE49-F238E27FC236}">
                  <a16:creationId xmlns:a16="http://schemas.microsoft.com/office/drawing/2014/main" id="{1AA31269-656F-41AE-A5E9-45B4A6BC1B3B}"/>
                </a:ext>
              </a:extLst>
            </p:cNvPr>
            <p:cNvGrpSpPr/>
            <p:nvPr/>
          </p:nvGrpSpPr>
          <p:grpSpPr>
            <a:xfrm>
              <a:off x="1672215" y="1332235"/>
              <a:ext cx="4732212" cy="4693783"/>
              <a:chOff x="1672215" y="1332235"/>
              <a:chExt cx="4732212" cy="4693783"/>
            </a:xfrm>
          </p:grpSpPr>
          <p:grpSp>
            <p:nvGrpSpPr>
              <p:cNvPr id="14" name="Group 13">
                <a:extLst>
                  <a:ext uri="{FF2B5EF4-FFF2-40B4-BE49-F238E27FC236}">
                    <a16:creationId xmlns:a16="http://schemas.microsoft.com/office/drawing/2014/main" id="{51822E07-D8CA-4FD8-B564-109C861054F3}"/>
                  </a:ext>
                </a:extLst>
              </p:cNvPr>
              <p:cNvGrpSpPr/>
              <p:nvPr/>
            </p:nvGrpSpPr>
            <p:grpSpPr>
              <a:xfrm>
                <a:off x="1672215" y="4078571"/>
                <a:ext cx="4048302" cy="1947447"/>
                <a:chOff x="1645344" y="4056976"/>
                <a:chExt cx="4048302" cy="1947447"/>
              </a:xfrm>
            </p:grpSpPr>
            <p:pic>
              <p:nvPicPr>
                <p:cNvPr id="27" name="Picture 26">
                  <a:extLst>
                    <a:ext uri="{FF2B5EF4-FFF2-40B4-BE49-F238E27FC236}">
                      <a16:creationId xmlns:a16="http://schemas.microsoft.com/office/drawing/2014/main" id="{AF33DFE8-A0A2-4973-AE5B-3F3D5F7ABE5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645344" y="4336036"/>
                  <a:ext cx="1507827" cy="1668387"/>
                </a:xfrm>
                <a:prstGeom prst="rect">
                  <a:avLst/>
                </a:prstGeom>
              </p:spPr>
            </p:pic>
            <p:grpSp>
              <p:nvGrpSpPr>
                <p:cNvPr id="13" name="Group 12">
                  <a:extLst>
                    <a:ext uri="{FF2B5EF4-FFF2-40B4-BE49-F238E27FC236}">
                      <a16:creationId xmlns:a16="http://schemas.microsoft.com/office/drawing/2014/main" id="{21CD2AA7-B71D-4222-B09A-4F728C4DF7F8}"/>
                    </a:ext>
                  </a:extLst>
                </p:cNvPr>
                <p:cNvGrpSpPr/>
                <p:nvPr/>
              </p:nvGrpSpPr>
              <p:grpSpPr>
                <a:xfrm>
                  <a:off x="3306238" y="4056976"/>
                  <a:ext cx="2387408" cy="522276"/>
                  <a:chOff x="3306238" y="4056976"/>
                  <a:chExt cx="2387408" cy="522276"/>
                </a:xfrm>
              </p:grpSpPr>
              <p:sp>
                <p:nvSpPr>
                  <p:cNvPr id="19" name="Freeform 373">
                    <a:extLst>
                      <a:ext uri="{FF2B5EF4-FFF2-40B4-BE49-F238E27FC236}">
                        <a16:creationId xmlns:a16="http://schemas.microsoft.com/office/drawing/2014/main" id="{AAD07BF8-F9FF-4914-A30C-F9CFB20CCC56}"/>
                      </a:ext>
                    </a:extLst>
                  </p:cNvPr>
                  <p:cNvSpPr>
                    <a:spLocks/>
                  </p:cNvSpPr>
                  <p:nvPr/>
                </p:nvSpPr>
                <p:spPr bwMode="auto">
                  <a:xfrm rot="19932496">
                    <a:off x="3374136" y="4056976"/>
                    <a:ext cx="2026053"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C00000"/>
                  </a:solidFill>
                  <a:ln w="9525" cap="rnd">
                    <a:solidFill>
                      <a:srgbClr val="000000"/>
                    </a:solidFill>
                    <a:round/>
                    <a:headEnd/>
                    <a:tailEnd/>
                  </a:ln>
                </p:spPr>
                <p:txBody>
                  <a:bodyPr/>
                  <a:lstStyle/>
                  <a:p>
                    <a:endParaRPr lang="en-US" dirty="0">
                      <a:cs typeface="Arial" panose="020B0604020202020204" pitchFamily="34" charset="0"/>
                    </a:endParaRPr>
                  </a:p>
                </p:txBody>
              </p:sp>
              <p:sp>
                <p:nvSpPr>
                  <p:cNvPr id="5" name="TextBox 4">
                    <a:extLst>
                      <a:ext uri="{FF2B5EF4-FFF2-40B4-BE49-F238E27FC236}">
                        <a16:creationId xmlns:a16="http://schemas.microsoft.com/office/drawing/2014/main" id="{FEC91CCC-5C66-46B6-8270-3DCC81FD7618}"/>
                      </a:ext>
                    </a:extLst>
                  </p:cNvPr>
                  <p:cNvSpPr txBox="1"/>
                  <p:nvPr/>
                </p:nvSpPr>
                <p:spPr>
                  <a:xfrm rot="19904653">
                    <a:off x="3306238" y="4209920"/>
                    <a:ext cx="2387408" cy="369332"/>
                  </a:xfrm>
                  <a:prstGeom prst="rect">
                    <a:avLst/>
                  </a:prstGeom>
                  <a:noFill/>
                </p:spPr>
                <p:txBody>
                  <a:bodyPr wrap="square" rtlCol="0">
                    <a:spAutoFit/>
                  </a:bodyPr>
                  <a:lstStyle/>
                  <a:p>
                    <a:pPr algn="ctr"/>
                    <a:r>
                      <a:rPr lang="en-US" dirty="0"/>
                      <a:t>Prefunding of Account</a:t>
                    </a:r>
                  </a:p>
                </p:txBody>
              </p:sp>
            </p:grpSp>
          </p:grpSp>
          <p:sp>
            <p:nvSpPr>
              <p:cNvPr id="79" name="TextBox 78">
                <a:extLst>
                  <a:ext uri="{FF2B5EF4-FFF2-40B4-BE49-F238E27FC236}">
                    <a16:creationId xmlns:a16="http://schemas.microsoft.com/office/drawing/2014/main" id="{C71F3EE3-69A3-40AA-906C-9CF6B2C3478D}"/>
                  </a:ext>
                </a:extLst>
              </p:cNvPr>
              <p:cNvSpPr txBox="1"/>
              <p:nvPr/>
            </p:nvSpPr>
            <p:spPr>
              <a:xfrm>
                <a:off x="4914339" y="1332235"/>
                <a:ext cx="1490088" cy="369332"/>
              </a:xfrm>
              <a:prstGeom prst="rect">
                <a:avLst/>
              </a:prstGeom>
              <a:noFill/>
            </p:spPr>
            <p:txBody>
              <a:bodyPr wrap="none" rtlCol="0">
                <a:spAutoFit/>
              </a:bodyPr>
              <a:lstStyle/>
              <a:p>
                <a:r>
                  <a:rPr lang="en-US" b="1" dirty="0">
                    <a:solidFill>
                      <a:srgbClr val="007635"/>
                    </a:solidFill>
                  </a:rPr>
                  <a:t>Prefunding Cr</a:t>
                </a:r>
              </a:p>
            </p:txBody>
          </p:sp>
        </p:grpSp>
        <p:grpSp>
          <p:nvGrpSpPr>
            <p:cNvPr id="38" name="Group 37">
              <a:extLst>
                <a:ext uri="{FF2B5EF4-FFF2-40B4-BE49-F238E27FC236}">
                  <a16:creationId xmlns:a16="http://schemas.microsoft.com/office/drawing/2014/main" id="{FAC2D766-13A8-4DD1-AC49-9144D9B390FC}"/>
                </a:ext>
              </a:extLst>
            </p:cNvPr>
            <p:cNvGrpSpPr/>
            <p:nvPr/>
          </p:nvGrpSpPr>
          <p:grpSpPr>
            <a:xfrm>
              <a:off x="7032691" y="1323294"/>
              <a:ext cx="4120145" cy="4648880"/>
              <a:chOff x="7032691" y="1323294"/>
              <a:chExt cx="4120145" cy="4648880"/>
            </a:xfrm>
          </p:grpSpPr>
          <p:grpSp>
            <p:nvGrpSpPr>
              <p:cNvPr id="15" name="Group 14">
                <a:extLst>
                  <a:ext uri="{FF2B5EF4-FFF2-40B4-BE49-F238E27FC236}">
                    <a16:creationId xmlns:a16="http://schemas.microsoft.com/office/drawing/2014/main" id="{47F61913-F01D-4930-817B-FA564D9FD43E}"/>
                  </a:ext>
                </a:extLst>
              </p:cNvPr>
              <p:cNvGrpSpPr/>
              <p:nvPr/>
            </p:nvGrpSpPr>
            <p:grpSpPr>
              <a:xfrm>
                <a:off x="7032691" y="4264621"/>
                <a:ext cx="4120145" cy="1707553"/>
                <a:chOff x="7032691" y="4264621"/>
                <a:chExt cx="4120145" cy="1707553"/>
              </a:xfrm>
            </p:grpSpPr>
            <p:pic>
              <p:nvPicPr>
                <p:cNvPr id="26" name="Picture 25">
                  <a:extLst>
                    <a:ext uri="{FF2B5EF4-FFF2-40B4-BE49-F238E27FC236}">
                      <a16:creationId xmlns:a16="http://schemas.microsoft.com/office/drawing/2014/main" id="{F1D4EBEE-038A-43D7-82C9-772FF954D909}"/>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645009" y="4303787"/>
                  <a:ext cx="1507827" cy="1668387"/>
                </a:xfrm>
                <a:prstGeom prst="rect">
                  <a:avLst/>
                </a:prstGeom>
              </p:spPr>
            </p:pic>
            <p:sp>
              <p:nvSpPr>
                <p:cNvPr id="30" name="Freeform 373">
                  <a:extLst>
                    <a:ext uri="{FF2B5EF4-FFF2-40B4-BE49-F238E27FC236}">
                      <a16:creationId xmlns:a16="http://schemas.microsoft.com/office/drawing/2014/main" id="{941FE203-B1C4-4B7E-96C6-9B7C37402255}"/>
                    </a:ext>
                  </a:extLst>
                </p:cNvPr>
                <p:cNvSpPr>
                  <a:spLocks/>
                </p:cNvSpPr>
                <p:nvPr/>
              </p:nvSpPr>
              <p:spPr bwMode="auto">
                <a:xfrm rot="12312864">
                  <a:off x="7330059" y="4264621"/>
                  <a:ext cx="2026053"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CC3300"/>
                </a:solidFill>
                <a:ln w="9525" cap="rnd">
                  <a:solidFill>
                    <a:srgbClr val="000000"/>
                  </a:solidFill>
                  <a:round/>
                  <a:headEnd/>
                  <a:tailEnd/>
                </a:ln>
              </p:spPr>
              <p:txBody>
                <a:bodyPr/>
                <a:lstStyle/>
                <a:p>
                  <a:endParaRPr lang="en-US" dirty="0">
                    <a:cs typeface="Arial" panose="020B0604020202020204" pitchFamily="34" charset="0"/>
                  </a:endParaRPr>
                </a:p>
              </p:txBody>
            </p:sp>
            <p:sp>
              <p:nvSpPr>
                <p:cNvPr id="31" name="TextBox 30">
                  <a:extLst>
                    <a:ext uri="{FF2B5EF4-FFF2-40B4-BE49-F238E27FC236}">
                      <a16:creationId xmlns:a16="http://schemas.microsoft.com/office/drawing/2014/main" id="{9D96D688-6B98-45F1-BF78-BD289174EE5C}"/>
                    </a:ext>
                  </a:extLst>
                </p:cNvPr>
                <p:cNvSpPr txBox="1"/>
                <p:nvPr/>
              </p:nvSpPr>
              <p:spPr>
                <a:xfrm rot="1576061">
                  <a:off x="7032691" y="4404077"/>
                  <a:ext cx="2487991" cy="369332"/>
                </a:xfrm>
                <a:prstGeom prst="rect">
                  <a:avLst/>
                </a:prstGeom>
                <a:noFill/>
              </p:spPr>
              <p:txBody>
                <a:bodyPr wrap="square" rtlCol="0">
                  <a:spAutoFit/>
                </a:bodyPr>
                <a:lstStyle/>
                <a:p>
                  <a:pPr algn="ctr"/>
                  <a:r>
                    <a:rPr lang="en-US" dirty="0"/>
                    <a:t>Prefunding of Account</a:t>
                  </a:r>
                </a:p>
              </p:txBody>
            </p:sp>
          </p:grpSp>
          <p:sp>
            <p:nvSpPr>
              <p:cNvPr id="80" name="TextBox 79">
                <a:extLst>
                  <a:ext uri="{FF2B5EF4-FFF2-40B4-BE49-F238E27FC236}">
                    <a16:creationId xmlns:a16="http://schemas.microsoft.com/office/drawing/2014/main" id="{D83F567C-5D7F-4E00-9E08-B9E08D8CC6F7}"/>
                  </a:ext>
                </a:extLst>
              </p:cNvPr>
              <p:cNvSpPr txBox="1"/>
              <p:nvPr/>
            </p:nvSpPr>
            <p:spPr>
              <a:xfrm>
                <a:off x="7695639" y="1323294"/>
                <a:ext cx="1490088" cy="406265"/>
              </a:xfrm>
              <a:prstGeom prst="rect">
                <a:avLst/>
              </a:prstGeom>
              <a:noFill/>
            </p:spPr>
            <p:txBody>
              <a:bodyPr wrap="none" rtlCol="0">
                <a:spAutoFit/>
              </a:bodyPr>
              <a:lstStyle/>
              <a:p>
                <a:r>
                  <a:rPr lang="en-US" b="1" dirty="0">
                    <a:solidFill>
                      <a:srgbClr val="007635"/>
                    </a:solidFill>
                  </a:rPr>
                  <a:t>Prefunding Cr</a:t>
                </a:r>
              </a:p>
            </p:txBody>
          </p:sp>
        </p:grpSp>
      </p:grpSp>
      <p:grpSp>
        <p:nvGrpSpPr>
          <p:cNvPr id="39" name="Group 38">
            <a:extLst>
              <a:ext uri="{FF2B5EF4-FFF2-40B4-BE49-F238E27FC236}">
                <a16:creationId xmlns:a16="http://schemas.microsoft.com/office/drawing/2014/main" id="{71AFAE37-4674-46E5-A4B5-24EAD1C9AD91}"/>
              </a:ext>
            </a:extLst>
          </p:cNvPr>
          <p:cNvGrpSpPr/>
          <p:nvPr/>
        </p:nvGrpSpPr>
        <p:grpSpPr>
          <a:xfrm>
            <a:off x="3768956" y="1513361"/>
            <a:ext cx="5140458" cy="374633"/>
            <a:chOff x="3768956" y="1513361"/>
            <a:chExt cx="5140458" cy="374633"/>
          </a:xfrm>
        </p:grpSpPr>
        <p:sp>
          <p:nvSpPr>
            <p:cNvPr id="81" name="TextBox 80">
              <a:extLst>
                <a:ext uri="{FF2B5EF4-FFF2-40B4-BE49-F238E27FC236}">
                  <a16:creationId xmlns:a16="http://schemas.microsoft.com/office/drawing/2014/main" id="{BA1A0287-CC89-45FA-A3CC-706BF08487EB}"/>
                </a:ext>
              </a:extLst>
            </p:cNvPr>
            <p:cNvSpPr txBox="1"/>
            <p:nvPr/>
          </p:nvSpPr>
          <p:spPr>
            <a:xfrm>
              <a:off x="3768956" y="1518662"/>
              <a:ext cx="1237390" cy="369332"/>
            </a:xfrm>
            <a:prstGeom prst="rect">
              <a:avLst/>
            </a:prstGeom>
            <a:noFill/>
          </p:spPr>
          <p:txBody>
            <a:bodyPr wrap="none" rtlCol="0">
              <a:spAutoFit/>
            </a:bodyPr>
            <a:lstStyle/>
            <a:p>
              <a:r>
                <a:rPr lang="en-US" b="1" dirty="0">
                  <a:solidFill>
                    <a:srgbClr val="007635"/>
                  </a:solidFill>
                </a:rPr>
                <a:t>Transfer Dr</a:t>
              </a:r>
            </a:p>
          </p:txBody>
        </p:sp>
        <p:sp>
          <p:nvSpPr>
            <p:cNvPr id="82" name="TextBox 81">
              <a:extLst>
                <a:ext uri="{FF2B5EF4-FFF2-40B4-BE49-F238E27FC236}">
                  <a16:creationId xmlns:a16="http://schemas.microsoft.com/office/drawing/2014/main" id="{412EFA69-6832-46A8-9DEC-1648DAACC06F}"/>
                </a:ext>
              </a:extLst>
            </p:cNvPr>
            <p:cNvSpPr txBox="1"/>
            <p:nvPr/>
          </p:nvSpPr>
          <p:spPr>
            <a:xfrm>
              <a:off x="7696069" y="1513361"/>
              <a:ext cx="1213345" cy="369332"/>
            </a:xfrm>
            <a:prstGeom prst="rect">
              <a:avLst/>
            </a:prstGeom>
            <a:noFill/>
          </p:spPr>
          <p:txBody>
            <a:bodyPr wrap="none" rtlCol="0">
              <a:spAutoFit/>
            </a:bodyPr>
            <a:lstStyle/>
            <a:p>
              <a:r>
                <a:rPr lang="en-US" b="1" dirty="0">
                  <a:solidFill>
                    <a:srgbClr val="007635"/>
                  </a:solidFill>
                </a:rPr>
                <a:t>Transfer Cr</a:t>
              </a:r>
            </a:p>
          </p:txBody>
        </p:sp>
      </p:grpSp>
      <p:grpSp>
        <p:nvGrpSpPr>
          <p:cNvPr id="50" name="Group 49">
            <a:extLst>
              <a:ext uri="{FF2B5EF4-FFF2-40B4-BE49-F238E27FC236}">
                <a16:creationId xmlns:a16="http://schemas.microsoft.com/office/drawing/2014/main" id="{F4C03838-9720-47C6-A901-C8913088AE08}"/>
              </a:ext>
            </a:extLst>
          </p:cNvPr>
          <p:cNvGrpSpPr/>
          <p:nvPr/>
        </p:nvGrpSpPr>
        <p:grpSpPr>
          <a:xfrm>
            <a:off x="3645476" y="1029274"/>
            <a:ext cx="5721753" cy="3924110"/>
            <a:chOff x="3645476" y="1029274"/>
            <a:chExt cx="5721753" cy="3924110"/>
          </a:xfrm>
        </p:grpSpPr>
        <p:sp>
          <p:nvSpPr>
            <p:cNvPr id="21" name="Freeform 373">
              <a:extLst>
                <a:ext uri="{FF2B5EF4-FFF2-40B4-BE49-F238E27FC236}">
                  <a16:creationId xmlns:a16="http://schemas.microsoft.com/office/drawing/2014/main" id="{F83B9206-D87D-4A07-B613-F5568F10C6EE}"/>
                </a:ext>
              </a:extLst>
            </p:cNvPr>
            <p:cNvSpPr>
              <a:spLocks/>
            </p:cNvSpPr>
            <p:nvPr/>
          </p:nvSpPr>
          <p:spPr bwMode="auto">
            <a:xfrm>
              <a:off x="3645476" y="3073673"/>
              <a:ext cx="2026053" cy="246197"/>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24" name="TextBox 23">
              <a:extLst>
                <a:ext uri="{FF2B5EF4-FFF2-40B4-BE49-F238E27FC236}">
                  <a16:creationId xmlns:a16="http://schemas.microsoft.com/office/drawing/2014/main" id="{83342A86-0BC6-44EE-92E7-8212F9AAABAC}"/>
                </a:ext>
              </a:extLst>
            </p:cNvPr>
            <p:cNvSpPr txBox="1"/>
            <p:nvPr/>
          </p:nvSpPr>
          <p:spPr>
            <a:xfrm>
              <a:off x="3749040" y="3291657"/>
              <a:ext cx="1623714" cy="384312"/>
            </a:xfrm>
            <a:prstGeom prst="rect">
              <a:avLst/>
            </a:prstGeom>
            <a:noFill/>
          </p:spPr>
          <p:txBody>
            <a:bodyPr wrap="none" rtlCol="0">
              <a:spAutoFit/>
            </a:bodyPr>
            <a:lstStyle/>
            <a:p>
              <a:r>
                <a:rPr lang="en-US" dirty="0"/>
                <a:t>Account Set Up</a:t>
              </a:r>
            </a:p>
          </p:txBody>
        </p:sp>
        <p:sp>
          <p:nvSpPr>
            <p:cNvPr id="23" name="Freeform 373">
              <a:extLst>
                <a:ext uri="{FF2B5EF4-FFF2-40B4-BE49-F238E27FC236}">
                  <a16:creationId xmlns:a16="http://schemas.microsoft.com/office/drawing/2014/main" id="{5592F6B6-D25E-4C52-8975-BC44ED2416F9}"/>
                </a:ext>
              </a:extLst>
            </p:cNvPr>
            <p:cNvSpPr>
              <a:spLocks/>
            </p:cNvSpPr>
            <p:nvPr/>
          </p:nvSpPr>
          <p:spPr bwMode="auto">
            <a:xfrm rot="10800000">
              <a:off x="7341176" y="3097149"/>
              <a:ext cx="2026053"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25" name="TextBox 24">
              <a:extLst>
                <a:ext uri="{FF2B5EF4-FFF2-40B4-BE49-F238E27FC236}">
                  <a16:creationId xmlns:a16="http://schemas.microsoft.com/office/drawing/2014/main" id="{31D648B7-8321-4DC2-A855-8911D178B7F6}"/>
                </a:ext>
              </a:extLst>
            </p:cNvPr>
            <p:cNvSpPr txBox="1"/>
            <p:nvPr/>
          </p:nvSpPr>
          <p:spPr>
            <a:xfrm>
              <a:off x="7654290" y="3287587"/>
              <a:ext cx="1623714" cy="369332"/>
            </a:xfrm>
            <a:prstGeom prst="rect">
              <a:avLst/>
            </a:prstGeom>
            <a:noFill/>
          </p:spPr>
          <p:txBody>
            <a:bodyPr wrap="none" rtlCol="0">
              <a:spAutoFit/>
            </a:bodyPr>
            <a:lstStyle/>
            <a:p>
              <a:r>
                <a:rPr lang="en-US" dirty="0"/>
                <a:t>Account Set Up</a:t>
              </a:r>
            </a:p>
          </p:txBody>
        </p:sp>
        <p:grpSp>
          <p:nvGrpSpPr>
            <p:cNvPr id="49" name="Group 48">
              <a:extLst>
                <a:ext uri="{FF2B5EF4-FFF2-40B4-BE49-F238E27FC236}">
                  <a16:creationId xmlns:a16="http://schemas.microsoft.com/office/drawing/2014/main" id="{845CBF2F-CD5A-4682-936D-2C00FFA36303}"/>
                </a:ext>
              </a:extLst>
            </p:cNvPr>
            <p:cNvGrpSpPr/>
            <p:nvPr/>
          </p:nvGrpSpPr>
          <p:grpSpPr>
            <a:xfrm>
              <a:off x="5722029" y="1029274"/>
              <a:ext cx="1694657" cy="3924110"/>
              <a:chOff x="5722029" y="1029274"/>
              <a:chExt cx="1694657" cy="3924110"/>
            </a:xfrm>
          </p:grpSpPr>
          <p:pic>
            <p:nvPicPr>
              <p:cNvPr id="20" name="Picture 19">
                <a:extLst>
                  <a:ext uri="{FF2B5EF4-FFF2-40B4-BE49-F238E27FC236}">
                    <a16:creationId xmlns:a16="http://schemas.microsoft.com/office/drawing/2014/main" id="{5FA46F23-1DB6-4277-9DCD-DA2F043E1D1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22029" y="1029274"/>
                <a:ext cx="1694657" cy="3924110"/>
              </a:xfrm>
              <a:prstGeom prst="rect">
                <a:avLst/>
              </a:prstGeom>
            </p:spPr>
          </p:pic>
          <p:sp>
            <p:nvSpPr>
              <p:cNvPr id="22" name="TextBox 21">
                <a:extLst>
                  <a:ext uri="{FF2B5EF4-FFF2-40B4-BE49-F238E27FC236}">
                    <a16:creationId xmlns:a16="http://schemas.microsoft.com/office/drawing/2014/main" id="{19CABC9A-B8F7-41DA-B5FF-683D12E0984E}"/>
                  </a:ext>
                </a:extLst>
              </p:cNvPr>
              <p:cNvSpPr txBox="1"/>
              <p:nvPr/>
            </p:nvSpPr>
            <p:spPr>
              <a:xfrm>
                <a:off x="6054090" y="4059112"/>
                <a:ext cx="1042273" cy="646331"/>
              </a:xfrm>
              <a:prstGeom prst="rect">
                <a:avLst/>
              </a:prstGeom>
              <a:noFill/>
            </p:spPr>
            <p:txBody>
              <a:bodyPr wrap="none" rtlCol="0">
                <a:spAutoFit/>
              </a:bodyPr>
              <a:lstStyle/>
              <a:p>
                <a:pPr algn="ctr"/>
                <a:r>
                  <a:rPr lang="en-US" dirty="0"/>
                  <a:t>Common</a:t>
                </a:r>
              </a:p>
              <a:p>
                <a:pPr algn="ctr"/>
                <a:r>
                  <a:rPr lang="en-US" dirty="0"/>
                  <a:t>Provider</a:t>
                </a:r>
              </a:p>
            </p:txBody>
          </p:sp>
        </p:grpSp>
      </p:grpSp>
    </p:spTree>
    <p:extLst>
      <p:ext uri="{BB962C8B-B14F-4D97-AF65-F5344CB8AC3E}">
        <p14:creationId xmlns:p14="http://schemas.microsoft.com/office/powerpoint/2010/main" val="175059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6B69D91-D6F8-4829-9C96-60007FDA3A98}"/>
              </a:ext>
            </a:extLst>
          </p:cNvPr>
          <p:cNvGrpSpPr/>
          <p:nvPr/>
        </p:nvGrpSpPr>
        <p:grpSpPr>
          <a:xfrm>
            <a:off x="7579631" y="912641"/>
            <a:ext cx="2697844" cy="1806119"/>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0DC7EA6-2F6B-408F-A4E6-82D2425762C8}"/>
              </a:ext>
            </a:extLst>
          </p:cNvPr>
          <p:cNvGrpSpPr/>
          <p:nvPr/>
        </p:nvGrpSpPr>
        <p:grpSpPr>
          <a:xfrm>
            <a:off x="1986817" y="948038"/>
            <a:ext cx="2232896" cy="1802509"/>
            <a:chOff x="1052512" y="973835"/>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779600" y="2299925"/>
              <a:ext cx="2438399" cy="3133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Account Set Up</a:t>
              </a:r>
            </a:p>
          </p:txBody>
        </p:sp>
      </p:grpSp>
      <p:pic>
        <p:nvPicPr>
          <p:cNvPr id="20" name="Picture 19">
            <a:extLst>
              <a:ext uri="{FF2B5EF4-FFF2-40B4-BE49-F238E27FC236}">
                <a16:creationId xmlns:a16="http://schemas.microsoft.com/office/drawing/2014/main" id="{5FA46F23-1DB6-4277-9DCD-DA2F043E1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593" y="844500"/>
            <a:ext cx="628812" cy="1456063"/>
          </a:xfrm>
          <a:prstGeom prst="rect">
            <a:avLst/>
          </a:prstGeom>
        </p:spPr>
      </p:pic>
      <p:sp>
        <p:nvSpPr>
          <p:cNvPr id="22" name="TextBox 21">
            <a:extLst>
              <a:ext uri="{FF2B5EF4-FFF2-40B4-BE49-F238E27FC236}">
                <a16:creationId xmlns:a16="http://schemas.microsoft.com/office/drawing/2014/main" id="{19CABC9A-B8F7-41DA-B5FF-683D12E0984E}"/>
              </a:ext>
            </a:extLst>
          </p:cNvPr>
          <p:cNvSpPr txBox="1"/>
          <p:nvPr/>
        </p:nvSpPr>
        <p:spPr>
          <a:xfrm>
            <a:off x="5503961" y="912641"/>
            <a:ext cx="1060803" cy="369332"/>
          </a:xfrm>
          <a:prstGeom prst="rect">
            <a:avLst/>
          </a:prstGeom>
          <a:noFill/>
        </p:spPr>
        <p:txBody>
          <a:bodyPr wrap="none" rtlCol="0">
            <a:spAutoFit/>
          </a:bodyPr>
          <a:lstStyle/>
          <a:p>
            <a:r>
              <a:rPr lang="en-US" dirty="0"/>
              <a:t>Providers</a:t>
            </a:r>
          </a:p>
        </p:txBody>
      </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Each User Has Multiple Providers</a:t>
            </a:r>
          </a:p>
        </p:txBody>
      </p:sp>
      <p:sp>
        <p:nvSpPr>
          <p:cNvPr id="66" name="TextBox 65">
            <a:extLst>
              <a:ext uri="{FF2B5EF4-FFF2-40B4-BE49-F238E27FC236}">
                <a16:creationId xmlns:a16="http://schemas.microsoft.com/office/drawing/2014/main" id="{8716E943-49BB-4012-AD04-031BEA308F5E}"/>
              </a:ext>
            </a:extLst>
          </p:cNvPr>
          <p:cNvSpPr txBox="1"/>
          <p:nvPr/>
        </p:nvSpPr>
        <p:spPr>
          <a:xfrm>
            <a:off x="2052456" y="886147"/>
            <a:ext cx="1112036" cy="369332"/>
          </a:xfrm>
          <a:prstGeom prst="rect">
            <a:avLst/>
          </a:prstGeom>
          <a:noFill/>
        </p:spPr>
        <p:txBody>
          <a:bodyPr wrap="none" rtlCol="0">
            <a:spAutoFit/>
          </a:bodyPr>
          <a:lstStyle/>
          <a:p>
            <a:r>
              <a:rPr lang="en-US" dirty="0"/>
              <a:t>End Users</a:t>
            </a:r>
          </a:p>
        </p:txBody>
      </p:sp>
      <p:sp>
        <p:nvSpPr>
          <p:cNvPr id="67" name="TextBox 66">
            <a:extLst>
              <a:ext uri="{FF2B5EF4-FFF2-40B4-BE49-F238E27FC236}">
                <a16:creationId xmlns:a16="http://schemas.microsoft.com/office/drawing/2014/main" id="{798E419B-ED40-48FB-A81D-285868DF5BB1}"/>
              </a:ext>
            </a:extLst>
          </p:cNvPr>
          <p:cNvSpPr txBox="1"/>
          <p:nvPr/>
        </p:nvSpPr>
        <p:spPr>
          <a:xfrm>
            <a:off x="9038997" y="1057566"/>
            <a:ext cx="1112036" cy="369332"/>
          </a:xfrm>
          <a:prstGeom prst="rect">
            <a:avLst/>
          </a:prstGeom>
          <a:noFill/>
        </p:spPr>
        <p:txBody>
          <a:bodyPr wrap="none" rtlCol="0">
            <a:spAutoFit/>
          </a:bodyPr>
          <a:lstStyle/>
          <a:p>
            <a:r>
              <a:rPr lang="en-US" dirty="0"/>
              <a:t>End Users</a:t>
            </a:r>
          </a:p>
        </p:txBody>
      </p:sp>
      <p:pic>
        <p:nvPicPr>
          <p:cNvPr id="68" name="Picture 67">
            <a:extLst>
              <a:ext uri="{FF2B5EF4-FFF2-40B4-BE49-F238E27FC236}">
                <a16:creationId xmlns:a16="http://schemas.microsoft.com/office/drawing/2014/main" id="{31BA4801-D3BF-4111-845F-F70AEA8A5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593" y="2674824"/>
            <a:ext cx="628812" cy="1456063"/>
          </a:xfrm>
          <a:prstGeom prst="rect">
            <a:avLst/>
          </a:prstGeom>
        </p:spPr>
      </p:pic>
      <p:pic>
        <p:nvPicPr>
          <p:cNvPr id="70" name="Picture 69">
            <a:extLst>
              <a:ext uri="{FF2B5EF4-FFF2-40B4-BE49-F238E27FC236}">
                <a16:creationId xmlns:a16="http://schemas.microsoft.com/office/drawing/2014/main" id="{F5314B3D-227F-4DC2-9E05-C20A5300E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593" y="4403802"/>
            <a:ext cx="628812" cy="1456063"/>
          </a:xfrm>
          <a:prstGeom prst="rect">
            <a:avLst/>
          </a:prstGeom>
        </p:spPr>
      </p:pic>
      <p:grpSp>
        <p:nvGrpSpPr>
          <p:cNvPr id="74" name="Group 73">
            <a:extLst>
              <a:ext uri="{FF2B5EF4-FFF2-40B4-BE49-F238E27FC236}">
                <a16:creationId xmlns:a16="http://schemas.microsoft.com/office/drawing/2014/main" id="{F1F4A45B-3DFA-4CE3-93CB-B053A1202D18}"/>
              </a:ext>
            </a:extLst>
          </p:cNvPr>
          <p:cNvGrpSpPr/>
          <p:nvPr/>
        </p:nvGrpSpPr>
        <p:grpSpPr>
          <a:xfrm>
            <a:off x="1977292" y="2529187"/>
            <a:ext cx="2232896" cy="1802510"/>
            <a:chOff x="1052512" y="973835"/>
            <a:chExt cx="5191125" cy="5191125"/>
          </a:xfrm>
        </p:grpSpPr>
        <p:pic>
          <p:nvPicPr>
            <p:cNvPr id="75" name="Picture 2" descr="Meeting, Together, Cooperation, Personal, Teamwork">
              <a:extLst>
                <a:ext uri="{FF2B5EF4-FFF2-40B4-BE49-F238E27FC236}">
                  <a16:creationId xmlns:a16="http://schemas.microsoft.com/office/drawing/2014/main" id="{CCB6D533-9229-4DF4-AEF0-1E98E92362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a:extLst>
                <a:ext uri="{FF2B5EF4-FFF2-40B4-BE49-F238E27FC236}">
                  <a16:creationId xmlns:a16="http://schemas.microsoft.com/office/drawing/2014/main" id="{AC7D651A-285E-4565-84FC-C710C6C2317E}"/>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67473883-6DBD-4CEC-9C17-B95F431908BF}"/>
              </a:ext>
            </a:extLst>
          </p:cNvPr>
          <p:cNvGrpSpPr/>
          <p:nvPr/>
        </p:nvGrpSpPr>
        <p:grpSpPr>
          <a:xfrm>
            <a:off x="1967767" y="4224637"/>
            <a:ext cx="2232896" cy="1802510"/>
            <a:chOff x="1052512" y="973835"/>
            <a:chExt cx="5191125" cy="5191125"/>
          </a:xfrm>
        </p:grpSpPr>
        <p:pic>
          <p:nvPicPr>
            <p:cNvPr id="78" name="Picture 2" descr="Meeting, Together, Cooperation, Personal, Teamwork">
              <a:extLst>
                <a:ext uri="{FF2B5EF4-FFF2-40B4-BE49-F238E27FC236}">
                  <a16:creationId xmlns:a16="http://schemas.microsoft.com/office/drawing/2014/main" id="{A901A768-2209-4C23-ABC9-B6FF4BEC6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3FBE01BF-1623-40B4-BF4E-B1C56C64F4F5}"/>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0" name="Group 79">
            <a:extLst>
              <a:ext uri="{FF2B5EF4-FFF2-40B4-BE49-F238E27FC236}">
                <a16:creationId xmlns:a16="http://schemas.microsoft.com/office/drawing/2014/main" id="{F453B598-838D-4916-B7EF-C1406733EEF4}"/>
              </a:ext>
            </a:extLst>
          </p:cNvPr>
          <p:cNvGrpSpPr/>
          <p:nvPr/>
        </p:nvGrpSpPr>
        <p:grpSpPr>
          <a:xfrm>
            <a:off x="7634896" y="2502693"/>
            <a:ext cx="2697844" cy="1806119"/>
            <a:chOff x="5833873" y="1270634"/>
            <a:chExt cx="5815201" cy="5191125"/>
          </a:xfrm>
        </p:grpSpPr>
        <p:pic>
          <p:nvPicPr>
            <p:cNvPr id="81" name="Picture 2" descr="Meeting, Together, Cooperation, Personal, Teamwork">
              <a:extLst>
                <a:ext uri="{FF2B5EF4-FFF2-40B4-BE49-F238E27FC236}">
                  <a16:creationId xmlns:a16="http://schemas.microsoft.com/office/drawing/2014/main" id="{296E618B-0F06-42CB-BB89-422B4C984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2" name="Rectangle 81">
              <a:extLst>
                <a:ext uri="{FF2B5EF4-FFF2-40B4-BE49-F238E27FC236}">
                  <a16:creationId xmlns:a16="http://schemas.microsoft.com/office/drawing/2014/main" id="{F5663C3D-80F0-433A-B647-C26FD7B752F1}"/>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3" name="Group 82">
            <a:extLst>
              <a:ext uri="{FF2B5EF4-FFF2-40B4-BE49-F238E27FC236}">
                <a16:creationId xmlns:a16="http://schemas.microsoft.com/office/drawing/2014/main" id="{D43D45A7-B1C6-4415-B00C-0B2C5015B0D6}"/>
              </a:ext>
            </a:extLst>
          </p:cNvPr>
          <p:cNvGrpSpPr/>
          <p:nvPr/>
        </p:nvGrpSpPr>
        <p:grpSpPr>
          <a:xfrm>
            <a:off x="7634896" y="4255293"/>
            <a:ext cx="2697844" cy="1806119"/>
            <a:chOff x="5833873" y="1270634"/>
            <a:chExt cx="5815201" cy="5191125"/>
          </a:xfrm>
        </p:grpSpPr>
        <p:pic>
          <p:nvPicPr>
            <p:cNvPr id="84" name="Picture 2" descr="Meeting, Together, Cooperation, Personal, Teamwork">
              <a:extLst>
                <a:ext uri="{FF2B5EF4-FFF2-40B4-BE49-F238E27FC236}">
                  <a16:creationId xmlns:a16="http://schemas.microsoft.com/office/drawing/2014/main" id="{11AD670F-44E2-42C3-9C44-4F8C1EB2F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84">
              <a:extLst>
                <a:ext uri="{FF2B5EF4-FFF2-40B4-BE49-F238E27FC236}">
                  <a16:creationId xmlns:a16="http://schemas.microsoft.com/office/drawing/2014/main" id="{C52D12D4-2586-43E9-BA6D-A5FA2AFE2089}"/>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8" name="TextBox 137">
            <a:extLst>
              <a:ext uri="{FF2B5EF4-FFF2-40B4-BE49-F238E27FC236}">
                <a16:creationId xmlns:a16="http://schemas.microsoft.com/office/drawing/2014/main" id="{A4953AF2-0714-471A-B5F8-C2AAE17492D5}"/>
              </a:ext>
            </a:extLst>
          </p:cNvPr>
          <p:cNvSpPr txBox="1"/>
          <p:nvPr/>
        </p:nvSpPr>
        <p:spPr>
          <a:xfrm>
            <a:off x="634461" y="2005030"/>
            <a:ext cx="1884073" cy="1477328"/>
          </a:xfrm>
          <a:prstGeom prst="rect">
            <a:avLst/>
          </a:prstGeom>
          <a:noFill/>
        </p:spPr>
        <p:txBody>
          <a:bodyPr wrap="square" rtlCol="0">
            <a:spAutoFit/>
          </a:bodyPr>
          <a:lstStyle/>
          <a:p>
            <a:r>
              <a:rPr lang="en-US" dirty="0"/>
              <a:t>Each users requires accounts with each providers (3) or 18 accounts</a:t>
            </a:r>
          </a:p>
        </p:txBody>
      </p:sp>
      <p:grpSp>
        <p:nvGrpSpPr>
          <p:cNvPr id="232" name="Group 231">
            <a:extLst>
              <a:ext uri="{FF2B5EF4-FFF2-40B4-BE49-F238E27FC236}">
                <a16:creationId xmlns:a16="http://schemas.microsoft.com/office/drawing/2014/main" id="{CD9788C6-73A2-4653-A9C3-4843DD9FCA28}"/>
              </a:ext>
            </a:extLst>
          </p:cNvPr>
          <p:cNvGrpSpPr/>
          <p:nvPr/>
        </p:nvGrpSpPr>
        <p:grpSpPr>
          <a:xfrm>
            <a:off x="2853799" y="1494359"/>
            <a:ext cx="2916941" cy="3817416"/>
            <a:chOff x="2853799" y="1494359"/>
            <a:chExt cx="2916941" cy="3817416"/>
          </a:xfrm>
        </p:grpSpPr>
        <p:cxnSp>
          <p:nvCxnSpPr>
            <p:cNvPr id="154" name="Straight Arrow Connector 153">
              <a:extLst>
                <a:ext uri="{FF2B5EF4-FFF2-40B4-BE49-F238E27FC236}">
                  <a16:creationId xmlns:a16="http://schemas.microsoft.com/office/drawing/2014/main" id="{D3ED12A3-F6E6-443E-A35F-B6F6D3872D14}"/>
                </a:ext>
              </a:extLst>
            </p:cNvPr>
            <p:cNvCxnSpPr>
              <a:cxnSpLocks/>
              <a:endCxn id="68" idx="1"/>
            </p:cNvCxnSpPr>
            <p:nvPr/>
          </p:nvCxnSpPr>
          <p:spPr>
            <a:xfrm>
              <a:off x="3151817" y="2113911"/>
              <a:ext cx="2487776" cy="1288945"/>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71" name="Group 70">
              <a:extLst>
                <a:ext uri="{FF2B5EF4-FFF2-40B4-BE49-F238E27FC236}">
                  <a16:creationId xmlns:a16="http://schemas.microsoft.com/office/drawing/2014/main" id="{43BE619C-395C-4CBE-BAB3-672F7CEAE45C}"/>
                </a:ext>
              </a:extLst>
            </p:cNvPr>
            <p:cNvGrpSpPr/>
            <p:nvPr/>
          </p:nvGrpSpPr>
          <p:grpSpPr>
            <a:xfrm>
              <a:off x="2853799" y="1494359"/>
              <a:ext cx="2916941" cy="3817416"/>
              <a:chOff x="2853799" y="1494359"/>
              <a:chExt cx="2916941" cy="3817416"/>
            </a:xfrm>
          </p:grpSpPr>
          <p:sp>
            <p:nvSpPr>
              <p:cNvPr id="44" name="TextBox 43">
                <a:extLst>
                  <a:ext uri="{FF2B5EF4-FFF2-40B4-BE49-F238E27FC236}">
                    <a16:creationId xmlns:a16="http://schemas.microsoft.com/office/drawing/2014/main" id="{D6A7CA89-86B0-4E4A-9778-4AEE78F78463}"/>
                  </a:ext>
                </a:extLst>
              </p:cNvPr>
              <p:cNvSpPr txBox="1"/>
              <p:nvPr/>
            </p:nvSpPr>
            <p:spPr>
              <a:xfrm>
                <a:off x="3544795" y="1494359"/>
                <a:ext cx="1623714" cy="369332"/>
              </a:xfrm>
              <a:prstGeom prst="rect">
                <a:avLst/>
              </a:prstGeom>
              <a:noFill/>
            </p:spPr>
            <p:txBody>
              <a:bodyPr wrap="none" rtlCol="0">
                <a:spAutoFit/>
              </a:bodyPr>
              <a:lstStyle/>
              <a:p>
                <a:r>
                  <a:rPr lang="en-US" dirty="0"/>
                  <a:t>Account Set Up</a:t>
                </a:r>
              </a:p>
            </p:txBody>
          </p:sp>
          <p:cxnSp>
            <p:nvCxnSpPr>
              <p:cNvPr id="8" name="Straight Arrow Connector 7">
                <a:extLst>
                  <a:ext uri="{FF2B5EF4-FFF2-40B4-BE49-F238E27FC236}">
                    <a16:creationId xmlns:a16="http://schemas.microsoft.com/office/drawing/2014/main" id="{B3A5F2CB-1C90-46DA-874B-CB54876D7F51}"/>
                  </a:ext>
                </a:extLst>
              </p:cNvPr>
              <p:cNvCxnSpPr>
                <a:cxnSpLocks/>
              </p:cNvCxnSpPr>
              <p:nvPr/>
            </p:nvCxnSpPr>
            <p:spPr>
              <a:xfrm>
                <a:off x="3416876" y="1562793"/>
                <a:ext cx="1850913" cy="599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B91AA0B9-6F8B-41A3-8526-5799F5F88518}"/>
                  </a:ext>
                </a:extLst>
              </p:cNvPr>
              <p:cNvCxnSpPr>
                <a:cxnSpLocks/>
              </p:cNvCxnSpPr>
              <p:nvPr/>
            </p:nvCxnSpPr>
            <p:spPr>
              <a:xfrm>
                <a:off x="2913272" y="2533759"/>
                <a:ext cx="2857468" cy="2404757"/>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62625FCA-3D5B-4663-8F88-CE02A3F1F853}"/>
                  </a:ext>
                </a:extLst>
              </p:cNvPr>
              <p:cNvCxnSpPr>
                <a:cxnSpLocks/>
              </p:cNvCxnSpPr>
              <p:nvPr/>
            </p:nvCxnSpPr>
            <p:spPr>
              <a:xfrm flipV="1">
                <a:off x="3081877" y="1585008"/>
                <a:ext cx="2351059" cy="1663636"/>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E7D3E52B-7D0F-40E7-B513-CED79FF2B397}"/>
                  </a:ext>
                </a:extLst>
              </p:cNvPr>
              <p:cNvCxnSpPr>
                <a:cxnSpLocks/>
              </p:cNvCxnSpPr>
              <p:nvPr/>
            </p:nvCxnSpPr>
            <p:spPr>
              <a:xfrm flipV="1">
                <a:off x="3291737" y="3466617"/>
                <a:ext cx="2179497" cy="146494"/>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70200374-8574-4BCF-AAB6-E24E326C60BE}"/>
                  </a:ext>
                </a:extLst>
              </p:cNvPr>
              <p:cNvCxnSpPr>
                <a:cxnSpLocks/>
              </p:cNvCxnSpPr>
              <p:nvPr/>
            </p:nvCxnSpPr>
            <p:spPr>
              <a:xfrm>
                <a:off x="2854119" y="4057654"/>
                <a:ext cx="2785474" cy="1182003"/>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a:extLst>
                  <a:ext uri="{FF2B5EF4-FFF2-40B4-BE49-F238E27FC236}">
                    <a16:creationId xmlns:a16="http://schemas.microsoft.com/office/drawing/2014/main" id="{2C9B842E-8AB2-4364-988D-07C5E7B8722D}"/>
                  </a:ext>
                </a:extLst>
              </p:cNvPr>
              <p:cNvCxnSpPr>
                <a:cxnSpLocks/>
              </p:cNvCxnSpPr>
              <p:nvPr/>
            </p:nvCxnSpPr>
            <p:spPr>
              <a:xfrm>
                <a:off x="3159839" y="5275999"/>
                <a:ext cx="2410230" cy="35776"/>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Straight Arrow Connector 160">
                <a:extLst>
                  <a:ext uri="{FF2B5EF4-FFF2-40B4-BE49-F238E27FC236}">
                    <a16:creationId xmlns:a16="http://schemas.microsoft.com/office/drawing/2014/main" id="{E94A037F-C076-4DC2-BD8E-0B1255FF8085}"/>
                  </a:ext>
                </a:extLst>
              </p:cNvPr>
              <p:cNvCxnSpPr>
                <a:cxnSpLocks/>
              </p:cNvCxnSpPr>
              <p:nvPr/>
            </p:nvCxnSpPr>
            <p:spPr>
              <a:xfrm flipV="1">
                <a:off x="3159839" y="3763300"/>
                <a:ext cx="2549278" cy="1200486"/>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Straight Arrow Connector 162">
                <a:extLst>
                  <a:ext uri="{FF2B5EF4-FFF2-40B4-BE49-F238E27FC236}">
                    <a16:creationId xmlns:a16="http://schemas.microsoft.com/office/drawing/2014/main" id="{84976AA2-565C-4905-9A38-29F56CCC36E5}"/>
                  </a:ext>
                </a:extLst>
              </p:cNvPr>
              <p:cNvCxnSpPr>
                <a:cxnSpLocks/>
              </p:cNvCxnSpPr>
              <p:nvPr/>
            </p:nvCxnSpPr>
            <p:spPr>
              <a:xfrm flipV="1">
                <a:off x="2853799" y="1759292"/>
                <a:ext cx="2843007" cy="2986227"/>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92" name="Group 91">
            <a:extLst>
              <a:ext uri="{FF2B5EF4-FFF2-40B4-BE49-F238E27FC236}">
                <a16:creationId xmlns:a16="http://schemas.microsoft.com/office/drawing/2014/main" id="{15B92FD7-FE90-4EA2-9EAF-FDB0E71BE9A0}"/>
              </a:ext>
            </a:extLst>
          </p:cNvPr>
          <p:cNvGrpSpPr/>
          <p:nvPr/>
        </p:nvGrpSpPr>
        <p:grpSpPr>
          <a:xfrm>
            <a:off x="6268405" y="1551471"/>
            <a:ext cx="3096575" cy="3817846"/>
            <a:chOff x="6241627" y="1551509"/>
            <a:chExt cx="3096575" cy="3817846"/>
          </a:xfrm>
        </p:grpSpPr>
        <p:cxnSp>
          <p:nvCxnSpPr>
            <p:cNvPr id="164" name="Straight Arrow Connector 163">
              <a:extLst>
                <a:ext uri="{FF2B5EF4-FFF2-40B4-BE49-F238E27FC236}">
                  <a16:creationId xmlns:a16="http://schemas.microsoft.com/office/drawing/2014/main" id="{0101717A-8123-410E-9B83-5915C91C095D}"/>
                </a:ext>
              </a:extLst>
            </p:cNvPr>
            <p:cNvCxnSpPr>
              <a:cxnSpLocks/>
            </p:cNvCxnSpPr>
            <p:nvPr/>
          </p:nvCxnSpPr>
          <p:spPr>
            <a:xfrm flipH="1">
              <a:off x="6371458" y="1616041"/>
              <a:ext cx="2630468" cy="1"/>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5" name="TextBox 164">
              <a:extLst>
                <a:ext uri="{FF2B5EF4-FFF2-40B4-BE49-F238E27FC236}">
                  <a16:creationId xmlns:a16="http://schemas.microsoft.com/office/drawing/2014/main" id="{356027A8-D738-4369-B971-A7724E856A98}"/>
                </a:ext>
              </a:extLst>
            </p:cNvPr>
            <p:cNvSpPr txBox="1"/>
            <p:nvPr/>
          </p:nvSpPr>
          <p:spPr>
            <a:xfrm>
              <a:off x="7040470" y="1551509"/>
              <a:ext cx="1623714" cy="369332"/>
            </a:xfrm>
            <a:prstGeom prst="rect">
              <a:avLst/>
            </a:prstGeom>
            <a:noFill/>
          </p:spPr>
          <p:txBody>
            <a:bodyPr wrap="none" rtlCol="0">
              <a:spAutoFit/>
            </a:bodyPr>
            <a:lstStyle/>
            <a:p>
              <a:r>
                <a:rPr lang="en-US" dirty="0"/>
                <a:t>Account Set Up</a:t>
              </a:r>
            </a:p>
          </p:txBody>
        </p:sp>
        <p:cxnSp>
          <p:nvCxnSpPr>
            <p:cNvPr id="166" name="Straight Arrow Connector 165">
              <a:extLst>
                <a:ext uri="{FF2B5EF4-FFF2-40B4-BE49-F238E27FC236}">
                  <a16:creationId xmlns:a16="http://schemas.microsoft.com/office/drawing/2014/main" id="{33F44CB7-0FAA-47EB-B148-8BCB59A304DA}"/>
                </a:ext>
              </a:extLst>
            </p:cNvPr>
            <p:cNvCxnSpPr>
              <a:cxnSpLocks/>
              <a:endCxn id="68" idx="3"/>
            </p:cNvCxnSpPr>
            <p:nvPr/>
          </p:nvCxnSpPr>
          <p:spPr>
            <a:xfrm flipH="1">
              <a:off x="6241627" y="2176342"/>
              <a:ext cx="2701448" cy="1226552"/>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3DE1AD47-0B67-41CB-A830-72BA4A3CE866}"/>
                </a:ext>
              </a:extLst>
            </p:cNvPr>
            <p:cNvCxnSpPr>
              <a:cxnSpLocks/>
            </p:cNvCxnSpPr>
            <p:nvPr/>
          </p:nvCxnSpPr>
          <p:spPr>
            <a:xfrm flipH="1">
              <a:off x="6252759" y="4015291"/>
              <a:ext cx="3039024" cy="1338895"/>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a:extLst>
                <a:ext uri="{FF2B5EF4-FFF2-40B4-BE49-F238E27FC236}">
                  <a16:creationId xmlns:a16="http://schemas.microsoft.com/office/drawing/2014/main" id="{322CEBAF-361F-418F-916F-08FB438DC452}"/>
                </a:ext>
              </a:extLst>
            </p:cNvPr>
            <p:cNvCxnSpPr>
              <a:cxnSpLocks/>
              <a:endCxn id="70" idx="3"/>
            </p:cNvCxnSpPr>
            <p:nvPr/>
          </p:nvCxnSpPr>
          <p:spPr>
            <a:xfrm flipH="1">
              <a:off x="6241627" y="2411817"/>
              <a:ext cx="2998945" cy="2720055"/>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0" name="Straight Arrow Connector 169">
              <a:extLst>
                <a:ext uri="{FF2B5EF4-FFF2-40B4-BE49-F238E27FC236}">
                  <a16:creationId xmlns:a16="http://schemas.microsoft.com/office/drawing/2014/main" id="{C6F826FD-F6FC-4079-BCE5-4F73DCB2EFC1}"/>
                </a:ext>
              </a:extLst>
            </p:cNvPr>
            <p:cNvCxnSpPr>
              <a:cxnSpLocks/>
            </p:cNvCxnSpPr>
            <p:nvPr/>
          </p:nvCxnSpPr>
          <p:spPr>
            <a:xfrm flipH="1" flipV="1">
              <a:off x="6523858" y="1768442"/>
              <a:ext cx="2814343" cy="1533311"/>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AC0B569D-8262-414E-B7D3-C02C4CD742FB}"/>
                </a:ext>
              </a:extLst>
            </p:cNvPr>
            <p:cNvCxnSpPr>
              <a:cxnSpLocks/>
            </p:cNvCxnSpPr>
            <p:nvPr/>
          </p:nvCxnSpPr>
          <p:spPr>
            <a:xfrm flipH="1">
              <a:off x="6266406" y="3711650"/>
              <a:ext cx="2806910" cy="6755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5" name="Straight Arrow Connector 174">
              <a:extLst>
                <a:ext uri="{FF2B5EF4-FFF2-40B4-BE49-F238E27FC236}">
                  <a16:creationId xmlns:a16="http://schemas.microsoft.com/office/drawing/2014/main" id="{6D905EF1-7C84-4979-9C70-FADE0C7926E0}"/>
                </a:ext>
              </a:extLst>
            </p:cNvPr>
            <p:cNvCxnSpPr>
              <a:cxnSpLocks/>
            </p:cNvCxnSpPr>
            <p:nvPr/>
          </p:nvCxnSpPr>
          <p:spPr>
            <a:xfrm flipH="1">
              <a:off x="6365228" y="5346632"/>
              <a:ext cx="2708089" cy="22723"/>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855FB465-A4F3-4302-AFD5-7AD8689408D5}"/>
                </a:ext>
              </a:extLst>
            </p:cNvPr>
            <p:cNvCxnSpPr>
              <a:cxnSpLocks/>
            </p:cNvCxnSpPr>
            <p:nvPr/>
          </p:nvCxnSpPr>
          <p:spPr>
            <a:xfrm flipH="1" flipV="1">
              <a:off x="6317616" y="3594904"/>
              <a:ext cx="2912080" cy="1458384"/>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Straight Arrow Connector 178">
              <a:extLst>
                <a:ext uri="{FF2B5EF4-FFF2-40B4-BE49-F238E27FC236}">
                  <a16:creationId xmlns:a16="http://schemas.microsoft.com/office/drawing/2014/main" id="{6B5CD2A5-4993-4157-A4CA-716E801F0A42}"/>
                </a:ext>
              </a:extLst>
            </p:cNvPr>
            <p:cNvCxnSpPr>
              <a:cxnSpLocks/>
            </p:cNvCxnSpPr>
            <p:nvPr/>
          </p:nvCxnSpPr>
          <p:spPr>
            <a:xfrm flipH="1" flipV="1">
              <a:off x="6372488" y="1950110"/>
              <a:ext cx="2965714" cy="2769580"/>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sp>
        <p:nvSpPr>
          <p:cNvPr id="281" name="TextBox 280">
            <a:extLst>
              <a:ext uri="{FF2B5EF4-FFF2-40B4-BE49-F238E27FC236}">
                <a16:creationId xmlns:a16="http://schemas.microsoft.com/office/drawing/2014/main" id="{E5059793-704B-4690-939D-B2857E510B45}"/>
              </a:ext>
            </a:extLst>
          </p:cNvPr>
          <p:cNvSpPr txBox="1"/>
          <p:nvPr/>
        </p:nvSpPr>
        <p:spPr>
          <a:xfrm>
            <a:off x="10307927" y="1603023"/>
            <a:ext cx="1884073" cy="1477328"/>
          </a:xfrm>
          <a:prstGeom prst="rect">
            <a:avLst/>
          </a:prstGeom>
          <a:noFill/>
        </p:spPr>
        <p:txBody>
          <a:bodyPr wrap="square" rtlCol="0">
            <a:spAutoFit/>
          </a:bodyPr>
          <a:lstStyle/>
          <a:p>
            <a:r>
              <a:rPr lang="en-US" dirty="0"/>
              <a:t>No single set of rules to allocate liabilities among the parties (3 rules sets)</a:t>
            </a:r>
          </a:p>
        </p:txBody>
      </p:sp>
      <p:sp>
        <p:nvSpPr>
          <p:cNvPr id="366" name="TextBox 365">
            <a:extLst>
              <a:ext uri="{FF2B5EF4-FFF2-40B4-BE49-F238E27FC236}">
                <a16:creationId xmlns:a16="http://schemas.microsoft.com/office/drawing/2014/main" id="{C34DB133-F0EE-4BDA-BA0C-D57232696997}"/>
              </a:ext>
            </a:extLst>
          </p:cNvPr>
          <p:cNvSpPr txBox="1"/>
          <p:nvPr/>
        </p:nvSpPr>
        <p:spPr>
          <a:xfrm>
            <a:off x="10340487" y="3200400"/>
            <a:ext cx="1884073" cy="1200329"/>
          </a:xfrm>
          <a:prstGeom prst="rect">
            <a:avLst/>
          </a:prstGeom>
          <a:noFill/>
        </p:spPr>
        <p:txBody>
          <a:bodyPr wrap="square" rtlCol="0">
            <a:spAutoFit/>
          </a:bodyPr>
          <a:lstStyle/>
          <a:p>
            <a:r>
              <a:rPr lang="en-US" dirty="0"/>
              <a:t>Complex to set up and maintain and only </a:t>
            </a:r>
            <a:r>
              <a:rPr lang="en-US" b="1" i="1" u="sng" dirty="0"/>
              <a:t>simulates</a:t>
            </a:r>
            <a:r>
              <a:rPr lang="en-US" dirty="0"/>
              <a:t> real-time</a:t>
            </a:r>
          </a:p>
        </p:txBody>
      </p:sp>
      <p:sp>
        <p:nvSpPr>
          <p:cNvPr id="5" name="TextBox 4">
            <a:extLst>
              <a:ext uri="{FF2B5EF4-FFF2-40B4-BE49-F238E27FC236}">
                <a16:creationId xmlns:a16="http://schemas.microsoft.com/office/drawing/2014/main" id="{BF7052A6-138D-4F3A-89C5-B0FB777BF673}"/>
              </a:ext>
            </a:extLst>
          </p:cNvPr>
          <p:cNvSpPr txBox="1"/>
          <p:nvPr/>
        </p:nvSpPr>
        <p:spPr>
          <a:xfrm>
            <a:off x="680592" y="3869461"/>
            <a:ext cx="1521155" cy="1477328"/>
          </a:xfrm>
          <a:prstGeom prst="rect">
            <a:avLst/>
          </a:prstGeom>
          <a:noFill/>
        </p:spPr>
        <p:txBody>
          <a:bodyPr wrap="square" rtlCol="0">
            <a:spAutoFit/>
          </a:bodyPr>
          <a:lstStyle/>
          <a:p>
            <a:r>
              <a:rPr lang="en-US" dirty="0"/>
              <a:t>Each Provider may have unique format and security requirements!</a:t>
            </a:r>
          </a:p>
        </p:txBody>
      </p:sp>
      <p:grpSp>
        <p:nvGrpSpPr>
          <p:cNvPr id="110" name="Group 109">
            <a:extLst>
              <a:ext uri="{FF2B5EF4-FFF2-40B4-BE49-F238E27FC236}">
                <a16:creationId xmlns:a16="http://schemas.microsoft.com/office/drawing/2014/main" id="{44B7C782-578A-44DB-B403-5440054EAD0A}"/>
              </a:ext>
            </a:extLst>
          </p:cNvPr>
          <p:cNvGrpSpPr/>
          <p:nvPr/>
        </p:nvGrpSpPr>
        <p:grpSpPr>
          <a:xfrm>
            <a:off x="3014606" y="1109375"/>
            <a:ext cx="6384562" cy="4359886"/>
            <a:chOff x="3014606" y="1109375"/>
            <a:chExt cx="6384562" cy="4359886"/>
          </a:xfrm>
        </p:grpSpPr>
        <p:sp>
          <p:nvSpPr>
            <p:cNvPr id="111" name="TextBox 110">
              <a:extLst>
                <a:ext uri="{FF2B5EF4-FFF2-40B4-BE49-F238E27FC236}">
                  <a16:creationId xmlns:a16="http://schemas.microsoft.com/office/drawing/2014/main" id="{322B858A-804F-465D-9065-6638E5F7C298}"/>
                </a:ext>
              </a:extLst>
            </p:cNvPr>
            <p:cNvSpPr txBox="1"/>
            <p:nvPr/>
          </p:nvSpPr>
          <p:spPr>
            <a:xfrm>
              <a:off x="3014606" y="1109375"/>
              <a:ext cx="2101088" cy="305233"/>
            </a:xfrm>
            <a:prstGeom prst="rect">
              <a:avLst/>
            </a:prstGeom>
            <a:noFill/>
          </p:spPr>
          <p:txBody>
            <a:bodyPr wrap="none" rtlCol="0">
              <a:spAutoFit/>
            </a:bodyPr>
            <a:lstStyle/>
            <a:p>
              <a:r>
                <a:rPr lang="en-US" dirty="0"/>
                <a:t>Poof! Instant Money</a:t>
              </a:r>
            </a:p>
          </p:txBody>
        </p:sp>
        <p:sp>
          <p:nvSpPr>
            <p:cNvPr id="113" name="TextBox 112">
              <a:extLst>
                <a:ext uri="{FF2B5EF4-FFF2-40B4-BE49-F238E27FC236}">
                  <a16:creationId xmlns:a16="http://schemas.microsoft.com/office/drawing/2014/main" id="{C6953511-1FE6-4D1E-8F56-3F56728E0668}"/>
                </a:ext>
              </a:extLst>
            </p:cNvPr>
            <p:cNvSpPr txBox="1"/>
            <p:nvPr/>
          </p:nvSpPr>
          <p:spPr>
            <a:xfrm>
              <a:off x="6636258" y="1153606"/>
              <a:ext cx="2101088" cy="369332"/>
            </a:xfrm>
            <a:prstGeom prst="rect">
              <a:avLst/>
            </a:prstGeom>
            <a:noFill/>
          </p:spPr>
          <p:txBody>
            <a:bodyPr wrap="none" rtlCol="0">
              <a:spAutoFit/>
            </a:bodyPr>
            <a:lstStyle/>
            <a:p>
              <a:r>
                <a:rPr lang="en-US" dirty="0"/>
                <a:t>Poof! Instant Money</a:t>
              </a:r>
            </a:p>
          </p:txBody>
        </p:sp>
        <p:grpSp>
          <p:nvGrpSpPr>
            <p:cNvPr id="114" name="Group 113">
              <a:extLst>
                <a:ext uri="{FF2B5EF4-FFF2-40B4-BE49-F238E27FC236}">
                  <a16:creationId xmlns:a16="http://schemas.microsoft.com/office/drawing/2014/main" id="{6EA95A72-34C6-4356-BD55-47B50B74978E}"/>
                </a:ext>
              </a:extLst>
            </p:cNvPr>
            <p:cNvGrpSpPr/>
            <p:nvPr/>
          </p:nvGrpSpPr>
          <p:grpSpPr>
            <a:xfrm>
              <a:off x="3014606" y="1491311"/>
              <a:ext cx="6384562" cy="3977950"/>
              <a:chOff x="3014606" y="1491311"/>
              <a:chExt cx="6384562" cy="3977950"/>
            </a:xfrm>
          </p:grpSpPr>
          <p:grpSp>
            <p:nvGrpSpPr>
              <p:cNvPr id="115" name="Group 114">
                <a:extLst>
                  <a:ext uri="{FF2B5EF4-FFF2-40B4-BE49-F238E27FC236}">
                    <a16:creationId xmlns:a16="http://schemas.microsoft.com/office/drawing/2014/main" id="{56BBD1D2-7C27-4619-89CB-F5F6A5BACBA9}"/>
                  </a:ext>
                </a:extLst>
              </p:cNvPr>
              <p:cNvGrpSpPr/>
              <p:nvPr/>
            </p:nvGrpSpPr>
            <p:grpSpPr>
              <a:xfrm>
                <a:off x="3014606" y="1494359"/>
                <a:ext cx="2849071" cy="3916428"/>
                <a:chOff x="3014606" y="1494359"/>
                <a:chExt cx="2849071" cy="3916428"/>
              </a:xfrm>
            </p:grpSpPr>
            <p:cxnSp>
              <p:nvCxnSpPr>
                <p:cNvPr id="126" name="Straight Arrow Connector 125">
                  <a:extLst>
                    <a:ext uri="{FF2B5EF4-FFF2-40B4-BE49-F238E27FC236}">
                      <a16:creationId xmlns:a16="http://schemas.microsoft.com/office/drawing/2014/main" id="{B524F4FA-47C0-4C3A-9461-454F732C7731}"/>
                    </a:ext>
                  </a:extLst>
                </p:cNvPr>
                <p:cNvCxnSpPr/>
                <p:nvPr/>
              </p:nvCxnSpPr>
              <p:spPr>
                <a:xfrm>
                  <a:off x="3151817" y="1494359"/>
                  <a:ext cx="2278528" cy="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19B8EA1F-1B95-4EAB-9FE4-DE606845098E}"/>
                    </a:ext>
                  </a:extLst>
                </p:cNvPr>
                <p:cNvCxnSpPr>
                  <a:cxnSpLocks/>
                </p:cNvCxnSpPr>
                <p:nvPr/>
              </p:nvCxnSpPr>
              <p:spPr>
                <a:xfrm>
                  <a:off x="3159839" y="1952441"/>
                  <a:ext cx="2618802" cy="1114144"/>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26F59133-5EAD-46A5-9128-60CA9604F2AB}"/>
                    </a:ext>
                  </a:extLst>
                </p:cNvPr>
                <p:cNvCxnSpPr>
                  <a:cxnSpLocks/>
                </p:cNvCxnSpPr>
                <p:nvPr/>
              </p:nvCxnSpPr>
              <p:spPr>
                <a:xfrm>
                  <a:off x="3093740" y="2529187"/>
                  <a:ext cx="2769937" cy="2306969"/>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7412236F-83EE-4F72-B72C-5E7E4FC36722}"/>
                    </a:ext>
                  </a:extLst>
                </p:cNvPr>
                <p:cNvCxnSpPr>
                  <a:cxnSpLocks/>
                </p:cNvCxnSpPr>
                <p:nvPr/>
              </p:nvCxnSpPr>
              <p:spPr>
                <a:xfrm flipV="1">
                  <a:off x="3161342" y="1836811"/>
                  <a:ext cx="2379339" cy="1656586"/>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4D43285E-6F97-413E-99DB-3C40BD32DD8B}"/>
                    </a:ext>
                  </a:extLst>
                </p:cNvPr>
                <p:cNvCxnSpPr>
                  <a:cxnSpLocks/>
                </p:cNvCxnSpPr>
                <p:nvPr/>
              </p:nvCxnSpPr>
              <p:spPr>
                <a:xfrm flipV="1">
                  <a:off x="3151817" y="3534817"/>
                  <a:ext cx="2525845" cy="23699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05A2DCD7-1020-4C26-B7E6-DDE7B5731B7C}"/>
                    </a:ext>
                  </a:extLst>
                </p:cNvPr>
                <p:cNvCxnSpPr>
                  <a:cxnSpLocks/>
                </p:cNvCxnSpPr>
                <p:nvPr/>
              </p:nvCxnSpPr>
              <p:spPr>
                <a:xfrm>
                  <a:off x="3159839" y="4057655"/>
                  <a:ext cx="2291384" cy="868591"/>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a:extLst>
                    <a:ext uri="{FF2B5EF4-FFF2-40B4-BE49-F238E27FC236}">
                      <a16:creationId xmlns:a16="http://schemas.microsoft.com/office/drawing/2014/main" id="{E932BA7D-C586-472A-A0C8-7318AFD18A4F}"/>
                    </a:ext>
                  </a:extLst>
                </p:cNvPr>
                <p:cNvCxnSpPr>
                  <a:cxnSpLocks/>
                </p:cNvCxnSpPr>
                <p:nvPr/>
              </p:nvCxnSpPr>
              <p:spPr>
                <a:xfrm flipV="1">
                  <a:off x="3014606" y="1950072"/>
                  <a:ext cx="2606700" cy="3013715"/>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45241DDB-071B-47DC-9584-1892FA34F056}"/>
                    </a:ext>
                  </a:extLst>
                </p:cNvPr>
                <p:cNvCxnSpPr>
                  <a:cxnSpLocks/>
                </p:cNvCxnSpPr>
                <p:nvPr/>
              </p:nvCxnSpPr>
              <p:spPr>
                <a:xfrm flipV="1">
                  <a:off x="3081877" y="3903442"/>
                  <a:ext cx="2580135" cy="1201321"/>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a:extLst>
                    <a:ext uri="{FF2B5EF4-FFF2-40B4-BE49-F238E27FC236}">
                      <a16:creationId xmlns:a16="http://schemas.microsoft.com/office/drawing/2014/main" id="{CBF5EA26-414D-43FA-A04E-385A97EAD8B9}"/>
                    </a:ext>
                  </a:extLst>
                </p:cNvPr>
                <p:cNvCxnSpPr>
                  <a:cxnSpLocks/>
                </p:cNvCxnSpPr>
                <p:nvPr/>
              </p:nvCxnSpPr>
              <p:spPr>
                <a:xfrm flipV="1">
                  <a:off x="3159839" y="5386572"/>
                  <a:ext cx="2447883" cy="24215"/>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116" name="Group 115">
                <a:extLst>
                  <a:ext uri="{FF2B5EF4-FFF2-40B4-BE49-F238E27FC236}">
                    <a16:creationId xmlns:a16="http://schemas.microsoft.com/office/drawing/2014/main" id="{105F1824-FF98-4121-9E9D-928ACEF31F48}"/>
                  </a:ext>
                </a:extLst>
              </p:cNvPr>
              <p:cNvGrpSpPr/>
              <p:nvPr/>
            </p:nvGrpSpPr>
            <p:grpSpPr>
              <a:xfrm>
                <a:off x="6169855" y="1491311"/>
                <a:ext cx="3229313" cy="3977950"/>
                <a:chOff x="6169855" y="1491311"/>
                <a:chExt cx="3229313" cy="3977950"/>
              </a:xfrm>
            </p:grpSpPr>
            <p:cxnSp>
              <p:nvCxnSpPr>
                <p:cNvPr id="117" name="Straight Arrow Connector 116">
                  <a:extLst>
                    <a:ext uri="{FF2B5EF4-FFF2-40B4-BE49-F238E27FC236}">
                      <a16:creationId xmlns:a16="http://schemas.microsoft.com/office/drawing/2014/main" id="{0A009148-8D16-493C-87A5-E97B2B32712A}"/>
                    </a:ext>
                  </a:extLst>
                </p:cNvPr>
                <p:cNvCxnSpPr/>
                <p:nvPr/>
              </p:nvCxnSpPr>
              <p:spPr>
                <a:xfrm>
                  <a:off x="6586913" y="1491311"/>
                  <a:ext cx="2278528" cy="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82F64446-E97E-4E82-9F7D-FE102EAE8AC0}"/>
                    </a:ext>
                  </a:extLst>
                </p:cNvPr>
                <p:cNvCxnSpPr>
                  <a:cxnSpLocks/>
                </p:cNvCxnSpPr>
                <p:nvPr/>
              </p:nvCxnSpPr>
              <p:spPr>
                <a:xfrm>
                  <a:off x="6564764" y="1691641"/>
                  <a:ext cx="2834404" cy="1333883"/>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03D324E2-2B12-40F1-967F-0BE7809A57AA}"/>
                    </a:ext>
                  </a:extLst>
                </p:cNvPr>
                <p:cNvCxnSpPr>
                  <a:cxnSpLocks/>
                </p:cNvCxnSpPr>
                <p:nvPr/>
              </p:nvCxnSpPr>
              <p:spPr>
                <a:xfrm>
                  <a:off x="6263585" y="1909155"/>
                  <a:ext cx="3135583" cy="3071017"/>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9005B862-EB7A-4311-8CEA-B8FAA04FA3BA}"/>
                    </a:ext>
                  </a:extLst>
                </p:cNvPr>
                <p:cNvCxnSpPr>
                  <a:cxnSpLocks/>
                </p:cNvCxnSpPr>
                <p:nvPr/>
              </p:nvCxnSpPr>
              <p:spPr>
                <a:xfrm flipV="1">
                  <a:off x="6408268" y="2298321"/>
                  <a:ext cx="2691826" cy="1130679"/>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4629D57E-E5C4-480F-B546-E4F3DA8F68BD}"/>
                    </a:ext>
                  </a:extLst>
                </p:cNvPr>
                <p:cNvCxnSpPr>
                  <a:cxnSpLocks/>
                </p:cNvCxnSpPr>
                <p:nvPr/>
              </p:nvCxnSpPr>
              <p:spPr>
                <a:xfrm>
                  <a:off x="6169855" y="3594867"/>
                  <a:ext cx="2995051" cy="1699352"/>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1149CDAF-2763-4AC9-B3AF-C10323DB2537}"/>
                    </a:ext>
                  </a:extLst>
                </p:cNvPr>
                <p:cNvCxnSpPr>
                  <a:cxnSpLocks/>
                </p:cNvCxnSpPr>
                <p:nvPr/>
              </p:nvCxnSpPr>
              <p:spPr>
                <a:xfrm flipV="1">
                  <a:off x="6293184" y="2411355"/>
                  <a:ext cx="2814657" cy="2527162"/>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4BBEB79F-C964-40C2-8EF3-67FF1A252B80}"/>
                    </a:ext>
                  </a:extLst>
                </p:cNvPr>
                <p:cNvCxnSpPr>
                  <a:cxnSpLocks/>
                </p:cNvCxnSpPr>
                <p:nvPr/>
              </p:nvCxnSpPr>
              <p:spPr>
                <a:xfrm flipV="1">
                  <a:off x="6329701" y="3881125"/>
                  <a:ext cx="2846382" cy="1374555"/>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BD6AB0E2-2AE7-47DA-8ACF-7465716114A2}"/>
                    </a:ext>
                  </a:extLst>
                </p:cNvPr>
                <p:cNvCxnSpPr>
                  <a:cxnSpLocks/>
                </p:cNvCxnSpPr>
                <p:nvPr/>
              </p:nvCxnSpPr>
              <p:spPr>
                <a:xfrm>
                  <a:off x="6408268" y="5469261"/>
                  <a:ext cx="2691826" cy="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FBB68B39-B010-427A-9CF2-D860E29235C0}"/>
                    </a:ext>
                  </a:extLst>
                </p:cNvPr>
                <p:cNvCxnSpPr>
                  <a:cxnSpLocks/>
                </p:cNvCxnSpPr>
                <p:nvPr/>
              </p:nvCxnSpPr>
              <p:spPr>
                <a:xfrm>
                  <a:off x="6550636" y="3493397"/>
                  <a:ext cx="2614270" cy="48222"/>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grpSp>
      <p:grpSp>
        <p:nvGrpSpPr>
          <p:cNvPr id="135" name="Group 134">
            <a:extLst>
              <a:ext uri="{FF2B5EF4-FFF2-40B4-BE49-F238E27FC236}">
                <a16:creationId xmlns:a16="http://schemas.microsoft.com/office/drawing/2014/main" id="{0F051A1E-2232-442B-9640-9D509BA7B7C0}"/>
              </a:ext>
            </a:extLst>
          </p:cNvPr>
          <p:cNvGrpSpPr/>
          <p:nvPr/>
        </p:nvGrpSpPr>
        <p:grpSpPr>
          <a:xfrm>
            <a:off x="3678213" y="1691640"/>
            <a:ext cx="4455485" cy="4497159"/>
            <a:chOff x="3678213" y="1691640"/>
            <a:chExt cx="4455485" cy="4497159"/>
          </a:xfrm>
        </p:grpSpPr>
        <p:grpSp>
          <p:nvGrpSpPr>
            <p:cNvPr id="136" name="Group 135">
              <a:extLst>
                <a:ext uri="{FF2B5EF4-FFF2-40B4-BE49-F238E27FC236}">
                  <a16:creationId xmlns:a16="http://schemas.microsoft.com/office/drawing/2014/main" id="{7ECD73E7-A543-47E7-9341-40E3FD3E7661}"/>
                </a:ext>
              </a:extLst>
            </p:cNvPr>
            <p:cNvGrpSpPr/>
            <p:nvPr/>
          </p:nvGrpSpPr>
          <p:grpSpPr>
            <a:xfrm>
              <a:off x="3678213" y="1691640"/>
              <a:ext cx="4455485" cy="4497159"/>
              <a:chOff x="3678213" y="1691640"/>
              <a:chExt cx="4455485" cy="4497159"/>
            </a:xfrm>
          </p:grpSpPr>
          <p:grpSp>
            <p:nvGrpSpPr>
              <p:cNvPr id="148" name="Group 147">
                <a:extLst>
                  <a:ext uri="{FF2B5EF4-FFF2-40B4-BE49-F238E27FC236}">
                    <a16:creationId xmlns:a16="http://schemas.microsoft.com/office/drawing/2014/main" id="{F249A99B-9C4A-4FB9-8DA3-33D267B99CCF}"/>
                  </a:ext>
                </a:extLst>
              </p:cNvPr>
              <p:cNvGrpSpPr/>
              <p:nvPr/>
            </p:nvGrpSpPr>
            <p:grpSpPr>
              <a:xfrm>
                <a:off x="3678213" y="2367512"/>
                <a:ext cx="4455485" cy="3821287"/>
                <a:chOff x="3678213" y="2367512"/>
                <a:chExt cx="4455485" cy="3821287"/>
              </a:xfrm>
            </p:grpSpPr>
            <p:sp>
              <p:nvSpPr>
                <p:cNvPr id="160" name="TextBox 159">
                  <a:extLst>
                    <a:ext uri="{FF2B5EF4-FFF2-40B4-BE49-F238E27FC236}">
                      <a16:creationId xmlns:a16="http://schemas.microsoft.com/office/drawing/2014/main" id="{3C73B322-90A5-465F-B716-3112FA0BEACD}"/>
                    </a:ext>
                  </a:extLst>
                </p:cNvPr>
                <p:cNvSpPr txBox="1"/>
                <p:nvPr/>
              </p:nvSpPr>
              <p:spPr>
                <a:xfrm rot="1366989">
                  <a:off x="6201772" y="5689821"/>
                  <a:ext cx="1213537" cy="369332"/>
                </a:xfrm>
                <a:prstGeom prst="rect">
                  <a:avLst/>
                </a:prstGeom>
                <a:noFill/>
              </p:spPr>
              <p:txBody>
                <a:bodyPr wrap="none" rtlCol="0">
                  <a:spAutoFit/>
                </a:bodyPr>
                <a:lstStyle/>
                <a:p>
                  <a:r>
                    <a:rPr lang="en-US" dirty="0"/>
                    <a:t>Prefunding</a:t>
                  </a:r>
                </a:p>
              </p:txBody>
            </p:sp>
            <p:grpSp>
              <p:nvGrpSpPr>
                <p:cNvPr id="162" name="Group 161">
                  <a:extLst>
                    <a:ext uri="{FF2B5EF4-FFF2-40B4-BE49-F238E27FC236}">
                      <a16:creationId xmlns:a16="http://schemas.microsoft.com/office/drawing/2014/main" id="{80CBA1C2-5234-458B-974B-3AD657F9E27F}"/>
                    </a:ext>
                  </a:extLst>
                </p:cNvPr>
                <p:cNvGrpSpPr/>
                <p:nvPr/>
              </p:nvGrpSpPr>
              <p:grpSpPr>
                <a:xfrm>
                  <a:off x="3678213" y="2367512"/>
                  <a:ext cx="4455485" cy="3821287"/>
                  <a:chOff x="3678213" y="2367512"/>
                  <a:chExt cx="4455485" cy="3821287"/>
                </a:xfrm>
              </p:grpSpPr>
              <p:sp>
                <p:nvSpPr>
                  <p:cNvPr id="168" name="TextBox 167">
                    <a:extLst>
                      <a:ext uri="{FF2B5EF4-FFF2-40B4-BE49-F238E27FC236}">
                        <a16:creationId xmlns:a16="http://schemas.microsoft.com/office/drawing/2014/main" id="{90DE6056-5D1E-474D-B86B-88DDBC42105B}"/>
                      </a:ext>
                    </a:extLst>
                  </p:cNvPr>
                  <p:cNvSpPr txBox="1"/>
                  <p:nvPr/>
                </p:nvSpPr>
                <p:spPr>
                  <a:xfrm rot="20565742">
                    <a:off x="4622670" y="5582300"/>
                    <a:ext cx="1213537" cy="369332"/>
                  </a:xfrm>
                  <a:prstGeom prst="rect">
                    <a:avLst/>
                  </a:prstGeom>
                  <a:noFill/>
                </p:spPr>
                <p:txBody>
                  <a:bodyPr wrap="none" rtlCol="0">
                    <a:spAutoFit/>
                  </a:bodyPr>
                  <a:lstStyle/>
                  <a:p>
                    <a:r>
                      <a:rPr lang="en-US" dirty="0"/>
                      <a:t>Prefunding</a:t>
                    </a:r>
                  </a:p>
                </p:txBody>
              </p:sp>
              <p:grpSp>
                <p:nvGrpSpPr>
                  <p:cNvPr id="171" name="Group 170">
                    <a:extLst>
                      <a:ext uri="{FF2B5EF4-FFF2-40B4-BE49-F238E27FC236}">
                        <a16:creationId xmlns:a16="http://schemas.microsoft.com/office/drawing/2014/main" id="{0F96DEE9-FD2C-4AAB-8047-B902CBB6D2B6}"/>
                      </a:ext>
                    </a:extLst>
                  </p:cNvPr>
                  <p:cNvGrpSpPr/>
                  <p:nvPr/>
                </p:nvGrpSpPr>
                <p:grpSpPr>
                  <a:xfrm>
                    <a:off x="3678213" y="2367512"/>
                    <a:ext cx="4455485" cy="3821287"/>
                    <a:chOff x="3678213" y="2342798"/>
                    <a:chExt cx="4455485" cy="3821287"/>
                  </a:xfrm>
                </p:grpSpPr>
                <p:pic>
                  <p:nvPicPr>
                    <p:cNvPr id="173" name="Picture 172">
                      <a:extLst>
                        <a:ext uri="{FF2B5EF4-FFF2-40B4-BE49-F238E27FC236}">
                          <a16:creationId xmlns:a16="http://schemas.microsoft.com/office/drawing/2014/main" id="{887E70E1-90CE-4787-8A3C-33C0E47AF7D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408675" y="5361858"/>
                      <a:ext cx="725023" cy="802227"/>
                    </a:xfrm>
                    <a:prstGeom prst="rect">
                      <a:avLst/>
                    </a:prstGeom>
                  </p:spPr>
                </p:pic>
                <p:pic>
                  <p:nvPicPr>
                    <p:cNvPr id="174" name="Picture 173">
                      <a:extLst>
                        <a:ext uri="{FF2B5EF4-FFF2-40B4-BE49-F238E27FC236}">
                          <a16:creationId xmlns:a16="http://schemas.microsoft.com/office/drawing/2014/main" id="{24675A36-CEC9-423C-9C3B-82AD7F6EA71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404090" y="3830185"/>
                      <a:ext cx="725023" cy="802227"/>
                    </a:xfrm>
                    <a:prstGeom prst="rect">
                      <a:avLst/>
                    </a:prstGeom>
                  </p:spPr>
                </p:pic>
                <p:pic>
                  <p:nvPicPr>
                    <p:cNvPr id="176" name="Picture 175">
                      <a:extLst>
                        <a:ext uri="{FF2B5EF4-FFF2-40B4-BE49-F238E27FC236}">
                          <a16:creationId xmlns:a16="http://schemas.microsoft.com/office/drawing/2014/main" id="{1360B2D5-E2C7-4E8F-A30A-A9FB56161E5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404091" y="2342798"/>
                      <a:ext cx="725023" cy="802227"/>
                    </a:xfrm>
                    <a:prstGeom prst="rect">
                      <a:avLst/>
                    </a:prstGeom>
                  </p:spPr>
                </p:pic>
                <p:pic>
                  <p:nvPicPr>
                    <p:cNvPr id="178" name="Picture 177">
                      <a:extLst>
                        <a:ext uri="{FF2B5EF4-FFF2-40B4-BE49-F238E27FC236}">
                          <a16:creationId xmlns:a16="http://schemas.microsoft.com/office/drawing/2014/main" id="{A1FFB513-AB45-4623-A46A-A23CCAC06DF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93925" y="5352333"/>
                      <a:ext cx="725023" cy="802227"/>
                    </a:xfrm>
                    <a:prstGeom prst="rect">
                      <a:avLst/>
                    </a:prstGeom>
                  </p:spPr>
                </p:pic>
                <p:pic>
                  <p:nvPicPr>
                    <p:cNvPr id="181" name="Picture 180">
                      <a:extLst>
                        <a:ext uri="{FF2B5EF4-FFF2-40B4-BE49-F238E27FC236}">
                          <a16:creationId xmlns:a16="http://schemas.microsoft.com/office/drawing/2014/main" id="{B0790A96-86BD-4B4D-8E7F-AED264F1FA48}"/>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78213" y="3840296"/>
                      <a:ext cx="725023" cy="802227"/>
                    </a:xfrm>
                    <a:prstGeom prst="rect">
                      <a:avLst/>
                    </a:prstGeom>
                  </p:spPr>
                </p:pic>
                <p:pic>
                  <p:nvPicPr>
                    <p:cNvPr id="182" name="Picture 181">
                      <a:extLst>
                        <a:ext uri="{FF2B5EF4-FFF2-40B4-BE49-F238E27FC236}">
                          <a16:creationId xmlns:a16="http://schemas.microsoft.com/office/drawing/2014/main" id="{305C0FE8-4342-4F5D-8F98-8E1718878F4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89341" y="2342798"/>
                      <a:ext cx="725023" cy="802227"/>
                    </a:xfrm>
                    <a:prstGeom prst="rect">
                      <a:avLst/>
                    </a:prstGeom>
                  </p:spPr>
                </p:pic>
              </p:grpSp>
            </p:grpSp>
          </p:grpSp>
          <p:cxnSp>
            <p:nvCxnSpPr>
              <p:cNvPr id="149" name="Straight Arrow Connector 148">
                <a:extLst>
                  <a:ext uri="{FF2B5EF4-FFF2-40B4-BE49-F238E27FC236}">
                    <a16:creationId xmlns:a16="http://schemas.microsoft.com/office/drawing/2014/main" id="{4D852150-0361-4E83-8D17-67D71F648EFB}"/>
                  </a:ext>
                </a:extLst>
              </p:cNvPr>
              <p:cNvCxnSpPr>
                <a:cxnSpLocks/>
              </p:cNvCxnSpPr>
              <p:nvPr/>
            </p:nvCxnSpPr>
            <p:spPr>
              <a:xfrm>
                <a:off x="4566764" y="2681588"/>
                <a:ext cx="1072829" cy="488151"/>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F6466059-D514-4F6B-9BCF-CF0E6C614091}"/>
                  </a:ext>
                </a:extLst>
              </p:cNvPr>
              <p:cNvCxnSpPr>
                <a:cxnSpLocks/>
              </p:cNvCxnSpPr>
              <p:nvPr/>
            </p:nvCxnSpPr>
            <p:spPr>
              <a:xfrm>
                <a:off x="4473517" y="3264860"/>
                <a:ext cx="1166076" cy="1866974"/>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Straight Arrow Connector 150">
                <a:extLst>
                  <a:ext uri="{FF2B5EF4-FFF2-40B4-BE49-F238E27FC236}">
                    <a16:creationId xmlns:a16="http://schemas.microsoft.com/office/drawing/2014/main" id="{C394E056-C68A-4FDF-8673-275EB2925076}"/>
                  </a:ext>
                </a:extLst>
              </p:cNvPr>
              <p:cNvCxnSpPr>
                <a:cxnSpLocks/>
              </p:cNvCxnSpPr>
              <p:nvPr/>
            </p:nvCxnSpPr>
            <p:spPr>
              <a:xfrm flipV="1">
                <a:off x="4315522" y="1950072"/>
                <a:ext cx="1393595" cy="2065181"/>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151">
                <a:extLst>
                  <a:ext uri="{FF2B5EF4-FFF2-40B4-BE49-F238E27FC236}">
                    <a16:creationId xmlns:a16="http://schemas.microsoft.com/office/drawing/2014/main" id="{F1953444-DDA6-497B-A1BF-2E4F8151C227}"/>
                  </a:ext>
                </a:extLst>
              </p:cNvPr>
              <p:cNvCxnSpPr>
                <a:cxnSpLocks/>
                <a:stCxn id="181" idx="3"/>
              </p:cNvCxnSpPr>
              <p:nvPr/>
            </p:nvCxnSpPr>
            <p:spPr>
              <a:xfrm flipV="1">
                <a:off x="4403236" y="3616312"/>
                <a:ext cx="1204486" cy="64981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B682D03D-3B44-41A6-A3E0-A17CAE9D5203}"/>
                  </a:ext>
                </a:extLst>
              </p:cNvPr>
              <p:cNvCxnSpPr>
                <a:cxnSpLocks/>
              </p:cNvCxnSpPr>
              <p:nvPr/>
            </p:nvCxnSpPr>
            <p:spPr>
              <a:xfrm>
                <a:off x="4416845" y="4506969"/>
                <a:ext cx="1094863" cy="597794"/>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5F3F22A2-CC2C-4EB3-B811-8466C38DDF54}"/>
                  </a:ext>
                </a:extLst>
              </p:cNvPr>
              <p:cNvCxnSpPr>
                <a:cxnSpLocks/>
              </p:cNvCxnSpPr>
              <p:nvPr/>
            </p:nvCxnSpPr>
            <p:spPr>
              <a:xfrm flipV="1">
                <a:off x="4155365" y="2046111"/>
                <a:ext cx="1623276" cy="3317530"/>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Straight Arrow Connector 155">
                <a:extLst>
                  <a:ext uri="{FF2B5EF4-FFF2-40B4-BE49-F238E27FC236}">
                    <a16:creationId xmlns:a16="http://schemas.microsoft.com/office/drawing/2014/main" id="{7F6B455D-C047-4D78-889B-F2000BDAA5EC}"/>
                  </a:ext>
                </a:extLst>
              </p:cNvPr>
              <p:cNvCxnSpPr>
                <a:cxnSpLocks/>
              </p:cNvCxnSpPr>
              <p:nvPr/>
            </p:nvCxnSpPr>
            <p:spPr>
              <a:xfrm flipV="1">
                <a:off x="4446235" y="3941218"/>
                <a:ext cx="1307760" cy="1631515"/>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CC524402-4502-43DC-AD4C-5325D18220D3}"/>
                  </a:ext>
                </a:extLst>
              </p:cNvPr>
              <p:cNvCxnSpPr>
                <a:cxnSpLocks/>
              </p:cNvCxnSpPr>
              <p:nvPr/>
            </p:nvCxnSpPr>
            <p:spPr>
              <a:xfrm flipV="1">
                <a:off x="4523601" y="5469261"/>
                <a:ext cx="1105342" cy="397826"/>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67778BB4-95EF-4D57-9B72-6A29397056AF}"/>
                  </a:ext>
                </a:extLst>
              </p:cNvPr>
              <p:cNvCxnSpPr/>
              <p:nvPr/>
            </p:nvCxnSpPr>
            <p:spPr>
              <a:xfrm flipV="1">
                <a:off x="4414364" y="1691640"/>
                <a:ext cx="1089597" cy="837547"/>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7" name="Group 136">
              <a:extLst>
                <a:ext uri="{FF2B5EF4-FFF2-40B4-BE49-F238E27FC236}">
                  <a16:creationId xmlns:a16="http://schemas.microsoft.com/office/drawing/2014/main" id="{F46E5CE0-6A1C-400A-B72C-6E87CBF54EB0}"/>
                </a:ext>
              </a:extLst>
            </p:cNvPr>
            <p:cNvGrpSpPr/>
            <p:nvPr/>
          </p:nvGrpSpPr>
          <p:grpSpPr>
            <a:xfrm>
              <a:off x="6169855" y="1793922"/>
              <a:ext cx="1331450" cy="4177629"/>
              <a:chOff x="6169855" y="1793922"/>
              <a:chExt cx="1331450" cy="4177629"/>
            </a:xfrm>
          </p:grpSpPr>
          <p:cxnSp>
            <p:nvCxnSpPr>
              <p:cNvPr id="139" name="Straight Arrow Connector 138">
                <a:extLst>
                  <a:ext uri="{FF2B5EF4-FFF2-40B4-BE49-F238E27FC236}">
                    <a16:creationId xmlns:a16="http://schemas.microsoft.com/office/drawing/2014/main" id="{F5D46BA7-F9F6-413A-A52E-00DE45936834}"/>
                  </a:ext>
                </a:extLst>
              </p:cNvPr>
              <p:cNvCxnSpPr>
                <a:cxnSpLocks/>
              </p:cNvCxnSpPr>
              <p:nvPr/>
            </p:nvCxnSpPr>
            <p:spPr>
              <a:xfrm flipH="1" flipV="1">
                <a:off x="6302540" y="1793922"/>
                <a:ext cx="1198765" cy="683449"/>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E517CE5F-17AB-4D76-8C63-20106E7A9828}"/>
                  </a:ext>
                </a:extLst>
              </p:cNvPr>
              <p:cNvCxnSpPr>
                <a:cxnSpLocks/>
              </p:cNvCxnSpPr>
              <p:nvPr/>
            </p:nvCxnSpPr>
            <p:spPr>
              <a:xfrm flipH="1">
                <a:off x="6173958" y="2645115"/>
                <a:ext cx="1178707" cy="556059"/>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E0802E10-9C80-4782-85A7-5A45DDDF9EE9}"/>
                  </a:ext>
                </a:extLst>
              </p:cNvPr>
              <p:cNvCxnSpPr>
                <a:cxnSpLocks/>
              </p:cNvCxnSpPr>
              <p:nvPr/>
            </p:nvCxnSpPr>
            <p:spPr>
              <a:xfrm flipH="1">
                <a:off x="6207186" y="3209544"/>
                <a:ext cx="1294119" cy="162661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F94B929F-2AB5-486E-AA2A-6178ECE0BDD6}"/>
                  </a:ext>
                </a:extLst>
              </p:cNvPr>
              <p:cNvCxnSpPr>
                <a:cxnSpLocks/>
              </p:cNvCxnSpPr>
              <p:nvPr/>
            </p:nvCxnSpPr>
            <p:spPr>
              <a:xfrm flipH="1" flipV="1">
                <a:off x="6228063" y="2020330"/>
                <a:ext cx="1253939" cy="1894384"/>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a:extLst>
                  <a:ext uri="{FF2B5EF4-FFF2-40B4-BE49-F238E27FC236}">
                    <a16:creationId xmlns:a16="http://schemas.microsoft.com/office/drawing/2014/main" id="{0EF31B9A-9E8E-4431-9177-FA8B14F4FB10}"/>
                  </a:ext>
                </a:extLst>
              </p:cNvPr>
              <p:cNvCxnSpPr>
                <a:cxnSpLocks/>
              </p:cNvCxnSpPr>
              <p:nvPr/>
            </p:nvCxnSpPr>
            <p:spPr>
              <a:xfrm flipH="1" flipV="1">
                <a:off x="6352846" y="3493725"/>
                <a:ext cx="1067935" cy="563930"/>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8A518F2C-BCC6-4778-807A-76EFED4621CC}"/>
                  </a:ext>
                </a:extLst>
              </p:cNvPr>
              <p:cNvCxnSpPr>
                <a:cxnSpLocks/>
              </p:cNvCxnSpPr>
              <p:nvPr/>
            </p:nvCxnSpPr>
            <p:spPr>
              <a:xfrm flipH="1">
                <a:off x="6210804" y="4412105"/>
                <a:ext cx="1223677" cy="82755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79B60DAD-398A-4C8E-BA8E-0ACB7F3163B7}"/>
                  </a:ext>
                </a:extLst>
              </p:cNvPr>
              <p:cNvCxnSpPr>
                <a:cxnSpLocks/>
              </p:cNvCxnSpPr>
              <p:nvPr/>
            </p:nvCxnSpPr>
            <p:spPr>
              <a:xfrm flipH="1" flipV="1">
                <a:off x="6169855" y="2082759"/>
                <a:ext cx="1296683" cy="3424748"/>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256DB988-DCBA-4412-B292-731AB295AC24}"/>
                  </a:ext>
                </a:extLst>
              </p:cNvPr>
              <p:cNvCxnSpPr>
                <a:cxnSpLocks/>
              </p:cNvCxnSpPr>
              <p:nvPr/>
            </p:nvCxnSpPr>
            <p:spPr>
              <a:xfrm flipH="1" flipV="1">
                <a:off x="6247892" y="3914713"/>
                <a:ext cx="1137911" cy="166171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a:extLst>
                  <a:ext uri="{FF2B5EF4-FFF2-40B4-BE49-F238E27FC236}">
                    <a16:creationId xmlns:a16="http://schemas.microsoft.com/office/drawing/2014/main" id="{60DC29B6-C2C5-481F-9108-EF9DAFDA9563}"/>
                  </a:ext>
                </a:extLst>
              </p:cNvPr>
              <p:cNvCxnSpPr>
                <a:cxnSpLocks/>
              </p:cNvCxnSpPr>
              <p:nvPr/>
            </p:nvCxnSpPr>
            <p:spPr>
              <a:xfrm flipH="1" flipV="1">
                <a:off x="6258993" y="5469261"/>
                <a:ext cx="1114404" cy="502290"/>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85" name="TextBox 184">
            <a:extLst>
              <a:ext uri="{FF2B5EF4-FFF2-40B4-BE49-F238E27FC236}">
                <a16:creationId xmlns:a16="http://schemas.microsoft.com/office/drawing/2014/main" id="{DAB3CDE6-059A-4432-A762-3905F5C72562}"/>
              </a:ext>
            </a:extLst>
          </p:cNvPr>
          <p:cNvSpPr txBox="1"/>
          <p:nvPr/>
        </p:nvSpPr>
        <p:spPr>
          <a:xfrm>
            <a:off x="10337439" y="4587240"/>
            <a:ext cx="1884073" cy="1754326"/>
          </a:xfrm>
          <a:prstGeom prst="rect">
            <a:avLst/>
          </a:prstGeom>
          <a:noFill/>
        </p:spPr>
        <p:txBody>
          <a:bodyPr wrap="square" rtlCol="0">
            <a:spAutoFit/>
          </a:bodyPr>
          <a:lstStyle/>
          <a:p>
            <a:r>
              <a:rPr lang="en-US" dirty="0"/>
              <a:t>Consider 20 providers and 248 million adults in U.S. = 4.9 billion accounts and prefunding trans.</a:t>
            </a:r>
          </a:p>
        </p:txBody>
      </p:sp>
    </p:spTree>
    <p:extLst>
      <p:ext uri="{BB962C8B-B14F-4D97-AF65-F5344CB8AC3E}">
        <p14:creationId xmlns:p14="http://schemas.microsoft.com/office/powerpoint/2010/main" val="189957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p:bldP spid="281" grpId="0"/>
      <p:bldP spid="366" grpId="0"/>
      <p:bldP spid="5" grpId="0"/>
      <p:bldP spid="18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871B727-A9C3-4D70-87B8-231DE333EC9C}"/>
              </a:ext>
            </a:extLst>
          </p:cNvPr>
          <p:cNvSpPr txBox="1"/>
          <p:nvPr/>
        </p:nvSpPr>
        <p:spPr>
          <a:xfrm>
            <a:off x="2120265" y="3982912"/>
            <a:ext cx="845103" cy="369332"/>
          </a:xfrm>
          <a:prstGeom prst="rect">
            <a:avLst/>
          </a:prstGeom>
          <a:noFill/>
        </p:spPr>
        <p:txBody>
          <a:bodyPr wrap="none" rtlCol="0">
            <a:spAutoFit/>
          </a:bodyPr>
          <a:lstStyle/>
          <a:p>
            <a:r>
              <a:rPr lang="en-US" dirty="0"/>
              <a:t>Sender</a:t>
            </a:r>
          </a:p>
        </p:txBody>
      </p:sp>
      <p:sp>
        <p:nvSpPr>
          <p:cNvPr id="17" name="TextBox 16">
            <a:extLst>
              <a:ext uri="{FF2B5EF4-FFF2-40B4-BE49-F238E27FC236}">
                <a16:creationId xmlns:a16="http://schemas.microsoft.com/office/drawing/2014/main" id="{64314378-4471-4C43-AE0D-AFA74BF28FEC}"/>
              </a:ext>
            </a:extLst>
          </p:cNvPr>
          <p:cNvSpPr txBox="1"/>
          <p:nvPr/>
        </p:nvSpPr>
        <p:spPr>
          <a:xfrm>
            <a:off x="9663173" y="4135312"/>
            <a:ext cx="1230530" cy="369332"/>
          </a:xfrm>
          <a:prstGeom prst="rect">
            <a:avLst/>
          </a:prstGeom>
          <a:noFill/>
        </p:spPr>
        <p:txBody>
          <a:bodyPr wrap="none" rtlCol="0">
            <a:spAutoFit/>
          </a:bodyPr>
          <a:lstStyle/>
          <a:p>
            <a:r>
              <a:rPr lang="en-US" dirty="0"/>
              <a:t>Beneficiary</a:t>
            </a:r>
          </a:p>
        </p:txBody>
      </p:sp>
      <p:grpSp>
        <p:nvGrpSpPr>
          <p:cNvPr id="10" name="Group 9">
            <a:extLst>
              <a:ext uri="{FF2B5EF4-FFF2-40B4-BE49-F238E27FC236}">
                <a16:creationId xmlns:a16="http://schemas.microsoft.com/office/drawing/2014/main" id="{36B69D91-D6F8-4829-9C96-60007FDA3A98}"/>
              </a:ext>
            </a:extLst>
          </p:cNvPr>
          <p:cNvGrpSpPr/>
          <p:nvPr/>
        </p:nvGrpSpPr>
        <p:grpSpPr>
          <a:xfrm>
            <a:off x="6151733" y="-610822"/>
            <a:ext cx="5815201" cy="5191125"/>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0" name="Group 39">
            <a:extLst>
              <a:ext uri="{FF2B5EF4-FFF2-40B4-BE49-F238E27FC236}">
                <a16:creationId xmlns:a16="http://schemas.microsoft.com/office/drawing/2014/main" id="{8BBF0207-EFF7-4316-BB91-78546DAF3B66}"/>
              </a:ext>
            </a:extLst>
          </p:cNvPr>
          <p:cNvGrpSpPr/>
          <p:nvPr/>
        </p:nvGrpSpPr>
        <p:grpSpPr>
          <a:xfrm>
            <a:off x="741997" y="-610822"/>
            <a:ext cx="5191125" cy="5191125"/>
            <a:chOff x="741997" y="-229822"/>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997" y="-229822"/>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494723" y="980513"/>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0" name="Picture 19">
            <a:extLst>
              <a:ext uri="{FF2B5EF4-FFF2-40B4-BE49-F238E27FC236}">
                <a16:creationId xmlns:a16="http://schemas.microsoft.com/office/drawing/2014/main" id="{5FA46F23-1DB6-4277-9DCD-DA2F043E1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4167" y="363673"/>
            <a:ext cx="1694657" cy="3924110"/>
          </a:xfrm>
          <a:prstGeom prst="rect">
            <a:avLst/>
          </a:prstGeom>
        </p:spPr>
      </p:pic>
      <p:sp>
        <p:nvSpPr>
          <p:cNvPr id="22" name="TextBox 21">
            <a:extLst>
              <a:ext uri="{FF2B5EF4-FFF2-40B4-BE49-F238E27FC236}">
                <a16:creationId xmlns:a16="http://schemas.microsoft.com/office/drawing/2014/main" id="{19CABC9A-B8F7-41DA-B5FF-683D12E0984E}"/>
              </a:ext>
            </a:extLst>
          </p:cNvPr>
          <p:cNvSpPr txBox="1"/>
          <p:nvPr/>
        </p:nvSpPr>
        <p:spPr>
          <a:xfrm>
            <a:off x="4524426" y="3327745"/>
            <a:ext cx="975011" cy="369332"/>
          </a:xfrm>
          <a:prstGeom prst="rect">
            <a:avLst/>
          </a:prstGeom>
          <a:noFill/>
        </p:spPr>
        <p:txBody>
          <a:bodyPr wrap="none" rtlCol="0">
            <a:spAutoFit/>
          </a:bodyPr>
          <a:lstStyle/>
          <a:p>
            <a:r>
              <a:rPr lang="en-US" dirty="0"/>
              <a:t>Provider</a:t>
            </a:r>
          </a:p>
        </p:txBody>
      </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One Provider Per User</a:t>
            </a:r>
          </a:p>
        </p:txBody>
      </p:sp>
      <p:pic>
        <p:nvPicPr>
          <p:cNvPr id="27" name="Picture 26">
            <a:extLst>
              <a:ext uri="{FF2B5EF4-FFF2-40B4-BE49-F238E27FC236}">
                <a16:creationId xmlns:a16="http://schemas.microsoft.com/office/drawing/2014/main" id="{AF33DFE8-A0A2-4973-AE5B-3F3D5F7ABE5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027487" y="4469386"/>
            <a:ext cx="1507827" cy="1668387"/>
          </a:xfrm>
          <a:prstGeom prst="rect">
            <a:avLst/>
          </a:prstGeom>
        </p:spPr>
      </p:pic>
      <p:pic>
        <p:nvPicPr>
          <p:cNvPr id="26" name="Picture 25">
            <a:extLst>
              <a:ext uri="{FF2B5EF4-FFF2-40B4-BE49-F238E27FC236}">
                <a16:creationId xmlns:a16="http://schemas.microsoft.com/office/drawing/2014/main" id="{F1D4EBEE-038A-43D7-82C9-772FF954D909}"/>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330684" y="4408562"/>
            <a:ext cx="1507827" cy="1668387"/>
          </a:xfrm>
          <a:prstGeom prst="rect">
            <a:avLst/>
          </a:prstGeom>
        </p:spPr>
      </p:pic>
      <p:sp>
        <p:nvSpPr>
          <p:cNvPr id="66" name="TextBox 65">
            <a:extLst>
              <a:ext uri="{FF2B5EF4-FFF2-40B4-BE49-F238E27FC236}">
                <a16:creationId xmlns:a16="http://schemas.microsoft.com/office/drawing/2014/main" id="{8716E943-49BB-4012-AD04-031BEA308F5E}"/>
              </a:ext>
            </a:extLst>
          </p:cNvPr>
          <p:cNvSpPr txBox="1"/>
          <p:nvPr/>
        </p:nvSpPr>
        <p:spPr>
          <a:xfrm>
            <a:off x="2003388" y="3659062"/>
            <a:ext cx="1026243" cy="369332"/>
          </a:xfrm>
          <a:prstGeom prst="rect">
            <a:avLst/>
          </a:prstGeom>
          <a:noFill/>
        </p:spPr>
        <p:txBody>
          <a:bodyPr wrap="none" rtlCol="0">
            <a:spAutoFit/>
          </a:bodyPr>
          <a:lstStyle/>
          <a:p>
            <a:r>
              <a:rPr lang="en-US" dirty="0"/>
              <a:t>End User</a:t>
            </a:r>
          </a:p>
        </p:txBody>
      </p:sp>
      <p:sp>
        <p:nvSpPr>
          <p:cNvPr id="67" name="TextBox 66">
            <a:extLst>
              <a:ext uri="{FF2B5EF4-FFF2-40B4-BE49-F238E27FC236}">
                <a16:creationId xmlns:a16="http://schemas.microsoft.com/office/drawing/2014/main" id="{798E419B-ED40-48FB-A81D-285868DF5BB1}"/>
              </a:ext>
            </a:extLst>
          </p:cNvPr>
          <p:cNvSpPr txBox="1"/>
          <p:nvPr/>
        </p:nvSpPr>
        <p:spPr>
          <a:xfrm>
            <a:off x="9694325" y="3668587"/>
            <a:ext cx="1026243" cy="369332"/>
          </a:xfrm>
          <a:prstGeom prst="rect">
            <a:avLst/>
          </a:prstGeom>
          <a:noFill/>
        </p:spPr>
        <p:txBody>
          <a:bodyPr wrap="none" rtlCol="0">
            <a:spAutoFit/>
          </a:bodyPr>
          <a:lstStyle/>
          <a:p>
            <a:r>
              <a:rPr lang="en-US" dirty="0"/>
              <a:t>End User</a:t>
            </a:r>
          </a:p>
        </p:txBody>
      </p:sp>
      <p:pic>
        <p:nvPicPr>
          <p:cNvPr id="68" name="Picture 67">
            <a:extLst>
              <a:ext uri="{FF2B5EF4-FFF2-40B4-BE49-F238E27FC236}">
                <a16:creationId xmlns:a16="http://schemas.microsoft.com/office/drawing/2014/main" id="{581BC1BD-7EB2-424D-B8B3-BDAD76C03B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8292" y="382723"/>
            <a:ext cx="1694657" cy="3924110"/>
          </a:xfrm>
          <a:prstGeom prst="rect">
            <a:avLst/>
          </a:prstGeom>
        </p:spPr>
      </p:pic>
      <p:sp>
        <p:nvSpPr>
          <p:cNvPr id="69" name="TextBox 68">
            <a:extLst>
              <a:ext uri="{FF2B5EF4-FFF2-40B4-BE49-F238E27FC236}">
                <a16:creationId xmlns:a16="http://schemas.microsoft.com/office/drawing/2014/main" id="{6731E68E-7944-4746-B64E-CB66F05EBD3D}"/>
              </a:ext>
            </a:extLst>
          </p:cNvPr>
          <p:cNvSpPr txBox="1"/>
          <p:nvPr/>
        </p:nvSpPr>
        <p:spPr>
          <a:xfrm>
            <a:off x="7097979" y="3350401"/>
            <a:ext cx="975011" cy="369332"/>
          </a:xfrm>
          <a:prstGeom prst="rect">
            <a:avLst/>
          </a:prstGeom>
          <a:noFill/>
        </p:spPr>
        <p:txBody>
          <a:bodyPr wrap="none" rtlCol="0">
            <a:spAutoFit/>
          </a:bodyPr>
          <a:lstStyle/>
          <a:p>
            <a:r>
              <a:rPr lang="en-US" dirty="0"/>
              <a:t>Provider</a:t>
            </a:r>
          </a:p>
        </p:txBody>
      </p:sp>
      <p:pic>
        <p:nvPicPr>
          <p:cNvPr id="70" name="Picture 3" descr="C:\Users\pmeyerson\AppData\Local\Microsoft\Windows\Temporary Internet Files\Content.IE5\FP4K9NFK\MC900432629[1].png">
            <a:extLst>
              <a:ext uri="{FF2B5EF4-FFF2-40B4-BE49-F238E27FC236}">
                <a16:creationId xmlns:a16="http://schemas.microsoft.com/office/drawing/2014/main" id="{1FCD618D-A5C3-4756-97B7-10536CF13BC5}"/>
              </a:ext>
            </a:extLst>
          </p:cNvPr>
          <p:cNvPicPr>
            <a:picLocks noChangeAspect="1" noChangeArrowheads="1"/>
          </p:cNvPicPr>
          <p:nvPr/>
        </p:nvPicPr>
        <p:blipFill>
          <a:blip r:embed="rId6" cstate="print"/>
          <a:srcRect/>
          <a:stretch>
            <a:fillRect/>
          </a:stretch>
        </p:blipFill>
        <p:spPr bwMode="auto">
          <a:xfrm>
            <a:off x="2666924" y="1626489"/>
            <a:ext cx="864616" cy="913357"/>
          </a:xfrm>
          <a:prstGeom prst="rect">
            <a:avLst/>
          </a:prstGeom>
          <a:noFill/>
        </p:spPr>
      </p:pic>
      <p:pic>
        <p:nvPicPr>
          <p:cNvPr id="71" name="Picture 3" descr="C:\Users\pmeyerson\AppData\Local\Microsoft\Windows\Temporary Internet Files\Content.IE5\FP4K9NFK\MC900432629[1].png">
            <a:extLst>
              <a:ext uri="{FF2B5EF4-FFF2-40B4-BE49-F238E27FC236}">
                <a16:creationId xmlns:a16="http://schemas.microsoft.com/office/drawing/2014/main" id="{E9E3A7EE-EE9A-40FF-BC1C-E4E935D47E7A}"/>
              </a:ext>
            </a:extLst>
          </p:cNvPr>
          <p:cNvPicPr>
            <a:picLocks noChangeAspect="1" noChangeArrowheads="1"/>
          </p:cNvPicPr>
          <p:nvPr/>
        </p:nvPicPr>
        <p:blipFill>
          <a:blip r:embed="rId6" cstate="print"/>
          <a:srcRect/>
          <a:stretch>
            <a:fillRect/>
          </a:stretch>
        </p:blipFill>
        <p:spPr bwMode="auto">
          <a:xfrm>
            <a:off x="9702481" y="1539621"/>
            <a:ext cx="895605" cy="946093"/>
          </a:xfrm>
          <a:prstGeom prst="rect">
            <a:avLst/>
          </a:prstGeom>
          <a:noFill/>
        </p:spPr>
      </p:pic>
      <p:sp>
        <p:nvSpPr>
          <p:cNvPr id="72" name="Freeform 373">
            <a:extLst>
              <a:ext uri="{FF2B5EF4-FFF2-40B4-BE49-F238E27FC236}">
                <a16:creationId xmlns:a16="http://schemas.microsoft.com/office/drawing/2014/main" id="{06FB524B-8636-4C3A-9282-1A11E9DB7974}"/>
              </a:ext>
            </a:extLst>
          </p:cNvPr>
          <p:cNvSpPr>
            <a:spLocks/>
          </p:cNvSpPr>
          <p:nvPr/>
        </p:nvSpPr>
        <p:spPr bwMode="auto">
          <a:xfrm>
            <a:off x="3209883" y="2766570"/>
            <a:ext cx="1067634"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25" name="Freeform 373">
            <a:extLst>
              <a:ext uri="{FF2B5EF4-FFF2-40B4-BE49-F238E27FC236}">
                <a16:creationId xmlns:a16="http://schemas.microsoft.com/office/drawing/2014/main" id="{070EBD39-B71E-4E29-869E-4B3D3114F694}"/>
              </a:ext>
            </a:extLst>
          </p:cNvPr>
          <p:cNvSpPr>
            <a:spLocks/>
          </p:cNvSpPr>
          <p:nvPr/>
        </p:nvSpPr>
        <p:spPr bwMode="auto">
          <a:xfrm rot="19104521">
            <a:off x="2756522" y="3790827"/>
            <a:ext cx="1607583"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C00000"/>
          </a:solidFill>
          <a:ln w="9525" cap="rnd">
            <a:solidFill>
              <a:srgbClr val="000000"/>
            </a:solidFill>
            <a:round/>
            <a:headEnd/>
            <a:tailEnd/>
          </a:ln>
        </p:spPr>
        <p:txBody>
          <a:bodyPr/>
          <a:lstStyle/>
          <a:p>
            <a:endParaRPr lang="en-US" dirty="0">
              <a:cs typeface="Arial" panose="020B0604020202020204" pitchFamily="34" charset="0"/>
            </a:endParaRPr>
          </a:p>
        </p:txBody>
      </p:sp>
      <p:sp>
        <p:nvSpPr>
          <p:cNvPr id="28" name="TextBox 27">
            <a:extLst>
              <a:ext uri="{FF2B5EF4-FFF2-40B4-BE49-F238E27FC236}">
                <a16:creationId xmlns:a16="http://schemas.microsoft.com/office/drawing/2014/main" id="{86324695-486D-4968-B864-FCF09EA9E6F8}"/>
              </a:ext>
            </a:extLst>
          </p:cNvPr>
          <p:cNvSpPr txBox="1"/>
          <p:nvPr/>
        </p:nvSpPr>
        <p:spPr>
          <a:xfrm rot="19077820">
            <a:off x="2358904" y="3976969"/>
            <a:ext cx="2387408" cy="369332"/>
          </a:xfrm>
          <a:prstGeom prst="rect">
            <a:avLst/>
          </a:prstGeom>
          <a:noFill/>
        </p:spPr>
        <p:txBody>
          <a:bodyPr wrap="square" rtlCol="0">
            <a:spAutoFit/>
          </a:bodyPr>
          <a:lstStyle/>
          <a:p>
            <a:pPr algn="ctr"/>
            <a:r>
              <a:rPr lang="en-US" dirty="0"/>
              <a:t>Prefunding</a:t>
            </a:r>
          </a:p>
        </p:txBody>
      </p:sp>
      <p:sp>
        <p:nvSpPr>
          <p:cNvPr id="33" name="TextBox 32">
            <a:extLst>
              <a:ext uri="{FF2B5EF4-FFF2-40B4-BE49-F238E27FC236}">
                <a16:creationId xmlns:a16="http://schemas.microsoft.com/office/drawing/2014/main" id="{9E8642BD-2CA3-4687-A6D3-69BBFEE7470A}"/>
              </a:ext>
            </a:extLst>
          </p:cNvPr>
          <p:cNvSpPr txBox="1"/>
          <p:nvPr/>
        </p:nvSpPr>
        <p:spPr>
          <a:xfrm>
            <a:off x="2520654" y="2918908"/>
            <a:ext cx="2387408" cy="646331"/>
          </a:xfrm>
          <a:prstGeom prst="rect">
            <a:avLst/>
          </a:prstGeom>
          <a:noFill/>
        </p:spPr>
        <p:txBody>
          <a:bodyPr wrap="square" rtlCol="0">
            <a:spAutoFit/>
          </a:bodyPr>
          <a:lstStyle/>
          <a:p>
            <a:pPr algn="ctr"/>
            <a:r>
              <a:rPr lang="en-US" dirty="0"/>
              <a:t>Account</a:t>
            </a:r>
          </a:p>
          <a:p>
            <a:pPr algn="ctr"/>
            <a:r>
              <a:rPr lang="en-US" dirty="0"/>
              <a:t> Setup</a:t>
            </a:r>
          </a:p>
        </p:txBody>
      </p:sp>
      <p:sp>
        <p:nvSpPr>
          <p:cNvPr id="34" name="Freeform 373">
            <a:extLst>
              <a:ext uri="{FF2B5EF4-FFF2-40B4-BE49-F238E27FC236}">
                <a16:creationId xmlns:a16="http://schemas.microsoft.com/office/drawing/2014/main" id="{96A52E8E-485E-415E-98E4-18E449160839}"/>
              </a:ext>
            </a:extLst>
          </p:cNvPr>
          <p:cNvSpPr>
            <a:spLocks/>
          </p:cNvSpPr>
          <p:nvPr/>
        </p:nvSpPr>
        <p:spPr bwMode="auto">
          <a:xfrm rot="10800000">
            <a:off x="8229038" y="2784858"/>
            <a:ext cx="1268179"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35" name="TextBox 34">
            <a:extLst>
              <a:ext uri="{FF2B5EF4-FFF2-40B4-BE49-F238E27FC236}">
                <a16:creationId xmlns:a16="http://schemas.microsoft.com/office/drawing/2014/main" id="{2CB6A7B2-6ADA-451B-B7E4-83FC7545CAC2}"/>
              </a:ext>
            </a:extLst>
          </p:cNvPr>
          <p:cNvSpPr txBox="1"/>
          <p:nvPr/>
        </p:nvSpPr>
        <p:spPr>
          <a:xfrm>
            <a:off x="7807029" y="2927671"/>
            <a:ext cx="2387408" cy="646331"/>
          </a:xfrm>
          <a:prstGeom prst="rect">
            <a:avLst/>
          </a:prstGeom>
          <a:noFill/>
        </p:spPr>
        <p:txBody>
          <a:bodyPr wrap="square" rtlCol="0">
            <a:spAutoFit/>
          </a:bodyPr>
          <a:lstStyle/>
          <a:p>
            <a:pPr algn="ctr"/>
            <a:r>
              <a:rPr lang="en-US" dirty="0"/>
              <a:t>Account </a:t>
            </a:r>
          </a:p>
          <a:p>
            <a:pPr algn="ctr"/>
            <a:r>
              <a:rPr lang="en-US" dirty="0"/>
              <a:t>Setup</a:t>
            </a:r>
          </a:p>
        </p:txBody>
      </p:sp>
      <p:sp>
        <p:nvSpPr>
          <p:cNvPr id="36" name="Freeform 373">
            <a:extLst>
              <a:ext uri="{FF2B5EF4-FFF2-40B4-BE49-F238E27FC236}">
                <a16:creationId xmlns:a16="http://schemas.microsoft.com/office/drawing/2014/main" id="{09068046-CCE5-4E22-BDC3-9CD50F18DD9D}"/>
              </a:ext>
            </a:extLst>
          </p:cNvPr>
          <p:cNvSpPr>
            <a:spLocks/>
          </p:cNvSpPr>
          <p:nvPr/>
        </p:nvSpPr>
        <p:spPr bwMode="auto">
          <a:xfrm rot="13085009">
            <a:off x="8166977" y="3795717"/>
            <a:ext cx="1607583"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C00000"/>
          </a:solidFill>
          <a:ln w="9525" cap="rnd">
            <a:solidFill>
              <a:srgbClr val="000000"/>
            </a:solidFill>
            <a:round/>
            <a:headEnd/>
            <a:tailEnd/>
          </a:ln>
        </p:spPr>
        <p:txBody>
          <a:bodyPr/>
          <a:lstStyle/>
          <a:p>
            <a:endParaRPr lang="en-US" dirty="0">
              <a:cs typeface="Arial" panose="020B0604020202020204" pitchFamily="34" charset="0"/>
            </a:endParaRPr>
          </a:p>
        </p:txBody>
      </p:sp>
      <p:grpSp>
        <p:nvGrpSpPr>
          <p:cNvPr id="8" name="Group 7">
            <a:extLst>
              <a:ext uri="{FF2B5EF4-FFF2-40B4-BE49-F238E27FC236}">
                <a16:creationId xmlns:a16="http://schemas.microsoft.com/office/drawing/2014/main" id="{AF1392E6-8160-45C9-8028-BAE5A2E64ADE}"/>
              </a:ext>
            </a:extLst>
          </p:cNvPr>
          <p:cNvGrpSpPr/>
          <p:nvPr/>
        </p:nvGrpSpPr>
        <p:grpSpPr>
          <a:xfrm>
            <a:off x="2768304" y="914848"/>
            <a:ext cx="7340408" cy="780602"/>
            <a:chOff x="2768304" y="914848"/>
            <a:chExt cx="7340408" cy="780602"/>
          </a:xfrm>
        </p:grpSpPr>
        <p:sp>
          <p:nvSpPr>
            <p:cNvPr id="43" name="Freeform 373">
              <a:extLst>
                <a:ext uri="{FF2B5EF4-FFF2-40B4-BE49-F238E27FC236}">
                  <a16:creationId xmlns:a16="http://schemas.microsoft.com/office/drawing/2014/main" id="{C601F480-57A8-43FB-B52A-77EA0DBEAFA6}"/>
                </a:ext>
              </a:extLst>
            </p:cNvPr>
            <p:cNvSpPr>
              <a:spLocks/>
            </p:cNvSpPr>
            <p:nvPr/>
          </p:nvSpPr>
          <p:spPr bwMode="auto">
            <a:xfrm>
              <a:off x="8312727" y="1458849"/>
              <a:ext cx="1575092"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chemeClr val="tx1"/>
            </a:solidFill>
            <a:ln w="9525" cap="rnd">
              <a:solidFill>
                <a:srgbClr val="000000"/>
              </a:solidFill>
              <a:round/>
              <a:headEnd/>
              <a:tailEnd/>
            </a:ln>
          </p:spPr>
          <p:txBody>
            <a:bodyPr/>
            <a:lstStyle/>
            <a:p>
              <a:endParaRPr lang="en-US" dirty="0">
                <a:cs typeface="Arial" panose="020B0604020202020204" pitchFamily="34" charset="0"/>
              </a:endParaRPr>
            </a:p>
          </p:txBody>
        </p:sp>
        <p:sp>
          <p:nvSpPr>
            <p:cNvPr id="45" name="TextBox 44">
              <a:extLst>
                <a:ext uri="{FF2B5EF4-FFF2-40B4-BE49-F238E27FC236}">
                  <a16:creationId xmlns:a16="http://schemas.microsoft.com/office/drawing/2014/main" id="{1EBCC8AF-B126-4406-9842-EA9BFC64DBAC}"/>
                </a:ext>
              </a:extLst>
            </p:cNvPr>
            <p:cNvSpPr txBox="1"/>
            <p:nvPr/>
          </p:nvSpPr>
          <p:spPr>
            <a:xfrm>
              <a:off x="7721304" y="943423"/>
              <a:ext cx="2387408" cy="646331"/>
            </a:xfrm>
            <a:prstGeom prst="rect">
              <a:avLst/>
            </a:prstGeom>
            <a:noFill/>
          </p:spPr>
          <p:txBody>
            <a:bodyPr wrap="square" rtlCol="0">
              <a:spAutoFit/>
            </a:bodyPr>
            <a:lstStyle/>
            <a:p>
              <a:pPr algn="ctr"/>
              <a:r>
                <a:rPr lang="en-US" dirty="0"/>
                <a:t>Notification </a:t>
              </a:r>
            </a:p>
            <a:p>
              <a:pPr algn="ctr"/>
              <a:r>
                <a:rPr lang="en-US" dirty="0"/>
                <a:t>of Deposit</a:t>
              </a:r>
            </a:p>
          </p:txBody>
        </p:sp>
        <p:sp>
          <p:nvSpPr>
            <p:cNvPr id="46" name="Freeform 373">
              <a:extLst>
                <a:ext uri="{FF2B5EF4-FFF2-40B4-BE49-F238E27FC236}">
                  <a16:creationId xmlns:a16="http://schemas.microsoft.com/office/drawing/2014/main" id="{6C789730-AD1E-42EA-A9B8-C781C07BB961}"/>
                </a:ext>
              </a:extLst>
            </p:cNvPr>
            <p:cNvSpPr>
              <a:spLocks/>
            </p:cNvSpPr>
            <p:nvPr/>
          </p:nvSpPr>
          <p:spPr bwMode="auto">
            <a:xfrm rot="10800000">
              <a:off x="3054927" y="1458849"/>
              <a:ext cx="1575092"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chemeClr val="tx1"/>
            </a:solidFill>
            <a:ln w="9525" cap="rnd">
              <a:solidFill>
                <a:srgbClr val="000000"/>
              </a:solidFill>
              <a:round/>
              <a:headEnd/>
              <a:tailEnd/>
            </a:ln>
          </p:spPr>
          <p:txBody>
            <a:bodyPr/>
            <a:lstStyle/>
            <a:p>
              <a:endParaRPr lang="en-US" dirty="0">
                <a:cs typeface="Arial" panose="020B0604020202020204" pitchFamily="34" charset="0"/>
              </a:endParaRPr>
            </a:p>
          </p:txBody>
        </p:sp>
        <p:sp>
          <p:nvSpPr>
            <p:cNvPr id="47" name="TextBox 46">
              <a:extLst>
                <a:ext uri="{FF2B5EF4-FFF2-40B4-BE49-F238E27FC236}">
                  <a16:creationId xmlns:a16="http://schemas.microsoft.com/office/drawing/2014/main" id="{989B4810-5DB6-4F5A-AD92-24FA2DAA024E}"/>
                </a:ext>
              </a:extLst>
            </p:cNvPr>
            <p:cNvSpPr txBox="1"/>
            <p:nvPr/>
          </p:nvSpPr>
          <p:spPr>
            <a:xfrm>
              <a:off x="2768304" y="914848"/>
              <a:ext cx="2387408" cy="646331"/>
            </a:xfrm>
            <a:prstGeom prst="rect">
              <a:avLst/>
            </a:prstGeom>
            <a:noFill/>
          </p:spPr>
          <p:txBody>
            <a:bodyPr wrap="square" rtlCol="0">
              <a:spAutoFit/>
            </a:bodyPr>
            <a:lstStyle/>
            <a:p>
              <a:pPr algn="ctr"/>
              <a:r>
                <a:rPr lang="en-US" dirty="0"/>
                <a:t>Notification </a:t>
              </a:r>
            </a:p>
            <a:p>
              <a:pPr algn="ctr"/>
              <a:r>
                <a:rPr lang="en-US" dirty="0"/>
                <a:t>of Deposit</a:t>
              </a:r>
            </a:p>
          </p:txBody>
        </p:sp>
      </p:grpSp>
      <p:grpSp>
        <p:nvGrpSpPr>
          <p:cNvPr id="11" name="Group 10">
            <a:extLst>
              <a:ext uri="{FF2B5EF4-FFF2-40B4-BE49-F238E27FC236}">
                <a16:creationId xmlns:a16="http://schemas.microsoft.com/office/drawing/2014/main" id="{EC554CA3-F100-47BF-8EB5-3EFE74FBE540}"/>
              </a:ext>
            </a:extLst>
          </p:cNvPr>
          <p:cNvGrpSpPr/>
          <p:nvPr/>
        </p:nvGrpSpPr>
        <p:grpSpPr>
          <a:xfrm>
            <a:off x="2655503" y="1964213"/>
            <a:ext cx="7635683" cy="851297"/>
            <a:chOff x="2655503" y="1964213"/>
            <a:chExt cx="7635683" cy="851297"/>
          </a:xfrm>
        </p:grpSpPr>
        <p:sp>
          <p:nvSpPr>
            <p:cNvPr id="48" name="Freeform 373">
              <a:extLst>
                <a:ext uri="{FF2B5EF4-FFF2-40B4-BE49-F238E27FC236}">
                  <a16:creationId xmlns:a16="http://schemas.microsoft.com/office/drawing/2014/main" id="{0C3AC657-1CA7-4990-987E-C1734EA3907B}"/>
                </a:ext>
              </a:extLst>
            </p:cNvPr>
            <p:cNvSpPr>
              <a:spLocks/>
            </p:cNvSpPr>
            <p:nvPr/>
          </p:nvSpPr>
          <p:spPr bwMode="auto">
            <a:xfrm>
              <a:off x="3433250" y="2021365"/>
              <a:ext cx="957909"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49" name="TextBox 48">
              <a:extLst>
                <a:ext uri="{FF2B5EF4-FFF2-40B4-BE49-F238E27FC236}">
                  <a16:creationId xmlns:a16="http://schemas.microsoft.com/office/drawing/2014/main" id="{64E943CB-6517-4BD1-8F56-8A8F3D9E0E39}"/>
                </a:ext>
              </a:extLst>
            </p:cNvPr>
            <p:cNvSpPr txBox="1"/>
            <p:nvPr/>
          </p:nvSpPr>
          <p:spPr>
            <a:xfrm>
              <a:off x="2655503" y="2169179"/>
              <a:ext cx="2387408" cy="646331"/>
            </a:xfrm>
            <a:prstGeom prst="rect">
              <a:avLst/>
            </a:prstGeom>
            <a:noFill/>
          </p:spPr>
          <p:txBody>
            <a:bodyPr wrap="square" rtlCol="0">
              <a:spAutoFit/>
            </a:bodyPr>
            <a:lstStyle/>
            <a:p>
              <a:pPr algn="ctr"/>
              <a:r>
                <a:rPr lang="en-US" dirty="0"/>
                <a:t>Payment</a:t>
              </a:r>
            </a:p>
            <a:p>
              <a:pPr algn="ctr"/>
              <a:r>
                <a:rPr lang="en-US" dirty="0"/>
                <a:t>Instruction</a:t>
              </a:r>
            </a:p>
          </p:txBody>
        </p:sp>
        <p:sp>
          <p:nvSpPr>
            <p:cNvPr id="50" name="Freeform 373">
              <a:extLst>
                <a:ext uri="{FF2B5EF4-FFF2-40B4-BE49-F238E27FC236}">
                  <a16:creationId xmlns:a16="http://schemas.microsoft.com/office/drawing/2014/main" id="{506B5C54-99D2-4AF1-AB83-2972342826FE}"/>
                </a:ext>
              </a:extLst>
            </p:cNvPr>
            <p:cNvSpPr>
              <a:spLocks/>
            </p:cNvSpPr>
            <p:nvPr/>
          </p:nvSpPr>
          <p:spPr bwMode="auto">
            <a:xfrm rot="10800000">
              <a:off x="8312727" y="1964213"/>
              <a:ext cx="1244458"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51" name="TextBox 50">
              <a:extLst>
                <a:ext uri="{FF2B5EF4-FFF2-40B4-BE49-F238E27FC236}">
                  <a16:creationId xmlns:a16="http://schemas.microsoft.com/office/drawing/2014/main" id="{938A4881-E2A5-4554-99AA-FF20BF678A00}"/>
                </a:ext>
              </a:extLst>
            </p:cNvPr>
            <p:cNvSpPr txBox="1"/>
            <p:nvPr/>
          </p:nvSpPr>
          <p:spPr>
            <a:xfrm>
              <a:off x="7903778" y="2083454"/>
              <a:ext cx="2387408" cy="646331"/>
            </a:xfrm>
            <a:prstGeom prst="rect">
              <a:avLst/>
            </a:prstGeom>
            <a:noFill/>
          </p:spPr>
          <p:txBody>
            <a:bodyPr wrap="square" rtlCol="0">
              <a:spAutoFit/>
            </a:bodyPr>
            <a:lstStyle/>
            <a:p>
              <a:pPr algn="ctr"/>
              <a:r>
                <a:rPr lang="en-US" dirty="0"/>
                <a:t>Payment</a:t>
              </a:r>
            </a:p>
            <a:p>
              <a:pPr algn="ctr"/>
              <a:r>
                <a:rPr lang="en-US" dirty="0"/>
                <a:t>Instruction</a:t>
              </a:r>
            </a:p>
          </p:txBody>
        </p:sp>
      </p:grpSp>
      <p:sp>
        <p:nvSpPr>
          <p:cNvPr id="13" name="TextBox 12">
            <a:extLst>
              <a:ext uri="{FF2B5EF4-FFF2-40B4-BE49-F238E27FC236}">
                <a16:creationId xmlns:a16="http://schemas.microsoft.com/office/drawing/2014/main" id="{CF4FBCD4-75F1-4D8E-8B42-EC6854767184}"/>
              </a:ext>
            </a:extLst>
          </p:cNvPr>
          <p:cNvSpPr txBox="1"/>
          <p:nvPr/>
        </p:nvSpPr>
        <p:spPr>
          <a:xfrm>
            <a:off x="5054591" y="4394060"/>
            <a:ext cx="2591379" cy="1477328"/>
          </a:xfrm>
          <a:prstGeom prst="rect">
            <a:avLst/>
          </a:prstGeom>
          <a:noFill/>
        </p:spPr>
        <p:txBody>
          <a:bodyPr wrap="square" rtlCol="0">
            <a:spAutoFit/>
          </a:bodyPr>
          <a:lstStyle/>
          <a:p>
            <a:pPr algn="ctr"/>
            <a:r>
              <a:rPr lang="en-US" dirty="0"/>
              <a:t>After account setup and funding, may take a </a:t>
            </a:r>
            <a:r>
              <a:rPr lang="en-US" b="1" i="1" u="sng" dirty="0"/>
              <a:t>day or longer</a:t>
            </a:r>
            <a:r>
              <a:rPr lang="en-US" dirty="0"/>
              <a:t> to receive payment and payment notification</a:t>
            </a:r>
          </a:p>
        </p:txBody>
      </p:sp>
      <p:grpSp>
        <p:nvGrpSpPr>
          <p:cNvPr id="15" name="Group 14">
            <a:extLst>
              <a:ext uri="{FF2B5EF4-FFF2-40B4-BE49-F238E27FC236}">
                <a16:creationId xmlns:a16="http://schemas.microsoft.com/office/drawing/2014/main" id="{AEADFEE2-594F-4809-BF5A-61491E27E474}"/>
              </a:ext>
            </a:extLst>
          </p:cNvPr>
          <p:cNvGrpSpPr/>
          <p:nvPr/>
        </p:nvGrpSpPr>
        <p:grpSpPr>
          <a:xfrm>
            <a:off x="3251517" y="3777431"/>
            <a:ext cx="6288997" cy="1029402"/>
            <a:chOff x="3251517" y="3777431"/>
            <a:chExt cx="6288997" cy="1029402"/>
          </a:xfrm>
        </p:grpSpPr>
        <p:grpSp>
          <p:nvGrpSpPr>
            <p:cNvPr id="12" name="Group 11">
              <a:extLst>
                <a:ext uri="{FF2B5EF4-FFF2-40B4-BE49-F238E27FC236}">
                  <a16:creationId xmlns:a16="http://schemas.microsoft.com/office/drawing/2014/main" id="{B4EBF2EC-6570-48D8-9982-4CDA7434987B}"/>
                </a:ext>
              </a:extLst>
            </p:cNvPr>
            <p:cNvGrpSpPr/>
            <p:nvPr/>
          </p:nvGrpSpPr>
          <p:grpSpPr>
            <a:xfrm>
              <a:off x="3251517" y="3777431"/>
              <a:ext cx="6288997" cy="1029402"/>
              <a:chOff x="3251517" y="3777431"/>
              <a:chExt cx="6288997" cy="1029402"/>
            </a:xfrm>
          </p:grpSpPr>
          <p:sp>
            <p:nvSpPr>
              <p:cNvPr id="23" name="Freeform 373">
                <a:extLst>
                  <a:ext uri="{FF2B5EF4-FFF2-40B4-BE49-F238E27FC236}">
                    <a16:creationId xmlns:a16="http://schemas.microsoft.com/office/drawing/2014/main" id="{D36E4FCC-FCF2-4ECE-99C4-77CD0F00B3E3}"/>
                  </a:ext>
                </a:extLst>
              </p:cNvPr>
              <p:cNvSpPr>
                <a:spLocks/>
              </p:cNvSpPr>
              <p:nvPr/>
            </p:nvSpPr>
            <p:spPr bwMode="auto">
              <a:xfrm rot="19102428">
                <a:off x="3251517" y="3866345"/>
                <a:ext cx="3755200"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41" name="Freeform 373">
                <a:extLst>
                  <a:ext uri="{FF2B5EF4-FFF2-40B4-BE49-F238E27FC236}">
                    <a16:creationId xmlns:a16="http://schemas.microsoft.com/office/drawing/2014/main" id="{A70C4158-EC53-432B-B0FE-B99D5C398560}"/>
                  </a:ext>
                </a:extLst>
              </p:cNvPr>
              <p:cNvSpPr>
                <a:spLocks/>
              </p:cNvSpPr>
              <p:nvPr/>
            </p:nvSpPr>
            <p:spPr bwMode="auto">
              <a:xfrm rot="13104542">
                <a:off x="5266524" y="3777431"/>
                <a:ext cx="4273990"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42" name="TextBox 41">
                <a:extLst>
                  <a:ext uri="{FF2B5EF4-FFF2-40B4-BE49-F238E27FC236}">
                    <a16:creationId xmlns:a16="http://schemas.microsoft.com/office/drawing/2014/main" id="{2EF1247A-2FD2-48D6-8799-069BE04D12B9}"/>
                  </a:ext>
                </a:extLst>
              </p:cNvPr>
              <p:cNvSpPr txBox="1"/>
              <p:nvPr/>
            </p:nvSpPr>
            <p:spPr>
              <a:xfrm rot="2221422">
                <a:off x="6824860" y="4437501"/>
                <a:ext cx="2387408" cy="369332"/>
              </a:xfrm>
              <a:prstGeom prst="rect">
                <a:avLst/>
              </a:prstGeom>
              <a:noFill/>
            </p:spPr>
            <p:txBody>
              <a:bodyPr wrap="square" rtlCol="0">
                <a:spAutoFit/>
              </a:bodyPr>
              <a:lstStyle/>
              <a:p>
                <a:pPr algn="ctr"/>
                <a:r>
                  <a:rPr lang="en-US" dirty="0"/>
                  <a:t>Payment</a:t>
                </a:r>
              </a:p>
            </p:txBody>
          </p:sp>
        </p:grpSp>
        <p:sp>
          <p:nvSpPr>
            <p:cNvPr id="55" name="TextBox 54">
              <a:extLst>
                <a:ext uri="{FF2B5EF4-FFF2-40B4-BE49-F238E27FC236}">
                  <a16:creationId xmlns:a16="http://schemas.microsoft.com/office/drawing/2014/main" id="{1CE297CD-44F5-46F4-A681-5F56B3012E86}"/>
                </a:ext>
              </a:extLst>
            </p:cNvPr>
            <p:cNvSpPr txBox="1"/>
            <p:nvPr/>
          </p:nvSpPr>
          <p:spPr>
            <a:xfrm rot="19077820">
              <a:off x="3884185" y="4083105"/>
              <a:ext cx="2387408" cy="369332"/>
            </a:xfrm>
            <a:prstGeom prst="rect">
              <a:avLst/>
            </a:prstGeom>
            <a:noFill/>
          </p:spPr>
          <p:txBody>
            <a:bodyPr wrap="square" rtlCol="0">
              <a:spAutoFit/>
            </a:bodyPr>
            <a:lstStyle/>
            <a:p>
              <a:pPr algn="ctr"/>
              <a:r>
                <a:rPr lang="en-US" dirty="0"/>
                <a:t>Payment</a:t>
              </a:r>
            </a:p>
          </p:txBody>
        </p:sp>
      </p:grpSp>
      <p:grpSp>
        <p:nvGrpSpPr>
          <p:cNvPr id="14" name="Group 13">
            <a:extLst>
              <a:ext uri="{FF2B5EF4-FFF2-40B4-BE49-F238E27FC236}">
                <a16:creationId xmlns:a16="http://schemas.microsoft.com/office/drawing/2014/main" id="{8FD529A3-646C-477A-8B72-5837B74EDF10}"/>
              </a:ext>
            </a:extLst>
          </p:cNvPr>
          <p:cNvGrpSpPr/>
          <p:nvPr/>
        </p:nvGrpSpPr>
        <p:grpSpPr>
          <a:xfrm>
            <a:off x="3042458" y="4115752"/>
            <a:ext cx="6532279" cy="407657"/>
            <a:chOff x="3042458" y="4115752"/>
            <a:chExt cx="6532279" cy="407657"/>
          </a:xfrm>
        </p:grpSpPr>
        <p:sp>
          <p:nvSpPr>
            <p:cNvPr id="29" name="Freeform 373">
              <a:extLst>
                <a:ext uri="{FF2B5EF4-FFF2-40B4-BE49-F238E27FC236}">
                  <a16:creationId xmlns:a16="http://schemas.microsoft.com/office/drawing/2014/main" id="{D1804DEE-7850-4F48-B5B2-267DFA6F8198}"/>
                </a:ext>
              </a:extLst>
            </p:cNvPr>
            <p:cNvSpPr>
              <a:spLocks/>
            </p:cNvSpPr>
            <p:nvPr/>
          </p:nvSpPr>
          <p:spPr bwMode="auto">
            <a:xfrm rot="8305262">
              <a:off x="3162377" y="4155098"/>
              <a:ext cx="1713519" cy="235419"/>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38" name="Freeform 373">
              <a:extLst>
                <a:ext uri="{FF2B5EF4-FFF2-40B4-BE49-F238E27FC236}">
                  <a16:creationId xmlns:a16="http://schemas.microsoft.com/office/drawing/2014/main" id="{FFA6958B-1ECF-496A-BD13-80DAFFD8C5D7}"/>
                </a:ext>
              </a:extLst>
            </p:cNvPr>
            <p:cNvSpPr>
              <a:spLocks/>
            </p:cNvSpPr>
            <p:nvPr/>
          </p:nvSpPr>
          <p:spPr bwMode="auto">
            <a:xfrm rot="2241655">
              <a:off x="7700702" y="4115752"/>
              <a:ext cx="1834749"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54" name="TextBox 53">
              <a:extLst>
                <a:ext uri="{FF2B5EF4-FFF2-40B4-BE49-F238E27FC236}">
                  <a16:creationId xmlns:a16="http://schemas.microsoft.com/office/drawing/2014/main" id="{11EC0141-755E-43A9-9331-49D076E35247}"/>
                </a:ext>
              </a:extLst>
            </p:cNvPr>
            <p:cNvSpPr txBox="1"/>
            <p:nvPr/>
          </p:nvSpPr>
          <p:spPr>
            <a:xfrm rot="19077820">
              <a:off x="3042458" y="4154077"/>
              <a:ext cx="2387408" cy="369332"/>
            </a:xfrm>
            <a:prstGeom prst="rect">
              <a:avLst/>
            </a:prstGeom>
            <a:noFill/>
          </p:spPr>
          <p:txBody>
            <a:bodyPr wrap="square" rtlCol="0">
              <a:spAutoFit/>
            </a:bodyPr>
            <a:lstStyle/>
            <a:p>
              <a:pPr algn="ctr"/>
              <a:r>
                <a:rPr lang="en-US" dirty="0"/>
                <a:t>Payment request</a:t>
              </a:r>
            </a:p>
          </p:txBody>
        </p:sp>
        <p:sp>
          <p:nvSpPr>
            <p:cNvPr id="56" name="TextBox 55">
              <a:extLst>
                <a:ext uri="{FF2B5EF4-FFF2-40B4-BE49-F238E27FC236}">
                  <a16:creationId xmlns:a16="http://schemas.microsoft.com/office/drawing/2014/main" id="{C302F616-401E-48AE-B1CF-E3AD37BF9D4C}"/>
                </a:ext>
              </a:extLst>
            </p:cNvPr>
            <p:cNvSpPr txBox="1"/>
            <p:nvPr/>
          </p:nvSpPr>
          <p:spPr>
            <a:xfrm rot="2221422">
              <a:off x="7187329" y="4132704"/>
              <a:ext cx="2387408" cy="369332"/>
            </a:xfrm>
            <a:prstGeom prst="rect">
              <a:avLst/>
            </a:prstGeom>
            <a:noFill/>
          </p:spPr>
          <p:txBody>
            <a:bodyPr wrap="square" rtlCol="0">
              <a:spAutoFit/>
            </a:bodyPr>
            <a:lstStyle/>
            <a:p>
              <a:pPr algn="ctr"/>
              <a:r>
                <a:rPr lang="en-US" dirty="0"/>
                <a:t>Payment request</a:t>
              </a:r>
            </a:p>
          </p:txBody>
        </p:sp>
      </p:grpSp>
      <p:sp>
        <p:nvSpPr>
          <p:cNvPr id="57" name="TextBox 56">
            <a:extLst>
              <a:ext uri="{FF2B5EF4-FFF2-40B4-BE49-F238E27FC236}">
                <a16:creationId xmlns:a16="http://schemas.microsoft.com/office/drawing/2014/main" id="{35CBB308-6AC3-48C7-AF77-28423A19ADC0}"/>
              </a:ext>
            </a:extLst>
          </p:cNvPr>
          <p:cNvSpPr txBox="1"/>
          <p:nvPr/>
        </p:nvSpPr>
        <p:spPr>
          <a:xfrm rot="2221422">
            <a:off x="7829877" y="4009138"/>
            <a:ext cx="2387408" cy="369332"/>
          </a:xfrm>
          <a:prstGeom prst="rect">
            <a:avLst/>
          </a:prstGeom>
          <a:noFill/>
        </p:spPr>
        <p:txBody>
          <a:bodyPr wrap="square" rtlCol="0">
            <a:spAutoFit/>
          </a:bodyPr>
          <a:lstStyle/>
          <a:p>
            <a:pPr algn="ctr"/>
            <a:r>
              <a:rPr lang="en-US" dirty="0"/>
              <a:t>Prefunding</a:t>
            </a:r>
          </a:p>
        </p:txBody>
      </p:sp>
      <p:sp>
        <p:nvSpPr>
          <p:cNvPr id="18" name="TextBox 17">
            <a:extLst>
              <a:ext uri="{FF2B5EF4-FFF2-40B4-BE49-F238E27FC236}">
                <a16:creationId xmlns:a16="http://schemas.microsoft.com/office/drawing/2014/main" id="{8C146FE0-718A-4B58-880C-817C8F771908}"/>
              </a:ext>
            </a:extLst>
          </p:cNvPr>
          <p:cNvSpPr txBox="1"/>
          <p:nvPr/>
        </p:nvSpPr>
        <p:spPr>
          <a:xfrm>
            <a:off x="5059841" y="5856111"/>
            <a:ext cx="2605393" cy="584775"/>
          </a:xfrm>
          <a:prstGeom prst="rect">
            <a:avLst/>
          </a:prstGeom>
          <a:noFill/>
        </p:spPr>
        <p:txBody>
          <a:bodyPr wrap="none" rtlCol="0">
            <a:spAutoFit/>
          </a:bodyPr>
          <a:lstStyle/>
          <a:p>
            <a:r>
              <a:rPr lang="en-US" sz="3200" b="1" dirty="0"/>
              <a:t>Not real-time!</a:t>
            </a:r>
          </a:p>
        </p:txBody>
      </p:sp>
    </p:spTree>
    <p:extLst>
      <p:ext uri="{BB962C8B-B14F-4D97-AF65-F5344CB8AC3E}">
        <p14:creationId xmlns:p14="http://schemas.microsoft.com/office/powerpoint/2010/main" val="397235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6B69D91-D6F8-4829-9C96-60007FDA3A98}"/>
              </a:ext>
            </a:extLst>
          </p:cNvPr>
          <p:cNvGrpSpPr/>
          <p:nvPr/>
        </p:nvGrpSpPr>
        <p:grpSpPr>
          <a:xfrm>
            <a:off x="6937067" y="912641"/>
            <a:ext cx="2697844" cy="1806119"/>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0DC7EA6-2F6B-408F-A4E6-82D2425762C8}"/>
              </a:ext>
            </a:extLst>
          </p:cNvPr>
          <p:cNvGrpSpPr/>
          <p:nvPr/>
        </p:nvGrpSpPr>
        <p:grpSpPr>
          <a:xfrm>
            <a:off x="1344253" y="910967"/>
            <a:ext cx="2232896" cy="1802509"/>
            <a:chOff x="1052512" y="973835"/>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779600" y="2299925"/>
              <a:ext cx="2438399" cy="3133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Account Set Up</a:t>
              </a:r>
            </a:p>
          </p:txBody>
        </p:sp>
      </p:grpSp>
      <p:pic>
        <p:nvPicPr>
          <p:cNvPr id="20" name="Picture 19">
            <a:extLst>
              <a:ext uri="{FF2B5EF4-FFF2-40B4-BE49-F238E27FC236}">
                <a16:creationId xmlns:a16="http://schemas.microsoft.com/office/drawing/2014/main" id="{5FA46F23-1DB6-4277-9DCD-DA2F043E1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029" y="1116352"/>
            <a:ext cx="628812" cy="1456063"/>
          </a:xfrm>
          <a:prstGeom prst="rect">
            <a:avLst/>
          </a:prstGeom>
        </p:spPr>
      </p:pic>
      <p:sp>
        <p:nvSpPr>
          <p:cNvPr id="22" name="TextBox 21">
            <a:extLst>
              <a:ext uri="{FF2B5EF4-FFF2-40B4-BE49-F238E27FC236}">
                <a16:creationId xmlns:a16="http://schemas.microsoft.com/office/drawing/2014/main" id="{19CABC9A-B8F7-41DA-B5FF-683D12E0984E}"/>
              </a:ext>
            </a:extLst>
          </p:cNvPr>
          <p:cNvSpPr txBox="1"/>
          <p:nvPr/>
        </p:nvSpPr>
        <p:spPr>
          <a:xfrm>
            <a:off x="4861397" y="1036211"/>
            <a:ext cx="1060803" cy="369332"/>
          </a:xfrm>
          <a:prstGeom prst="rect">
            <a:avLst/>
          </a:prstGeom>
          <a:noFill/>
        </p:spPr>
        <p:txBody>
          <a:bodyPr wrap="none" rtlCol="0">
            <a:spAutoFit/>
          </a:bodyPr>
          <a:lstStyle/>
          <a:p>
            <a:r>
              <a:rPr lang="en-US" dirty="0"/>
              <a:t>Providers</a:t>
            </a:r>
          </a:p>
        </p:txBody>
      </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a:xfrm>
            <a:off x="154548" y="-96578"/>
            <a:ext cx="11954822" cy="1325563"/>
          </a:xfrm>
        </p:spPr>
        <p:txBody>
          <a:bodyPr/>
          <a:lstStyle/>
          <a:p>
            <a:r>
              <a:rPr lang="en-US" dirty="0"/>
              <a:t>One Provider Per User – Multiple Users/Providers</a:t>
            </a:r>
          </a:p>
        </p:txBody>
      </p:sp>
      <p:sp>
        <p:nvSpPr>
          <p:cNvPr id="66" name="TextBox 65">
            <a:extLst>
              <a:ext uri="{FF2B5EF4-FFF2-40B4-BE49-F238E27FC236}">
                <a16:creationId xmlns:a16="http://schemas.microsoft.com/office/drawing/2014/main" id="{8716E943-49BB-4012-AD04-031BEA308F5E}"/>
              </a:ext>
            </a:extLst>
          </p:cNvPr>
          <p:cNvSpPr txBox="1"/>
          <p:nvPr/>
        </p:nvSpPr>
        <p:spPr>
          <a:xfrm>
            <a:off x="1409892" y="1046788"/>
            <a:ext cx="1112036" cy="369332"/>
          </a:xfrm>
          <a:prstGeom prst="rect">
            <a:avLst/>
          </a:prstGeom>
          <a:noFill/>
        </p:spPr>
        <p:txBody>
          <a:bodyPr wrap="none" rtlCol="0">
            <a:spAutoFit/>
          </a:bodyPr>
          <a:lstStyle/>
          <a:p>
            <a:r>
              <a:rPr lang="en-US" dirty="0"/>
              <a:t>End Users</a:t>
            </a:r>
          </a:p>
        </p:txBody>
      </p:sp>
      <p:sp>
        <p:nvSpPr>
          <p:cNvPr id="67" name="TextBox 66">
            <a:extLst>
              <a:ext uri="{FF2B5EF4-FFF2-40B4-BE49-F238E27FC236}">
                <a16:creationId xmlns:a16="http://schemas.microsoft.com/office/drawing/2014/main" id="{798E419B-ED40-48FB-A81D-285868DF5BB1}"/>
              </a:ext>
            </a:extLst>
          </p:cNvPr>
          <p:cNvSpPr txBox="1"/>
          <p:nvPr/>
        </p:nvSpPr>
        <p:spPr>
          <a:xfrm>
            <a:off x="8396433" y="1057566"/>
            <a:ext cx="1112036" cy="369332"/>
          </a:xfrm>
          <a:prstGeom prst="rect">
            <a:avLst/>
          </a:prstGeom>
          <a:noFill/>
        </p:spPr>
        <p:txBody>
          <a:bodyPr wrap="none" rtlCol="0">
            <a:spAutoFit/>
          </a:bodyPr>
          <a:lstStyle/>
          <a:p>
            <a:r>
              <a:rPr lang="en-US" dirty="0"/>
              <a:t>End Users</a:t>
            </a:r>
          </a:p>
        </p:txBody>
      </p:sp>
      <p:pic>
        <p:nvPicPr>
          <p:cNvPr id="68" name="Picture 67">
            <a:extLst>
              <a:ext uri="{FF2B5EF4-FFF2-40B4-BE49-F238E27FC236}">
                <a16:creationId xmlns:a16="http://schemas.microsoft.com/office/drawing/2014/main" id="{31BA4801-D3BF-4111-845F-F70AEA8A5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2783" y="2860970"/>
            <a:ext cx="628812" cy="1456063"/>
          </a:xfrm>
          <a:prstGeom prst="rect">
            <a:avLst/>
          </a:prstGeom>
        </p:spPr>
      </p:pic>
      <p:pic>
        <p:nvPicPr>
          <p:cNvPr id="70" name="Picture 69">
            <a:extLst>
              <a:ext uri="{FF2B5EF4-FFF2-40B4-BE49-F238E27FC236}">
                <a16:creationId xmlns:a16="http://schemas.microsoft.com/office/drawing/2014/main" id="{F5314B3D-227F-4DC2-9E05-C20A5300E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277" y="4523105"/>
            <a:ext cx="628812" cy="1456063"/>
          </a:xfrm>
          <a:prstGeom prst="rect">
            <a:avLst/>
          </a:prstGeom>
        </p:spPr>
      </p:pic>
      <p:grpSp>
        <p:nvGrpSpPr>
          <p:cNvPr id="74" name="Group 73">
            <a:extLst>
              <a:ext uri="{FF2B5EF4-FFF2-40B4-BE49-F238E27FC236}">
                <a16:creationId xmlns:a16="http://schemas.microsoft.com/office/drawing/2014/main" id="{F1F4A45B-3DFA-4CE3-93CB-B053A1202D18}"/>
              </a:ext>
            </a:extLst>
          </p:cNvPr>
          <p:cNvGrpSpPr/>
          <p:nvPr/>
        </p:nvGrpSpPr>
        <p:grpSpPr>
          <a:xfrm>
            <a:off x="1334728" y="2529187"/>
            <a:ext cx="2232896" cy="1802510"/>
            <a:chOff x="1052512" y="973835"/>
            <a:chExt cx="5191125" cy="5191125"/>
          </a:xfrm>
        </p:grpSpPr>
        <p:pic>
          <p:nvPicPr>
            <p:cNvPr id="75" name="Picture 2" descr="Meeting, Together, Cooperation, Personal, Teamwork">
              <a:extLst>
                <a:ext uri="{FF2B5EF4-FFF2-40B4-BE49-F238E27FC236}">
                  <a16:creationId xmlns:a16="http://schemas.microsoft.com/office/drawing/2014/main" id="{CCB6D533-9229-4DF4-AEF0-1E98E92362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a:extLst>
                <a:ext uri="{FF2B5EF4-FFF2-40B4-BE49-F238E27FC236}">
                  <a16:creationId xmlns:a16="http://schemas.microsoft.com/office/drawing/2014/main" id="{AC7D651A-285E-4565-84FC-C710C6C2317E}"/>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67473883-6DBD-4CEC-9C17-B95F431908BF}"/>
              </a:ext>
            </a:extLst>
          </p:cNvPr>
          <p:cNvGrpSpPr/>
          <p:nvPr/>
        </p:nvGrpSpPr>
        <p:grpSpPr>
          <a:xfrm>
            <a:off x="1325203" y="4224637"/>
            <a:ext cx="2232896" cy="1802510"/>
            <a:chOff x="1052512" y="973835"/>
            <a:chExt cx="5191125" cy="5191125"/>
          </a:xfrm>
        </p:grpSpPr>
        <p:pic>
          <p:nvPicPr>
            <p:cNvPr id="78" name="Picture 2" descr="Meeting, Together, Cooperation, Personal, Teamwork">
              <a:extLst>
                <a:ext uri="{FF2B5EF4-FFF2-40B4-BE49-F238E27FC236}">
                  <a16:creationId xmlns:a16="http://schemas.microsoft.com/office/drawing/2014/main" id="{A901A768-2209-4C23-ABC9-B6FF4BEC6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3FBE01BF-1623-40B4-BF4E-B1C56C64F4F5}"/>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0" name="Group 79">
            <a:extLst>
              <a:ext uri="{FF2B5EF4-FFF2-40B4-BE49-F238E27FC236}">
                <a16:creationId xmlns:a16="http://schemas.microsoft.com/office/drawing/2014/main" id="{F453B598-838D-4916-B7EF-C1406733EEF4}"/>
              </a:ext>
            </a:extLst>
          </p:cNvPr>
          <p:cNvGrpSpPr/>
          <p:nvPr/>
        </p:nvGrpSpPr>
        <p:grpSpPr>
          <a:xfrm>
            <a:off x="6992332" y="2502693"/>
            <a:ext cx="2697844" cy="1806119"/>
            <a:chOff x="5833873" y="1270634"/>
            <a:chExt cx="5815201" cy="5191125"/>
          </a:xfrm>
        </p:grpSpPr>
        <p:pic>
          <p:nvPicPr>
            <p:cNvPr id="81" name="Picture 2" descr="Meeting, Together, Cooperation, Personal, Teamwork">
              <a:extLst>
                <a:ext uri="{FF2B5EF4-FFF2-40B4-BE49-F238E27FC236}">
                  <a16:creationId xmlns:a16="http://schemas.microsoft.com/office/drawing/2014/main" id="{296E618B-0F06-42CB-BB89-422B4C984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2" name="Rectangle 81">
              <a:extLst>
                <a:ext uri="{FF2B5EF4-FFF2-40B4-BE49-F238E27FC236}">
                  <a16:creationId xmlns:a16="http://schemas.microsoft.com/office/drawing/2014/main" id="{F5663C3D-80F0-433A-B647-C26FD7B752F1}"/>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3" name="Group 82">
            <a:extLst>
              <a:ext uri="{FF2B5EF4-FFF2-40B4-BE49-F238E27FC236}">
                <a16:creationId xmlns:a16="http://schemas.microsoft.com/office/drawing/2014/main" id="{D43D45A7-B1C6-4415-B00C-0B2C5015B0D6}"/>
              </a:ext>
            </a:extLst>
          </p:cNvPr>
          <p:cNvGrpSpPr/>
          <p:nvPr/>
        </p:nvGrpSpPr>
        <p:grpSpPr>
          <a:xfrm>
            <a:off x="6992332" y="4230579"/>
            <a:ext cx="2697844" cy="1806119"/>
            <a:chOff x="5833873" y="1270634"/>
            <a:chExt cx="5815201" cy="5191125"/>
          </a:xfrm>
        </p:grpSpPr>
        <p:pic>
          <p:nvPicPr>
            <p:cNvPr id="84" name="Picture 2" descr="Meeting, Together, Cooperation, Personal, Teamwork">
              <a:extLst>
                <a:ext uri="{FF2B5EF4-FFF2-40B4-BE49-F238E27FC236}">
                  <a16:creationId xmlns:a16="http://schemas.microsoft.com/office/drawing/2014/main" id="{11AD670F-44E2-42C3-9C44-4F8C1EB2F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84">
              <a:extLst>
                <a:ext uri="{FF2B5EF4-FFF2-40B4-BE49-F238E27FC236}">
                  <a16:creationId xmlns:a16="http://schemas.microsoft.com/office/drawing/2014/main" id="{C52D12D4-2586-43E9-BA6D-A5FA2AFE2089}"/>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87" name="Picture 86">
            <a:extLst>
              <a:ext uri="{FF2B5EF4-FFF2-40B4-BE49-F238E27FC236}">
                <a16:creationId xmlns:a16="http://schemas.microsoft.com/office/drawing/2014/main" id="{8BAF9B45-CB19-4FBC-9CF2-5847EBA26F64}"/>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051361" y="5386572"/>
            <a:ext cx="725023" cy="802227"/>
          </a:xfrm>
          <a:prstGeom prst="rect">
            <a:avLst/>
          </a:prstGeom>
        </p:spPr>
      </p:pic>
      <p:pic>
        <p:nvPicPr>
          <p:cNvPr id="90" name="Picture 89">
            <a:extLst>
              <a:ext uri="{FF2B5EF4-FFF2-40B4-BE49-F238E27FC236}">
                <a16:creationId xmlns:a16="http://schemas.microsoft.com/office/drawing/2014/main" id="{FB614865-CA84-4B9D-910B-2DC8D8A3F8A1}"/>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766111" y="5386572"/>
            <a:ext cx="725023" cy="802227"/>
          </a:xfrm>
          <a:prstGeom prst="rect">
            <a:avLst/>
          </a:prstGeom>
        </p:spPr>
      </p:pic>
      <p:pic>
        <p:nvPicPr>
          <p:cNvPr id="86" name="Picture 85">
            <a:extLst>
              <a:ext uri="{FF2B5EF4-FFF2-40B4-BE49-F238E27FC236}">
                <a16:creationId xmlns:a16="http://schemas.microsoft.com/office/drawing/2014/main" id="{622DD291-A301-443F-BA62-3DE1E206FD6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035649" y="3865010"/>
            <a:ext cx="725023" cy="802227"/>
          </a:xfrm>
          <a:prstGeom prst="rect">
            <a:avLst/>
          </a:prstGeom>
        </p:spPr>
      </p:pic>
      <p:pic>
        <p:nvPicPr>
          <p:cNvPr id="89" name="Picture 88">
            <a:extLst>
              <a:ext uri="{FF2B5EF4-FFF2-40B4-BE49-F238E27FC236}">
                <a16:creationId xmlns:a16="http://schemas.microsoft.com/office/drawing/2014/main" id="{B16A7AF6-1A31-428B-ABE8-563D5E5D1D8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761526" y="3854899"/>
            <a:ext cx="725023" cy="802227"/>
          </a:xfrm>
          <a:prstGeom prst="rect">
            <a:avLst/>
          </a:prstGeom>
        </p:spPr>
      </p:pic>
      <p:pic>
        <p:nvPicPr>
          <p:cNvPr id="88" name="Picture 87">
            <a:extLst>
              <a:ext uri="{FF2B5EF4-FFF2-40B4-BE49-F238E27FC236}">
                <a16:creationId xmlns:a16="http://schemas.microsoft.com/office/drawing/2014/main" id="{0C2F7887-8F88-44A6-BEB3-BD2393943302}"/>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761527" y="2367512"/>
            <a:ext cx="725023" cy="802227"/>
          </a:xfrm>
          <a:prstGeom prst="rect">
            <a:avLst/>
          </a:prstGeom>
        </p:spPr>
      </p:pic>
      <p:pic>
        <p:nvPicPr>
          <p:cNvPr id="27" name="Picture 26">
            <a:extLst>
              <a:ext uri="{FF2B5EF4-FFF2-40B4-BE49-F238E27FC236}">
                <a16:creationId xmlns:a16="http://schemas.microsoft.com/office/drawing/2014/main" id="{AF33DFE8-A0A2-4973-AE5B-3F3D5F7ABE5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046777" y="2367512"/>
            <a:ext cx="725023" cy="802227"/>
          </a:xfrm>
          <a:prstGeom prst="rect">
            <a:avLst/>
          </a:prstGeom>
        </p:spPr>
      </p:pic>
      <p:cxnSp>
        <p:nvCxnSpPr>
          <p:cNvPr id="146" name="Straight Arrow Connector 145">
            <a:extLst>
              <a:ext uri="{FF2B5EF4-FFF2-40B4-BE49-F238E27FC236}">
                <a16:creationId xmlns:a16="http://schemas.microsoft.com/office/drawing/2014/main" id="{505122D3-0E1B-43C8-810D-0D5186ED8EA4}"/>
              </a:ext>
            </a:extLst>
          </p:cNvPr>
          <p:cNvCxnSpPr>
            <a:cxnSpLocks/>
          </p:cNvCxnSpPr>
          <p:nvPr/>
        </p:nvCxnSpPr>
        <p:spPr>
          <a:xfrm>
            <a:off x="2774312" y="1631432"/>
            <a:ext cx="1850913" cy="599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a:extLst>
              <a:ext uri="{FF2B5EF4-FFF2-40B4-BE49-F238E27FC236}">
                <a16:creationId xmlns:a16="http://schemas.microsoft.com/office/drawing/2014/main" id="{B860570E-BCB0-4AFF-8B3B-86B04142A616}"/>
              </a:ext>
            </a:extLst>
          </p:cNvPr>
          <p:cNvCxnSpPr>
            <a:cxnSpLocks/>
          </p:cNvCxnSpPr>
          <p:nvPr/>
        </p:nvCxnSpPr>
        <p:spPr>
          <a:xfrm flipH="1">
            <a:off x="6429311" y="1635553"/>
            <a:ext cx="1810817" cy="0"/>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148">
            <a:extLst>
              <a:ext uri="{FF2B5EF4-FFF2-40B4-BE49-F238E27FC236}">
                <a16:creationId xmlns:a16="http://schemas.microsoft.com/office/drawing/2014/main" id="{47C8292A-E747-42C2-9993-5B4BD8DB5842}"/>
              </a:ext>
            </a:extLst>
          </p:cNvPr>
          <p:cNvCxnSpPr>
            <a:cxnSpLocks/>
          </p:cNvCxnSpPr>
          <p:nvPr/>
        </p:nvCxnSpPr>
        <p:spPr>
          <a:xfrm>
            <a:off x="2778428" y="3432779"/>
            <a:ext cx="1850913" cy="599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87934964-7ECF-41B9-A53C-B97879B61F0E}"/>
              </a:ext>
            </a:extLst>
          </p:cNvPr>
          <p:cNvCxnSpPr>
            <a:cxnSpLocks/>
          </p:cNvCxnSpPr>
          <p:nvPr/>
        </p:nvCxnSpPr>
        <p:spPr>
          <a:xfrm flipH="1">
            <a:off x="6322218" y="3424538"/>
            <a:ext cx="1810817" cy="0"/>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Straight Arrow Connector 150">
            <a:extLst>
              <a:ext uri="{FF2B5EF4-FFF2-40B4-BE49-F238E27FC236}">
                <a16:creationId xmlns:a16="http://schemas.microsoft.com/office/drawing/2014/main" id="{1C26AAD8-A100-4625-937B-E36193BF51AF}"/>
              </a:ext>
            </a:extLst>
          </p:cNvPr>
          <p:cNvCxnSpPr>
            <a:cxnSpLocks/>
          </p:cNvCxnSpPr>
          <p:nvPr/>
        </p:nvCxnSpPr>
        <p:spPr>
          <a:xfrm>
            <a:off x="2778428" y="5039170"/>
            <a:ext cx="1850913" cy="599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151">
            <a:extLst>
              <a:ext uri="{FF2B5EF4-FFF2-40B4-BE49-F238E27FC236}">
                <a16:creationId xmlns:a16="http://schemas.microsoft.com/office/drawing/2014/main" id="{A89B4734-8ECE-42D6-B832-88A20D0EA453}"/>
              </a:ext>
            </a:extLst>
          </p:cNvPr>
          <p:cNvCxnSpPr>
            <a:cxnSpLocks/>
          </p:cNvCxnSpPr>
          <p:nvPr/>
        </p:nvCxnSpPr>
        <p:spPr>
          <a:xfrm flipH="1">
            <a:off x="6322218" y="5068000"/>
            <a:ext cx="1810817" cy="0"/>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F10BF70-5DBA-4596-A216-A4FB044F4853}"/>
              </a:ext>
            </a:extLst>
          </p:cNvPr>
          <p:cNvSpPr txBox="1"/>
          <p:nvPr/>
        </p:nvSpPr>
        <p:spPr>
          <a:xfrm>
            <a:off x="2829694" y="1297460"/>
            <a:ext cx="1623714" cy="369332"/>
          </a:xfrm>
          <a:prstGeom prst="rect">
            <a:avLst/>
          </a:prstGeom>
          <a:noFill/>
        </p:spPr>
        <p:txBody>
          <a:bodyPr wrap="none" rtlCol="0">
            <a:spAutoFit/>
          </a:bodyPr>
          <a:lstStyle/>
          <a:p>
            <a:r>
              <a:rPr lang="en-US" dirty="0"/>
              <a:t>Account Set Up</a:t>
            </a:r>
          </a:p>
        </p:txBody>
      </p:sp>
      <p:sp>
        <p:nvSpPr>
          <p:cNvPr id="156" name="TextBox 155">
            <a:extLst>
              <a:ext uri="{FF2B5EF4-FFF2-40B4-BE49-F238E27FC236}">
                <a16:creationId xmlns:a16="http://schemas.microsoft.com/office/drawing/2014/main" id="{DFD04BAD-84C2-4A63-B561-7217A1595A9B}"/>
              </a:ext>
            </a:extLst>
          </p:cNvPr>
          <p:cNvSpPr txBox="1"/>
          <p:nvPr/>
        </p:nvSpPr>
        <p:spPr>
          <a:xfrm>
            <a:off x="6553205" y="1307829"/>
            <a:ext cx="1623714" cy="406265"/>
          </a:xfrm>
          <a:prstGeom prst="rect">
            <a:avLst/>
          </a:prstGeom>
          <a:noFill/>
        </p:spPr>
        <p:txBody>
          <a:bodyPr wrap="none" rtlCol="0">
            <a:spAutoFit/>
          </a:bodyPr>
          <a:lstStyle/>
          <a:p>
            <a:r>
              <a:rPr lang="en-US" dirty="0"/>
              <a:t>Account Set Up</a:t>
            </a:r>
          </a:p>
        </p:txBody>
      </p:sp>
      <p:cxnSp>
        <p:nvCxnSpPr>
          <p:cNvPr id="157" name="Straight Arrow Connector 156">
            <a:extLst>
              <a:ext uri="{FF2B5EF4-FFF2-40B4-BE49-F238E27FC236}">
                <a16:creationId xmlns:a16="http://schemas.microsoft.com/office/drawing/2014/main" id="{EA096ECC-E79B-4D42-9566-C85E7721F23E}"/>
              </a:ext>
            </a:extLst>
          </p:cNvPr>
          <p:cNvCxnSpPr>
            <a:cxnSpLocks/>
          </p:cNvCxnSpPr>
          <p:nvPr/>
        </p:nvCxnSpPr>
        <p:spPr>
          <a:xfrm flipV="1">
            <a:off x="3685301" y="1828776"/>
            <a:ext cx="1225229" cy="593854"/>
          </a:xfrm>
          <a:prstGeom prst="straightConnector1">
            <a:avLst/>
          </a:prstGeom>
          <a:ln w="34925">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80" name="Straight Arrow Connector 179">
            <a:extLst>
              <a:ext uri="{FF2B5EF4-FFF2-40B4-BE49-F238E27FC236}">
                <a16:creationId xmlns:a16="http://schemas.microsoft.com/office/drawing/2014/main" id="{3F9215B3-A817-43E2-89CC-EF718D648274}"/>
              </a:ext>
            </a:extLst>
          </p:cNvPr>
          <p:cNvCxnSpPr>
            <a:cxnSpLocks/>
          </p:cNvCxnSpPr>
          <p:nvPr/>
        </p:nvCxnSpPr>
        <p:spPr>
          <a:xfrm flipH="1" flipV="1">
            <a:off x="5625841" y="1791705"/>
            <a:ext cx="1135686" cy="593854"/>
          </a:xfrm>
          <a:prstGeom prst="straightConnector1">
            <a:avLst/>
          </a:prstGeom>
          <a:ln w="34925">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83" name="Straight Arrow Connector 182">
            <a:extLst>
              <a:ext uri="{FF2B5EF4-FFF2-40B4-BE49-F238E27FC236}">
                <a16:creationId xmlns:a16="http://schemas.microsoft.com/office/drawing/2014/main" id="{A70A1368-C429-427B-9F52-B908BBE4401C}"/>
              </a:ext>
            </a:extLst>
          </p:cNvPr>
          <p:cNvCxnSpPr>
            <a:cxnSpLocks/>
          </p:cNvCxnSpPr>
          <p:nvPr/>
        </p:nvCxnSpPr>
        <p:spPr>
          <a:xfrm flipV="1">
            <a:off x="3763563" y="3550494"/>
            <a:ext cx="1225229" cy="593854"/>
          </a:xfrm>
          <a:prstGeom prst="straightConnector1">
            <a:avLst/>
          </a:prstGeom>
          <a:ln w="34925">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Straight Arrow Connector 183">
            <a:extLst>
              <a:ext uri="{FF2B5EF4-FFF2-40B4-BE49-F238E27FC236}">
                <a16:creationId xmlns:a16="http://schemas.microsoft.com/office/drawing/2014/main" id="{38ED2D19-24FF-49FE-9798-0CD69803CB49}"/>
              </a:ext>
            </a:extLst>
          </p:cNvPr>
          <p:cNvCxnSpPr>
            <a:cxnSpLocks/>
          </p:cNvCxnSpPr>
          <p:nvPr/>
        </p:nvCxnSpPr>
        <p:spPr>
          <a:xfrm flipH="1" flipV="1">
            <a:off x="5617604" y="3550494"/>
            <a:ext cx="1135686" cy="593854"/>
          </a:xfrm>
          <a:prstGeom prst="straightConnector1">
            <a:avLst/>
          </a:prstGeom>
          <a:ln w="34925">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86" name="Straight Arrow Connector 185">
            <a:extLst>
              <a:ext uri="{FF2B5EF4-FFF2-40B4-BE49-F238E27FC236}">
                <a16:creationId xmlns:a16="http://schemas.microsoft.com/office/drawing/2014/main" id="{F55FF373-5185-4461-9D9A-ECEEDAB8AA25}"/>
              </a:ext>
            </a:extLst>
          </p:cNvPr>
          <p:cNvCxnSpPr>
            <a:cxnSpLocks/>
          </p:cNvCxnSpPr>
          <p:nvPr/>
        </p:nvCxnSpPr>
        <p:spPr>
          <a:xfrm flipV="1">
            <a:off x="3734729" y="5251617"/>
            <a:ext cx="1225229" cy="593854"/>
          </a:xfrm>
          <a:prstGeom prst="straightConnector1">
            <a:avLst/>
          </a:prstGeom>
          <a:ln w="34925">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87" name="Straight Arrow Connector 186">
            <a:extLst>
              <a:ext uri="{FF2B5EF4-FFF2-40B4-BE49-F238E27FC236}">
                <a16:creationId xmlns:a16="http://schemas.microsoft.com/office/drawing/2014/main" id="{D21299C4-9FEA-474B-8082-24C075E15556}"/>
              </a:ext>
            </a:extLst>
          </p:cNvPr>
          <p:cNvCxnSpPr>
            <a:cxnSpLocks/>
          </p:cNvCxnSpPr>
          <p:nvPr/>
        </p:nvCxnSpPr>
        <p:spPr>
          <a:xfrm flipH="1" flipV="1">
            <a:off x="5588770" y="5251617"/>
            <a:ext cx="1135686" cy="593854"/>
          </a:xfrm>
          <a:prstGeom prst="straightConnector1">
            <a:avLst/>
          </a:prstGeom>
          <a:ln w="34925">
            <a:solidFill>
              <a:srgbClr val="CC33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A03AC8A-F15A-4F63-A73A-A38CBB7625B1}"/>
              </a:ext>
            </a:extLst>
          </p:cNvPr>
          <p:cNvSpPr txBox="1"/>
          <p:nvPr/>
        </p:nvSpPr>
        <p:spPr>
          <a:xfrm rot="19978302">
            <a:off x="3818235" y="2038861"/>
            <a:ext cx="1213537" cy="369332"/>
          </a:xfrm>
          <a:prstGeom prst="rect">
            <a:avLst/>
          </a:prstGeom>
          <a:noFill/>
        </p:spPr>
        <p:txBody>
          <a:bodyPr wrap="none" rtlCol="0">
            <a:spAutoFit/>
          </a:bodyPr>
          <a:lstStyle/>
          <a:p>
            <a:r>
              <a:rPr lang="en-US" dirty="0"/>
              <a:t>Prefunding</a:t>
            </a:r>
          </a:p>
        </p:txBody>
      </p:sp>
      <p:sp>
        <p:nvSpPr>
          <p:cNvPr id="189" name="TextBox 188">
            <a:extLst>
              <a:ext uri="{FF2B5EF4-FFF2-40B4-BE49-F238E27FC236}">
                <a16:creationId xmlns:a16="http://schemas.microsoft.com/office/drawing/2014/main" id="{DE7854C8-8892-41A3-B8A0-4A3338610721}"/>
              </a:ext>
            </a:extLst>
          </p:cNvPr>
          <p:cNvSpPr txBox="1"/>
          <p:nvPr/>
        </p:nvSpPr>
        <p:spPr>
          <a:xfrm rot="1731685">
            <a:off x="5589160" y="2052208"/>
            <a:ext cx="1213537" cy="369332"/>
          </a:xfrm>
          <a:prstGeom prst="rect">
            <a:avLst/>
          </a:prstGeom>
          <a:noFill/>
        </p:spPr>
        <p:txBody>
          <a:bodyPr wrap="none" rtlCol="0">
            <a:spAutoFit/>
          </a:bodyPr>
          <a:lstStyle/>
          <a:p>
            <a:r>
              <a:rPr lang="en-US" dirty="0"/>
              <a:t>Prefunding</a:t>
            </a:r>
          </a:p>
        </p:txBody>
      </p:sp>
      <p:grpSp>
        <p:nvGrpSpPr>
          <p:cNvPr id="264" name="Group 263">
            <a:extLst>
              <a:ext uri="{FF2B5EF4-FFF2-40B4-BE49-F238E27FC236}">
                <a16:creationId xmlns:a16="http://schemas.microsoft.com/office/drawing/2014/main" id="{0CBE30F4-281C-4595-BDD3-E2608922CBE3}"/>
              </a:ext>
            </a:extLst>
          </p:cNvPr>
          <p:cNvGrpSpPr/>
          <p:nvPr/>
        </p:nvGrpSpPr>
        <p:grpSpPr>
          <a:xfrm>
            <a:off x="2483825" y="1784089"/>
            <a:ext cx="6079426" cy="3450178"/>
            <a:chOff x="3126389" y="1784089"/>
            <a:chExt cx="6079426" cy="3450178"/>
          </a:xfrm>
        </p:grpSpPr>
        <p:cxnSp>
          <p:nvCxnSpPr>
            <p:cNvPr id="266" name="Straight Arrow Connector 265">
              <a:extLst>
                <a:ext uri="{FF2B5EF4-FFF2-40B4-BE49-F238E27FC236}">
                  <a16:creationId xmlns:a16="http://schemas.microsoft.com/office/drawing/2014/main" id="{096DA43C-B736-4073-90AF-6D2B21E9AF77}"/>
                </a:ext>
              </a:extLst>
            </p:cNvPr>
            <p:cNvCxnSpPr>
              <a:cxnSpLocks/>
            </p:cNvCxnSpPr>
            <p:nvPr/>
          </p:nvCxnSpPr>
          <p:spPr>
            <a:xfrm>
              <a:off x="3412754" y="1830524"/>
              <a:ext cx="1850913" cy="5999"/>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7" name="Straight Arrow Connector 266">
              <a:extLst>
                <a:ext uri="{FF2B5EF4-FFF2-40B4-BE49-F238E27FC236}">
                  <a16:creationId xmlns:a16="http://schemas.microsoft.com/office/drawing/2014/main" id="{CAD38D90-1F58-41AC-858D-83EFC10CBAB9}"/>
                </a:ext>
              </a:extLst>
            </p:cNvPr>
            <p:cNvCxnSpPr>
              <a:cxnSpLocks/>
            </p:cNvCxnSpPr>
            <p:nvPr/>
          </p:nvCxnSpPr>
          <p:spPr>
            <a:xfrm flipH="1">
              <a:off x="7074176" y="1844383"/>
              <a:ext cx="1810817" cy="0"/>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69" name="TextBox 268">
              <a:extLst>
                <a:ext uri="{FF2B5EF4-FFF2-40B4-BE49-F238E27FC236}">
                  <a16:creationId xmlns:a16="http://schemas.microsoft.com/office/drawing/2014/main" id="{64A30EC5-1684-428B-82D0-3DF0A010A310}"/>
                </a:ext>
              </a:extLst>
            </p:cNvPr>
            <p:cNvSpPr txBox="1"/>
            <p:nvPr/>
          </p:nvSpPr>
          <p:spPr>
            <a:xfrm>
              <a:off x="3126389" y="1784089"/>
              <a:ext cx="2075120" cy="369332"/>
            </a:xfrm>
            <a:prstGeom prst="rect">
              <a:avLst/>
            </a:prstGeom>
            <a:noFill/>
          </p:spPr>
          <p:txBody>
            <a:bodyPr wrap="none" rtlCol="0">
              <a:spAutoFit/>
            </a:bodyPr>
            <a:lstStyle/>
            <a:p>
              <a:r>
                <a:rPr lang="en-US" dirty="0"/>
                <a:t>Payment Instruction</a:t>
              </a:r>
            </a:p>
          </p:txBody>
        </p:sp>
        <p:sp>
          <p:nvSpPr>
            <p:cNvPr id="270" name="TextBox 269">
              <a:extLst>
                <a:ext uri="{FF2B5EF4-FFF2-40B4-BE49-F238E27FC236}">
                  <a16:creationId xmlns:a16="http://schemas.microsoft.com/office/drawing/2014/main" id="{51916D01-C014-4166-A463-C3D382D126C6}"/>
                </a:ext>
              </a:extLst>
            </p:cNvPr>
            <p:cNvSpPr txBox="1"/>
            <p:nvPr/>
          </p:nvSpPr>
          <p:spPr>
            <a:xfrm>
              <a:off x="7130695" y="1799967"/>
              <a:ext cx="2075120" cy="369332"/>
            </a:xfrm>
            <a:prstGeom prst="rect">
              <a:avLst/>
            </a:prstGeom>
            <a:noFill/>
          </p:spPr>
          <p:txBody>
            <a:bodyPr wrap="none" rtlCol="0">
              <a:spAutoFit/>
            </a:bodyPr>
            <a:lstStyle/>
            <a:p>
              <a:r>
                <a:rPr lang="en-US" dirty="0"/>
                <a:t>Payment Instruction</a:t>
              </a:r>
            </a:p>
          </p:txBody>
        </p:sp>
        <p:cxnSp>
          <p:nvCxnSpPr>
            <p:cNvPr id="271" name="Straight Arrow Connector 270">
              <a:extLst>
                <a:ext uri="{FF2B5EF4-FFF2-40B4-BE49-F238E27FC236}">
                  <a16:creationId xmlns:a16="http://schemas.microsoft.com/office/drawing/2014/main" id="{C2612424-FA8B-4E08-BCC1-07664EFB2BDA}"/>
                </a:ext>
              </a:extLst>
            </p:cNvPr>
            <p:cNvCxnSpPr>
              <a:cxnSpLocks/>
            </p:cNvCxnSpPr>
            <p:nvPr/>
          </p:nvCxnSpPr>
          <p:spPr>
            <a:xfrm>
              <a:off x="3404514" y="3576949"/>
              <a:ext cx="1850913" cy="5999"/>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2" name="Straight Arrow Connector 271">
              <a:extLst>
                <a:ext uri="{FF2B5EF4-FFF2-40B4-BE49-F238E27FC236}">
                  <a16:creationId xmlns:a16="http://schemas.microsoft.com/office/drawing/2014/main" id="{A34FD9AA-3566-4F2C-9F3C-83A2E06E05C1}"/>
                </a:ext>
              </a:extLst>
            </p:cNvPr>
            <p:cNvCxnSpPr>
              <a:cxnSpLocks/>
            </p:cNvCxnSpPr>
            <p:nvPr/>
          </p:nvCxnSpPr>
          <p:spPr>
            <a:xfrm flipH="1">
              <a:off x="6967080" y="3590808"/>
              <a:ext cx="1810817" cy="0"/>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3" name="Straight Arrow Connector 272">
              <a:extLst>
                <a:ext uri="{FF2B5EF4-FFF2-40B4-BE49-F238E27FC236}">
                  <a16:creationId xmlns:a16="http://schemas.microsoft.com/office/drawing/2014/main" id="{2D2A91E7-6986-4243-AF02-864A5429D050}"/>
                </a:ext>
              </a:extLst>
            </p:cNvPr>
            <p:cNvCxnSpPr>
              <a:cxnSpLocks/>
            </p:cNvCxnSpPr>
            <p:nvPr/>
          </p:nvCxnSpPr>
          <p:spPr>
            <a:xfrm>
              <a:off x="3404513" y="5195694"/>
              <a:ext cx="1850913" cy="5999"/>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5" name="Straight Arrow Connector 274">
              <a:extLst>
                <a:ext uri="{FF2B5EF4-FFF2-40B4-BE49-F238E27FC236}">
                  <a16:creationId xmlns:a16="http://schemas.microsoft.com/office/drawing/2014/main" id="{03BBBD2A-AAC2-4A03-AA4E-11FC20BF4C8C}"/>
                </a:ext>
              </a:extLst>
            </p:cNvPr>
            <p:cNvCxnSpPr>
              <a:cxnSpLocks/>
            </p:cNvCxnSpPr>
            <p:nvPr/>
          </p:nvCxnSpPr>
          <p:spPr>
            <a:xfrm flipH="1">
              <a:off x="6979436" y="5234267"/>
              <a:ext cx="1810817" cy="0"/>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2948C656-BB01-47D7-9AB6-9431C9DE61EB}"/>
              </a:ext>
            </a:extLst>
          </p:cNvPr>
          <p:cNvGrpSpPr/>
          <p:nvPr/>
        </p:nvGrpSpPr>
        <p:grpSpPr>
          <a:xfrm>
            <a:off x="2101025" y="931324"/>
            <a:ext cx="6690677" cy="3971918"/>
            <a:chOff x="2743589" y="931324"/>
            <a:chExt cx="6690677" cy="3971918"/>
          </a:xfrm>
        </p:grpSpPr>
        <p:sp>
          <p:nvSpPr>
            <p:cNvPr id="360" name="TextBox 359">
              <a:extLst>
                <a:ext uri="{FF2B5EF4-FFF2-40B4-BE49-F238E27FC236}">
                  <a16:creationId xmlns:a16="http://schemas.microsoft.com/office/drawing/2014/main" id="{FF1E38AC-A232-4742-9AED-A525C52C7146}"/>
                </a:ext>
              </a:extLst>
            </p:cNvPr>
            <p:cNvSpPr txBox="1"/>
            <p:nvPr/>
          </p:nvSpPr>
          <p:spPr>
            <a:xfrm>
              <a:off x="2743589" y="939564"/>
              <a:ext cx="3140159" cy="369332"/>
            </a:xfrm>
            <a:prstGeom prst="rect">
              <a:avLst/>
            </a:prstGeom>
            <a:noFill/>
          </p:spPr>
          <p:txBody>
            <a:bodyPr wrap="square" rtlCol="0">
              <a:spAutoFit/>
            </a:bodyPr>
            <a:lstStyle/>
            <a:p>
              <a:pPr algn="ctr"/>
              <a:r>
                <a:rPr lang="en-US" dirty="0"/>
                <a:t>Notification of Deposit</a:t>
              </a:r>
            </a:p>
          </p:txBody>
        </p:sp>
        <p:cxnSp>
          <p:nvCxnSpPr>
            <p:cNvPr id="361" name="Straight Arrow Connector 360">
              <a:extLst>
                <a:ext uri="{FF2B5EF4-FFF2-40B4-BE49-F238E27FC236}">
                  <a16:creationId xmlns:a16="http://schemas.microsoft.com/office/drawing/2014/main" id="{478BAF3E-D0AF-40C7-B1F4-D79EC24EF29B}"/>
                </a:ext>
              </a:extLst>
            </p:cNvPr>
            <p:cNvCxnSpPr>
              <a:cxnSpLocks/>
            </p:cNvCxnSpPr>
            <p:nvPr/>
          </p:nvCxnSpPr>
          <p:spPr>
            <a:xfrm flipH="1">
              <a:off x="3311288" y="1278585"/>
              <a:ext cx="1810817" cy="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3" name="Straight Arrow Connector 362">
              <a:extLst>
                <a:ext uri="{FF2B5EF4-FFF2-40B4-BE49-F238E27FC236}">
                  <a16:creationId xmlns:a16="http://schemas.microsoft.com/office/drawing/2014/main" id="{C3781D09-9B04-43D5-96B4-EC940E28086D}"/>
                </a:ext>
              </a:extLst>
            </p:cNvPr>
            <p:cNvCxnSpPr>
              <a:cxnSpLocks/>
            </p:cNvCxnSpPr>
            <p:nvPr/>
          </p:nvCxnSpPr>
          <p:spPr>
            <a:xfrm>
              <a:off x="6819107" y="1270344"/>
              <a:ext cx="2124719" cy="1"/>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4" name="TextBox 363">
              <a:extLst>
                <a:ext uri="{FF2B5EF4-FFF2-40B4-BE49-F238E27FC236}">
                  <a16:creationId xmlns:a16="http://schemas.microsoft.com/office/drawing/2014/main" id="{01E1B9DD-02D8-4B97-B71C-F4A3258DC505}"/>
                </a:ext>
              </a:extLst>
            </p:cNvPr>
            <p:cNvSpPr txBox="1"/>
            <p:nvPr/>
          </p:nvSpPr>
          <p:spPr>
            <a:xfrm>
              <a:off x="6294107" y="931324"/>
              <a:ext cx="3140159" cy="369332"/>
            </a:xfrm>
            <a:prstGeom prst="rect">
              <a:avLst/>
            </a:prstGeom>
            <a:noFill/>
          </p:spPr>
          <p:txBody>
            <a:bodyPr wrap="square" rtlCol="0">
              <a:spAutoFit/>
            </a:bodyPr>
            <a:lstStyle/>
            <a:p>
              <a:pPr algn="ctr"/>
              <a:r>
                <a:rPr lang="en-US" dirty="0"/>
                <a:t>Notification of Deposit</a:t>
              </a:r>
            </a:p>
          </p:txBody>
        </p:sp>
        <p:cxnSp>
          <p:nvCxnSpPr>
            <p:cNvPr id="367" name="Straight Arrow Connector 366">
              <a:extLst>
                <a:ext uri="{FF2B5EF4-FFF2-40B4-BE49-F238E27FC236}">
                  <a16:creationId xmlns:a16="http://schemas.microsoft.com/office/drawing/2014/main" id="{0974B120-1EA7-45FB-8370-E1D5F5BF6757}"/>
                </a:ext>
              </a:extLst>
            </p:cNvPr>
            <p:cNvCxnSpPr>
              <a:cxnSpLocks/>
            </p:cNvCxnSpPr>
            <p:nvPr/>
          </p:nvCxnSpPr>
          <p:spPr>
            <a:xfrm flipH="1">
              <a:off x="3315404" y="3309215"/>
              <a:ext cx="1810817" cy="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8" name="Straight Arrow Connector 367">
              <a:extLst>
                <a:ext uri="{FF2B5EF4-FFF2-40B4-BE49-F238E27FC236}">
                  <a16:creationId xmlns:a16="http://schemas.microsoft.com/office/drawing/2014/main" id="{1D4BAB84-9979-4940-8BE3-056D2ACB5A16}"/>
                </a:ext>
              </a:extLst>
            </p:cNvPr>
            <p:cNvCxnSpPr>
              <a:cxnSpLocks/>
            </p:cNvCxnSpPr>
            <p:nvPr/>
          </p:nvCxnSpPr>
          <p:spPr>
            <a:xfrm>
              <a:off x="6823223" y="3300974"/>
              <a:ext cx="2124719" cy="1"/>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9" name="Straight Arrow Connector 368">
              <a:extLst>
                <a:ext uri="{FF2B5EF4-FFF2-40B4-BE49-F238E27FC236}">
                  <a16:creationId xmlns:a16="http://schemas.microsoft.com/office/drawing/2014/main" id="{34E418B7-D91F-40F1-ACA9-160A814A7B8B}"/>
                </a:ext>
              </a:extLst>
            </p:cNvPr>
            <p:cNvCxnSpPr>
              <a:cxnSpLocks/>
            </p:cNvCxnSpPr>
            <p:nvPr/>
          </p:nvCxnSpPr>
          <p:spPr>
            <a:xfrm flipH="1">
              <a:off x="3315404" y="4903242"/>
              <a:ext cx="1810817" cy="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0" name="Straight Arrow Connector 369">
              <a:extLst>
                <a:ext uri="{FF2B5EF4-FFF2-40B4-BE49-F238E27FC236}">
                  <a16:creationId xmlns:a16="http://schemas.microsoft.com/office/drawing/2014/main" id="{5025D2BE-691C-44EE-AA2F-91FB0693BB4B}"/>
                </a:ext>
              </a:extLst>
            </p:cNvPr>
            <p:cNvCxnSpPr>
              <a:cxnSpLocks/>
            </p:cNvCxnSpPr>
            <p:nvPr/>
          </p:nvCxnSpPr>
          <p:spPr>
            <a:xfrm>
              <a:off x="6823223" y="4895001"/>
              <a:ext cx="2124719" cy="1"/>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TextBox 41">
            <a:extLst>
              <a:ext uri="{FF2B5EF4-FFF2-40B4-BE49-F238E27FC236}">
                <a16:creationId xmlns:a16="http://schemas.microsoft.com/office/drawing/2014/main" id="{03E7CAA2-DACC-4A28-83CF-88A37DB0FDAD}"/>
              </a:ext>
            </a:extLst>
          </p:cNvPr>
          <p:cNvSpPr txBox="1"/>
          <p:nvPr/>
        </p:nvSpPr>
        <p:spPr>
          <a:xfrm>
            <a:off x="10107821" y="1522165"/>
            <a:ext cx="1847001" cy="1754326"/>
          </a:xfrm>
          <a:prstGeom prst="rect">
            <a:avLst/>
          </a:prstGeom>
          <a:noFill/>
        </p:spPr>
        <p:txBody>
          <a:bodyPr wrap="square" rtlCol="0">
            <a:spAutoFit/>
          </a:bodyPr>
          <a:lstStyle/>
          <a:p>
            <a:pPr algn="ctr"/>
            <a:r>
              <a:rPr lang="en-US" dirty="0"/>
              <a:t>Still complex and may take a day or longer to receive payment and payment notification</a:t>
            </a:r>
          </a:p>
        </p:txBody>
      </p:sp>
      <p:sp>
        <p:nvSpPr>
          <p:cNvPr id="43" name="TextBox 42">
            <a:extLst>
              <a:ext uri="{FF2B5EF4-FFF2-40B4-BE49-F238E27FC236}">
                <a16:creationId xmlns:a16="http://schemas.microsoft.com/office/drawing/2014/main" id="{F3BF4E6F-B25B-44A5-8EBA-5F8A45C8CEB0}"/>
              </a:ext>
            </a:extLst>
          </p:cNvPr>
          <p:cNvSpPr txBox="1"/>
          <p:nvPr/>
        </p:nvSpPr>
        <p:spPr>
          <a:xfrm>
            <a:off x="9863079" y="3928855"/>
            <a:ext cx="2091743" cy="1938992"/>
          </a:xfrm>
          <a:prstGeom prst="rect">
            <a:avLst/>
          </a:prstGeom>
          <a:noFill/>
        </p:spPr>
        <p:txBody>
          <a:bodyPr wrap="square" rtlCol="0">
            <a:spAutoFit/>
          </a:bodyPr>
          <a:lstStyle/>
          <a:p>
            <a:pPr algn="ctr"/>
            <a:r>
              <a:rPr lang="en-US" sz="2400" b="1" dirty="0"/>
              <a:t>Definitely not real-time and not particularly fast!</a:t>
            </a:r>
          </a:p>
        </p:txBody>
      </p:sp>
      <p:grpSp>
        <p:nvGrpSpPr>
          <p:cNvPr id="155" name="Group 154">
            <a:extLst>
              <a:ext uri="{FF2B5EF4-FFF2-40B4-BE49-F238E27FC236}">
                <a16:creationId xmlns:a16="http://schemas.microsoft.com/office/drawing/2014/main" id="{12D084E6-C564-4EAD-942E-A24AD38E14C9}"/>
              </a:ext>
            </a:extLst>
          </p:cNvPr>
          <p:cNvGrpSpPr/>
          <p:nvPr/>
        </p:nvGrpSpPr>
        <p:grpSpPr>
          <a:xfrm>
            <a:off x="5117452" y="2263574"/>
            <a:ext cx="416176" cy="2804426"/>
            <a:chOff x="5117452" y="2263574"/>
            <a:chExt cx="416176" cy="2804426"/>
          </a:xfrm>
        </p:grpSpPr>
        <p:cxnSp>
          <p:nvCxnSpPr>
            <p:cNvPr id="158" name="Straight Arrow Connector 157">
              <a:extLst>
                <a:ext uri="{FF2B5EF4-FFF2-40B4-BE49-F238E27FC236}">
                  <a16:creationId xmlns:a16="http://schemas.microsoft.com/office/drawing/2014/main" id="{186BE0E1-D097-473D-93D9-99D52A0DFC81}"/>
                </a:ext>
              </a:extLst>
            </p:cNvPr>
            <p:cNvCxnSpPr>
              <a:cxnSpLocks/>
            </p:cNvCxnSpPr>
            <p:nvPr/>
          </p:nvCxnSpPr>
          <p:spPr>
            <a:xfrm flipH="1">
              <a:off x="5265899" y="2285742"/>
              <a:ext cx="1796" cy="88399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a:extLst>
                <a:ext uri="{FF2B5EF4-FFF2-40B4-BE49-F238E27FC236}">
                  <a16:creationId xmlns:a16="http://schemas.microsoft.com/office/drawing/2014/main" id="{56C27635-6D02-4633-A203-8F16CA663D53}"/>
                </a:ext>
              </a:extLst>
            </p:cNvPr>
            <p:cNvCxnSpPr>
              <a:cxnSpLocks/>
            </p:cNvCxnSpPr>
            <p:nvPr/>
          </p:nvCxnSpPr>
          <p:spPr>
            <a:xfrm flipH="1">
              <a:off x="5232947" y="4019814"/>
              <a:ext cx="1796" cy="88399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Arrow Connector 159">
              <a:extLst>
                <a:ext uri="{FF2B5EF4-FFF2-40B4-BE49-F238E27FC236}">
                  <a16:creationId xmlns:a16="http://schemas.microsoft.com/office/drawing/2014/main" id="{516ECAFE-9167-40C7-B2D7-9778A97B43C2}"/>
                </a:ext>
              </a:extLst>
            </p:cNvPr>
            <p:cNvCxnSpPr>
              <a:cxnSpLocks/>
            </p:cNvCxnSpPr>
            <p:nvPr/>
          </p:nvCxnSpPr>
          <p:spPr>
            <a:xfrm flipV="1">
              <a:off x="5376510" y="4055315"/>
              <a:ext cx="8837" cy="769500"/>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Straight Arrow Connector 160">
              <a:extLst>
                <a:ext uri="{FF2B5EF4-FFF2-40B4-BE49-F238E27FC236}">
                  <a16:creationId xmlns:a16="http://schemas.microsoft.com/office/drawing/2014/main" id="{34B77F07-0F24-42BF-B662-275F324642EB}"/>
                </a:ext>
              </a:extLst>
            </p:cNvPr>
            <p:cNvCxnSpPr>
              <a:cxnSpLocks/>
            </p:cNvCxnSpPr>
            <p:nvPr/>
          </p:nvCxnSpPr>
          <p:spPr>
            <a:xfrm flipH="1">
              <a:off x="5117452" y="2326929"/>
              <a:ext cx="30791" cy="2741071"/>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Straight Arrow Connector 161">
              <a:extLst>
                <a:ext uri="{FF2B5EF4-FFF2-40B4-BE49-F238E27FC236}">
                  <a16:creationId xmlns:a16="http://schemas.microsoft.com/office/drawing/2014/main" id="{1C850C9E-0A83-40C5-8EF5-94EF0A818DC6}"/>
                </a:ext>
              </a:extLst>
            </p:cNvPr>
            <p:cNvCxnSpPr>
              <a:cxnSpLocks/>
            </p:cNvCxnSpPr>
            <p:nvPr/>
          </p:nvCxnSpPr>
          <p:spPr>
            <a:xfrm flipV="1">
              <a:off x="5409462" y="2321243"/>
              <a:ext cx="8837" cy="769500"/>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Straight Arrow Connector 162">
              <a:extLst>
                <a:ext uri="{FF2B5EF4-FFF2-40B4-BE49-F238E27FC236}">
                  <a16:creationId xmlns:a16="http://schemas.microsoft.com/office/drawing/2014/main" id="{958E49C9-81C6-4FAA-A72C-485956CF1C4F}"/>
                </a:ext>
              </a:extLst>
            </p:cNvPr>
            <p:cNvCxnSpPr>
              <a:cxnSpLocks/>
            </p:cNvCxnSpPr>
            <p:nvPr/>
          </p:nvCxnSpPr>
          <p:spPr>
            <a:xfrm flipV="1">
              <a:off x="5524195" y="2263574"/>
              <a:ext cx="9433" cy="2561241"/>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9" name="Group 108">
            <a:extLst>
              <a:ext uri="{FF2B5EF4-FFF2-40B4-BE49-F238E27FC236}">
                <a16:creationId xmlns:a16="http://schemas.microsoft.com/office/drawing/2014/main" id="{919EC825-A582-47BB-BEAF-256CDD7C8105}"/>
              </a:ext>
            </a:extLst>
          </p:cNvPr>
          <p:cNvGrpSpPr/>
          <p:nvPr/>
        </p:nvGrpSpPr>
        <p:grpSpPr>
          <a:xfrm>
            <a:off x="3803531" y="2169299"/>
            <a:ext cx="3027271" cy="3938878"/>
            <a:chOff x="3803531" y="2169299"/>
            <a:chExt cx="3027271" cy="3938878"/>
          </a:xfrm>
        </p:grpSpPr>
        <p:sp>
          <p:nvSpPr>
            <p:cNvPr id="110" name="TextBox 109">
              <a:extLst>
                <a:ext uri="{FF2B5EF4-FFF2-40B4-BE49-F238E27FC236}">
                  <a16:creationId xmlns:a16="http://schemas.microsoft.com/office/drawing/2014/main" id="{DE905AC5-8877-4415-92AB-121F61C2EBB9}"/>
                </a:ext>
              </a:extLst>
            </p:cNvPr>
            <p:cNvSpPr txBox="1"/>
            <p:nvPr/>
          </p:nvSpPr>
          <p:spPr>
            <a:xfrm rot="19978302">
              <a:off x="4108631" y="2343314"/>
              <a:ext cx="944297" cy="369332"/>
            </a:xfrm>
            <a:prstGeom prst="rect">
              <a:avLst/>
            </a:prstGeom>
            <a:noFill/>
          </p:spPr>
          <p:txBody>
            <a:bodyPr wrap="none" rtlCol="0">
              <a:spAutoFit/>
            </a:bodyPr>
            <a:lstStyle/>
            <a:p>
              <a:r>
                <a:rPr lang="en-US" dirty="0"/>
                <a:t>Request</a:t>
              </a:r>
            </a:p>
          </p:txBody>
        </p:sp>
        <p:sp>
          <p:nvSpPr>
            <p:cNvPr id="111" name="TextBox 110">
              <a:extLst>
                <a:ext uri="{FF2B5EF4-FFF2-40B4-BE49-F238E27FC236}">
                  <a16:creationId xmlns:a16="http://schemas.microsoft.com/office/drawing/2014/main" id="{CA8EDB1F-273A-4F86-8A03-D42EC568056A}"/>
                </a:ext>
              </a:extLst>
            </p:cNvPr>
            <p:cNvSpPr txBox="1"/>
            <p:nvPr/>
          </p:nvSpPr>
          <p:spPr>
            <a:xfrm rot="1731685">
              <a:off x="5558274" y="2356667"/>
              <a:ext cx="944297" cy="369332"/>
            </a:xfrm>
            <a:prstGeom prst="rect">
              <a:avLst/>
            </a:prstGeom>
            <a:noFill/>
          </p:spPr>
          <p:txBody>
            <a:bodyPr wrap="none" rtlCol="0">
              <a:spAutoFit/>
            </a:bodyPr>
            <a:lstStyle/>
            <a:p>
              <a:r>
                <a:rPr lang="en-US" dirty="0"/>
                <a:t>Request</a:t>
              </a:r>
            </a:p>
          </p:txBody>
        </p:sp>
        <p:cxnSp>
          <p:nvCxnSpPr>
            <p:cNvPr id="112" name="Straight Arrow Connector 111">
              <a:extLst>
                <a:ext uri="{FF2B5EF4-FFF2-40B4-BE49-F238E27FC236}">
                  <a16:creationId xmlns:a16="http://schemas.microsoft.com/office/drawing/2014/main" id="{EDD06303-F4CF-4C7A-9A3E-3E7B81EE5DA5}"/>
                </a:ext>
              </a:extLst>
            </p:cNvPr>
            <p:cNvCxnSpPr>
              <a:cxnSpLocks/>
            </p:cNvCxnSpPr>
            <p:nvPr/>
          </p:nvCxnSpPr>
          <p:spPr>
            <a:xfrm flipH="1">
              <a:off x="3811771" y="2179388"/>
              <a:ext cx="1206325" cy="61319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B7940E42-041D-4F31-A209-3A333B5F37D4}"/>
                </a:ext>
              </a:extLst>
            </p:cNvPr>
            <p:cNvCxnSpPr>
              <a:cxnSpLocks/>
            </p:cNvCxnSpPr>
            <p:nvPr/>
          </p:nvCxnSpPr>
          <p:spPr>
            <a:xfrm>
              <a:off x="5600041" y="2169299"/>
              <a:ext cx="1214288" cy="67257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0C10DA35-C496-4E07-86AF-149A3771D90E}"/>
                </a:ext>
              </a:extLst>
            </p:cNvPr>
            <p:cNvCxnSpPr>
              <a:cxnSpLocks/>
            </p:cNvCxnSpPr>
            <p:nvPr/>
          </p:nvCxnSpPr>
          <p:spPr>
            <a:xfrm flipH="1">
              <a:off x="3803531" y="3728103"/>
              <a:ext cx="1206325" cy="61319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BB3E0C67-0BA3-4CF6-9881-0DCE74F7925D}"/>
                </a:ext>
              </a:extLst>
            </p:cNvPr>
            <p:cNvCxnSpPr>
              <a:cxnSpLocks/>
            </p:cNvCxnSpPr>
            <p:nvPr/>
          </p:nvCxnSpPr>
          <p:spPr>
            <a:xfrm>
              <a:off x="5591801" y="3718014"/>
              <a:ext cx="1214288" cy="67257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634ADC1F-E76C-44C5-BD9C-2FCC13C854E3}"/>
                </a:ext>
              </a:extLst>
            </p:cNvPr>
            <p:cNvCxnSpPr>
              <a:cxnSpLocks/>
            </p:cNvCxnSpPr>
            <p:nvPr/>
          </p:nvCxnSpPr>
          <p:spPr>
            <a:xfrm flipH="1">
              <a:off x="3828244" y="5445694"/>
              <a:ext cx="1206325" cy="61319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5A3B7092-DA97-4B7F-8AF4-A9841CD06C51}"/>
                </a:ext>
              </a:extLst>
            </p:cNvPr>
            <p:cNvCxnSpPr>
              <a:cxnSpLocks/>
            </p:cNvCxnSpPr>
            <p:nvPr/>
          </p:nvCxnSpPr>
          <p:spPr>
            <a:xfrm>
              <a:off x="5616514" y="5435605"/>
              <a:ext cx="1214288" cy="67257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8" name="Group 117">
            <a:extLst>
              <a:ext uri="{FF2B5EF4-FFF2-40B4-BE49-F238E27FC236}">
                <a16:creationId xmlns:a16="http://schemas.microsoft.com/office/drawing/2014/main" id="{F11CDF6B-9FBF-4F8F-A998-9E7BEB19F883}"/>
              </a:ext>
            </a:extLst>
          </p:cNvPr>
          <p:cNvGrpSpPr/>
          <p:nvPr/>
        </p:nvGrpSpPr>
        <p:grpSpPr>
          <a:xfrm>
            <a:off x="3734729" y="2383757"/>
            <a:ext cx="1397867" cy="3825008"/>
            <a:chOff x="3734729" y="2383757"/>
            <a:chExt cx="1397867" cy="3825008"/>
          </a:xfrm>
        </p:grpSpPr>
        <p:sp>
          <p:nvSpPr>
            <p:cNvPr id="119" name="TextBox 118">
              <a:extLst>
                <a:ext uri="{FF2B5EF4-FFF2-40B4-BE49-F238E27FC236}">
                  <a16:creationId xmlns:a16="http://schemas.microsoft.com/office/drawing/2014/main" id="{EA8E63DE-426A-498D-9E3A-0AC8AB254B77}"/>
                </a:ext>
              </a:extLst>
            </p:cNvPr>
            <p:cNvSpPr txBox="1"/>
            <p:nvPr/>
          </p:nvSpPr>
          <p:spPr>
            <a:xfrm rot="19978302">
              <a:off x="3819394" y="2751436"/>
              <a:ext cx="1005275" cy="369332"/>
            </a:xfrm>
            <a:prstGeom prst="rect">
              <a:avLst/>
            </a:prstGeom>
            <a:noFill/>
          </p:spPr>
          <p:txBody>
            <a:bodyPr wrap="none" rtlCol="0">
              <a:spAutoFit/>
            </a:bodyPr>
            <a:lstStyle/>
            <a:p>
              <a:r>
                <a:rPr lang="en-US" dirty="0"/>
                <a:t>Payment</a:t>
              </a:r>
            </a:p>
          </p:txBody>
        </p:sp>
        <p:grpSp>
          <p:nvGrpSpPr>
            <p:cNvPr id="120" name="Group 119">
              <a:extLst>
                <a:ext uri="{FF2B5EF4-FFF2-40B4-BE49-F238E27FC236}">
                  <a16:creationId xmlns:a16="http://schemas.microsoft.com/office/drawing/2014/main" id="{8668B358-E06A-4D4D-82DB-0229FA3E2345}"/>
                </a:ext>
              </a:extLst>
            </p:cNvPr>
            <p:cNvGrpSpPr/>
            <p:nvPr/>
          </p:nvGrpSpPr>
          <p:grpSpPr>
            <a:xfrm>
              <a:off x="3734729" y="2383757"/>
              <a:ext cx="1397867" cy="3825008"/>
              <a:chOff x="3734729" y="2383757"/>
              <a:chExt cx="1397867" cy="3825008"/>
            </a:xfrm>
          </p:grpSpPr>
          <p:cxnSp>
            <p:nvCxnSpPr>
              <p:cNvPr id="121" name="Straight Arrow Connector 120">
                <a:extLst>
                  <a:ext uri="{FF2B5EF4-FFF2-40B4-BE49-F238E27FC236}">
                    <a16:creationId xmlns:a16="http://schemas.microsoft.com/office/drawing/2014/main" id="{17478CAB-3944-4991-AD83-9D98944C3881}"/>
                  </a:ext>
                </a:extLst>
              </p:cNvPr>
              <p:cNvCxnSpPr>
                <a:cxnSpLocks/>
              </p:cNvCxnSpPr>
              <p:nvPr/>
            </p:nvCxnSpPr>
            <p:spPr>
              <a:xfrm flipV="1">
                <a:off x="3839316" y="2383757"/>
                <a:ext cx="1293280" cy="669915"/>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37D1E432-4AD3-4CD0-8736-94594E0CFB7C}"/>
                  </a:ext>
                </a:extLst>
              </p:cNvPr>
              <p:cNvCxnSpPr>
                <a:cxnSpLocks/>
              </p:cNvCxnSpPr>
              <p:nvPr/>
            </p:nvCxnSpPr>
            <p:spPr>
              <a:xfrm flipV="1">
                <a:off x="3831076" y="3784188"/>
                <a:ext cx="1293280" cy="669915"/>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990F2EFF-08F6-444F-890C-1B60A5711740}"/>
                  </a:ext>
                </a:extLst>
              </p:cNvPr>
              <p:cNvCxnSpPr>
                <a:cxnSpLocks/>
              </p:cNvCxnSpPr>
              <p:nvPr/>
            </p:nvCxnSpPr>
            <p:spPr>
              <a:xfrm flipV="1">
                <a:off x="3781647" y="5538850"/>
                <a:ext cx="1293280" cy="669915"/>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EDC43D5B-1FB3-4C8E-B817-C1857A26E5E6}"/>
                  </a:ext>
                </a:extLst>
              </p:cNvPr>
              <p:cNvCxnSpPr>
                <a:cxnSpLocks/>
                <a:stCxn id="119" idx="1"/>
              </p:cNvCxnSpPr>
              <p:nvPr/>
            </p:nvCxnSpPr>
            <p:spPr>
              <a:xfrm>
                <a:off x="3874291" y="3164516"/>
                <a:ext cx="1143805" cy="164498"/>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Straight Arrow Connector 163">
                <a:extLst>
                  <a:ext uri="{FF2B5EF4-FFF2-40B4-BE49-F238E27FC236}">
                    <a16:creationId xmlns:a16="http://schemas.microsoft.com/office/drawing/2014/main" id="{BADEC6E3-DD4D-4FBC-89FC-AC3D74F38645}"/>
                  </a:ext>
                </a:extLst>
              </p:cNvPr>
              <p:cNvCxnSpPr>
                <a:cxnSpLocks/>
              </p:cNvCxnSpPr>
              <p:nvPr/>
            </p:nvCxnSpPr>
            <p:spPr>
              <a:xfrm>
                <a:off x="3734729" y="3164516"/>
                <a:ext cx="1314691" cy="1874654"/>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a:extLst>
                  <a:ext uri="{FF2B5EF4-FFF2-40B4-BE49-F238E27FC236}">
                    <a16:creationId xmlns:a16="http://schemas.microsoft.com/office/drawing/2014/main" id="{5E424A46-45F4-467C-BE75-0F336A2D94F7}"/>
                  </a:ext>
                </a:extLst>
              </p:cNvPr>
              <p:cNvCxnSpPr>
                <a:cxnSpLocks/>
              </p:cNvCxnSpPr>
              <p:nvPr/>
            </p:nvCxnSpPr>
            <p:spPr>
              <a:xfrm flipV="1">
                <a:off x="3734729" y="2473817"/>
                <a:ext cx="1350550" cy="154599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6" name="Straight Arrow Connector 165">
                <a:extLst>
                  <a:ext uri="{FF2B5EF4-FFF2-40B4-BE49-F238E27FC236}">
                    <a16:creationId xmlns:a16="http://schemas.microsoft.com/office/drawing/2014/main" id="{1C23499F-14CF-4AF9-A129-A72C1D2B0F5F}"/>
                  </a:ext>
                </a:extLst>
              </p:cNvPr>
              <p:cNvCxnSpPr>
                <a:cxnSpLocks/>
              </p:cNvCxnSpPr>
              <p:nvPr/>
            </p:nvCxnSpPr>
            <p:spPr>
              <a:xfrm>
                <a:off x="3760672" y="4523106"/>
                <a:ext cx="1288748" cy="544894"/>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9FC38CCC-8BED-423F-B72E-D9DE3A141CC5}"/>
                  </a:ext>
                </a:extLst>
              </p:cNvPr>
              <p:cNvCxnSpPr>
                <a:cxnSpLocks/>
              </p:cNvCxnSpPr>
              <p:nvPr/>
            </p:nvCxnSpPr>
            <p:spPr>
              <a:xfrm flipV="1">
                <a:off x="3734729" y="2584632"/>
                <a:ext cx="1350550" cy="286106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Straight Arrow Connector 167">
                <a:extLst>
                  <a:ext uri="{FF2B5EF4-FFF2-40B4-BE49-F238E27FC236}">
                    <a16:creationId xmlns:a16="http://schemas.microsoft.com/office/drawing/2014/main" id="{1519746B-4C8F-4DD5-A29A-1A9A32A7099D}"/>
                  </a:ext>
                </a:extLst>
              </p:cNvPr>
              <p:cNvCxnSpPr>
                <a:cxnSpLocks/>
              </p:cNvCxnSpPr>
              <p:nvPr/>
            </p:nvCxnSpPr>
            <p:spPr>
              <a:xfrm flipV="1">
                <a:off x="3771800" y="4019814"/>
                <a:ext cx="1277620" cy="1519036"/>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69" name="Group 168">
            <a:extLst>
              <a:ext uri="{FF2B5EF4-FFF2-40B4-BE49-F238E27FC236}">
                <a16:creationId xmlns:a16="http://schemas.microsoft.com/office/drawing/2014/main" id="{5E9E2628-F698-45B3-A589-0729C4ECBA4B}"/>
              </a:ext>
            </a:extLst>
          </p:cNvPr>
          <p:cNvGrpSpPr/>
          <p:nvPr/>
        </p:nvGrpSpPr>
        <p:grpSpPr>
          <a:xfrm>
            <a:off x="5523805" y="2473817"/>
            <a:ext cx="1330087" cy="3666837"/>
            <a:chOff x="5523805" y="2473817"/>
            <a:chExt cx="1330087" cy="3666837"/>
          </a:xfrm>
        </p:grpSpPr>
        <p:sp>
          <p:nvSpPr>
            <p:cNvPr id="170" name="TextBox 169">
              <a:extLst>
                <a:ext uri="{FF2B5EF4-FFF2-40B4-BE49-F238E27FC236}">
                  <a16:creationId xmlns:a16="http://schemas.microsoft.com/office/drawing/2014/main" id="{713F6ADE-A177-4576-9624-EF4165DFA01C}"/>
                </a:ext>
              </a:extLst>
            </p:cNvPr>
            <p:cNvSpPr txBox="1"/>
            <p:nvPr/>
          </p:nvSpPr>
          <p:spPr>
            <a:xfrm rot="1731685">
              <a:off x="5627383" y="2752426"/>
              <a:ext cx="1005275" cy="369332"/>
            </a:xfrm>
            <a:prstGeom prst="rect">
              <a:avLst/>
            </a:prstGeom>
            <a:noFill/>
          </p:spPr>
          <p:txBody>
            <a:bodyPr wrap="none" rtlCol="0">
              <a:spAutoFit/>
            </a:bodyPr>
            <a:lstStyle/>
            <a:p>
              <a:r>
                <a:rPr lang="en-US" dirty="0"/>
                <a:t>Payment</a:t>
              </a:r>
            </a:p>
          </p:txBody>
        </p:sp>
        <p:grpSp>
          <p:nvGrpSpPr>
            <p:cNvPr id="171" name="Group 170">
              <a:extLst>
                <a:ext uri="{FF2B5EF4-FFF2-40B4-BE49-F238E27FC236}">
                  <a16:creationId xmlns:a16="http://schemas.microsoft.com/office/drawing/2014/main" id="{FDCEEB88-B26E-49A4-B6C2-955AC9D65CCF}"/>
                </a:ext>
              </a:extLst>
            </p:cNvPr>
            <p:cNvGrpSpPr/>
            <p:nvPr/>
          </p:nvGrpSpPr>
          <p:grpSpPr>
            <a:xfrm>
              <a:off x="5523805" y="2473817"/>
              <a:ext cx="1330087" cy="3666837"/>
              <a:chOff x="5523805" y="2473817"/>
              <a:chExt cx="1330087" cy="3666837"/>
            </a:xfrm>
          </p:grpSpPr>
          <p:cxnSp>
            <p:nvCxnSpPr>
              <p:cNvPr id="172" name="Straight Arrow Connector 171">
                <a:extLst>
                  <a:ext uri="{FF2B5EF4-FFF2-40B4-BE49-F238E27FC236}">
                    <a16:creationId xmlns:a16="http://schemas.microsoft.com/office/drawing/2014/main" id="{3D10441F-A9FD-47EA-88D8-C64F93A746A9}"/>
                  </a:ext>
                </a:extLst>
              </p:cNvPr>
              <p:cNvCxnSpPr>
                <a:cxnSpLocks/>
              </p:cNvCxnSpPr>
              <p:nvPr/>
            </p:nvCxnSpPr>
            <p:spPr>
              <a:xfrm flipH="1" flipV="1">
                <a:off x="5523805" y="2473817"/>
                <a:ext cx="1068652" cy="56117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3" name="Straight Arrow Connector 172">
                <a:extLst>
                  <a:ext uri="{FF2B5EF4-FFF2-40B4-BE49-F238E27FC236}">
                    <a16:creationId xmlns:a16="http://schemas.microsoft.com/office/drawing/2014/main" id="{F131DF7C-AE33-4DC2-9AC8-ED705BD53248}"/>
                  </a:ext>
                </a:extLst>
              </p:cNvPr>
              <p:cNvCxnSpPr>
                <a:cxnSpLocks/>
              </p:cNvCxnSpPr>
              <p:nvPr/>
            </p:nvCxnSpPr>
            <p:spPr>
              <a:xfrm flipH="1" flipV="1">
                <a:off x="5577350" y="3886605"/>
                <a:ext cx="1068652" cy="56117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Straight Arrow Connector 173">
                <a:extLst>
                  <a:ext uri="{FF2B5EF4-FFF2-40B4-BE49-F238E27FC236}">
                    <a16:creationId xmlns:a16="http://schemas.microsoft.com/office/drawing/2014/main" id="{667D5B99-A607-4E60-9377-4F76A8D78A5C}"/>
                  </a:ext>
                </a:extLst>
              </p:cNvPr>
              <p:cNvCxnSpPr>
                <a:cxnSpLocks/>
              </p:cNvCxnSpPr>
              <p:nvPr/>
            </p:nvCxnSpPr>
            <p:spPr>
              <a:xfrm flipH="1" flipV="1">
                <a:off x="5589706" y="5579482"/>
                <a:ext cx="1068652" cy="561172"/>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5" name="Straight Arrow Connector 174">
                <a:extLst>
                  <a:ext uri="{FF2B5EF4-FFF2-40B4-BE49-F238E27FC236}">
                    <a16:creationId xmlns:a16="http://schemas.microsoft.com/office/drawing/2014/main" id="{E44E0B96-C0D3-4494-B505-9A4334A487FF}"/>
                  </a:ext>
                </a:extLst>
              </p:cNvPr>
              <p:cNvCxnSpPr>
                <a:cxnSpLocks/>
              </p:cNvCxnSpPr>
              <p:nvPr/>
            </p:nvCxnSpPr>
            <p:spPr>
              <a:xfrm flipH="1" flipV="1">
                <a:off x="5588770" y="2663759"/>
                <a:ext cx="1265121" cy="1356056"/>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Straight Arrow Connector 175">
                <a:extLst>
                  <a:ext uri="{FF2B5EF4-FFF2-40B4-BE49-F238E27FC236}">
                    <a16:creationId xmlns:a16="http://schemas.microsoft.com/office/drawing/2014/main" id="{BC7FB0AC-9850-4C68-B873-4AA369F68614}"/>
                  </a:ext>
                </a:extLst>
              </p:cNvPr>
              <p:cNvCxnSpPr>
                <a:cxnSpLocks/>
              </p:cNvCxnSpPr>
              <p:nvPr/>
            </p:nvCxnSpPr>
            <p:spPr>
              <a:xfrm flipH="1">
                <a:off x="5651543" y="4523105"/>
                <a:ext cx="1006815" cy="544895"/>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7405DF48-8861-4121-AEE9-4A7204A3CDB4}"/>
                  </a:ext>
                </a:extLst>
              </p:cNvPr>
              <p:cNvCxnSpPr>
                <a:cxnSpLocks/>
              </p:cNvCxnSpPr>
              <p:nvPr/>
            </p:nvCxnSpPr>
            <p:spPr>
              <a:xfrm flipH="1" flipV="1">
                <a:off x="5625841" y="2792585"/>
                <a:ext cx="1188488" cy="2653110"/>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8" name="Straight Arrow Connector 177">
                <a:extLst>
                  <a:ext uri="{FF2B5EF4-FFF2-40B4-BE49-F238E27FC236}">
                    <a16:creationId xmlns:a16="http://schemas.microsoft.com/office/drawing/2014/main" id="{8E2D0727-3672-4188-A357-E958FC64F79C}"/>
                  </a:ext>
                </a:extLst>
              </p:cNvPr>
              <p:cNvCxnSpPr>
                <a:cxnSpLocks/>
              </p:cNvCxnSpPr>
              <p:nvPr/>
            </p:nvCxnSpPr>
            <p:spPr>
              <a:xfrm flipH="1" flipV="1">
                <a:off x="5625841" y="4019815"/>
                <a:ext cx="1020161" cy="1712978"/>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Straight Arrow Connector 178">
                <a:extLst>
                  <a:ext uri="{FF2B5EF4-FFF2-40B4-BE49-F238E27FC236}">
                    <a16:creationId xmlns:a16="http://schemas.microsoft.com/office/drawing/2014/main" id="{F5AB34B1-5824-4E3A-96AA-08B23809AF41}"/>
                  </a:ext>
                </a:extLst>
              </p:cNvPr>
              <p:cNvCxnSpPr>
                <a:cxnSpLocks/>
              </p:cNvCxnSpPr>
              <p:nvPr/>
            </p:nvCxnSpPr>
            <p:spPr>
              <a:xfrm flipH="1">
                <a:off x="5651543" y="3090743"/>
                <a:ext cx="1109983" cy="338257"/>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Straight Arrow Connector 180">
                <a:extLst>
                  <a:ext uri="{FF2B5EF4-FFF2-40B4-BE49-F238E27FC236}">
                    <a16:creationId xmlns:a16="http://schemas.microsoft.com/office/drawing/2014/main" id="{63C1AC97-E8A0-4F08-AACB-66F890466307}"/>
                  </a:ext>
                </a:extLst>
              </p:cNvPr>
              <p:cNvCxnSpPr>
                <a:cxnSpLocks/>
              </p:cNvCxnSpPr>
              <p:nvPr/>
            </p:nvCxnSpPr>
            <p:spPr>
              <a:xfrm flipH="1">
                <a:off x="5575389" y="3276491"/>
                <a:ext cx="1278503" cy="1762679"/>
              </a:xfrm>
              <a:prstGeom prst="straightConnector1">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1660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However…</a:t>
            </a:r>
          </a:p>
        </p:txBody>
      </p:sp>
      <p:sp>
        <p:nvSpPr>
          <p:cNvPr id="2915330" name="Rectangle 2"/>
          <p:cNvSpPr>
            <a:spLocks noGrp="1" noChangeArrowheads="1"/>
          </p:cNvSpPr>
          <p:nvPr>
            <p:ph idx="1"/>
          </p:nvPr>
        </p:nvSpPr>
        <p:spPr/>
        <p:txBody>
          <a:bodyPr>
            <a:normAutofit/>
          </a:bodyPr>
          <a:lstStyle/>
          <a:p>
            <a:pPr lvl="0"/>
            <a:r>
              <a:rPr lang="en-US" dirty="0"/>
              <a:t>Current private sector solution available</a:t>
            </a:r>
          </a:p>
          <a:p>
            <a:pPr lvl="1"/>
            <a:r>
              <a:rPr lang="en-US" dirty="0"/>
              <a:t>Can only simulate real-time</a:t>
            </a:r>
          </a:p>
          <a:p>
            <a:pPr lvl="1"/>
            <a:r>
              <a:rPr lang="en-US" dirty="0"/>
              <a:t>Ubiquitous, simulated real-time requires a single provider</a:t>
            </a:r>
          </a:p>
          <a:p>
            <a:pPr lvl="2"/>
            <a:r>
              <a:rPr lang="en-US" dirty="0"/>
              <a:t>Not acceptable in a market driven economy</a:t>
            </a:r>
          </a:p>
          <a:p>
            <a:pPr lvl="2"/>
            <a:r>
              <a:rPr lang="en-US" dirty="0"/>
              <a:t>Does not satisfy contingency requirements</a:t>
            </a:r>
          </a:p>
          <a:p>
            <a:r>
              <a:rPr lang="en-US" dirty="0"/>
              <a:t>Actual real-time payments in a market driven economy</a:t>
            </a:r>
          </a:p>
          <a:p>
            <a:pPr lvl="1"/>
            <a:r>
              <a:rPr lang="en-US" dirty="0"/>
              <a:t>Encourages multiple providers</a:t>
            </a:r>
          </a:p>
          <a:p>
            <a:pPr lvl="2"/>
            <a:r>
              <a:rPr lang="en-US" dirty="0"/>
              <a:t>Needed to serve 12,000 financial institutions and hundreds of millions of individuals and tens of millions of businesses</a:t>
            </a:r>
          </a:p>
          <a:p>
            <a:pPr lvl="1"/>
            <a:r>
              <a:rPr lang="en-US" dirty="0"/>
              <a:t>Requires real-time settlement system</a:t>
            </a:r>
          </a:p>
          <a:p>
            <a:pPr lvl="2"/>
            <a:r>
              <a:rPr lang="en-US" dirty="0"/>
              <a:t>Which only the Federal Reserve can provide</a:t>
            </a:r>
          </a:p>
          <a:p>
            <a:pPr lvl="2"/>
            <a:endParaRPr lang="en-US" dirty="0"/>
          </a:p>
          <a:p>
            <a:pPr lvl="1"/>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41258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Settlement Considerations</a:t>
            </a:r>
          </a:p>
        </p:txBody>
      </p:sp>
      <p:sp>
        <p:nvSpPr>
          <p:cNvPr id="2915330" name="Rectangle 2"/>
          <p:cNvSpPr>
            <a:spLocks noGrp="1" noChangeArrowheads="1"/>
          </p:cNvSpPr>
          <p:nvPr>
            <p:ph idx="1"/>
          </p:nvPr>
        </p:nvSpPr>
        <p:spPr/>
        <p:txBody>
          <a:bodyPr>
            <a:normAutofit lnSpcReduction="10000"/>
          </a:bodyPr>
          <a:lstStyle/>
          <a:p>
            <a:pPr lvl="0"/>
            <a:r>
              <a:rPr lang="en-US" dirty="0"/>
              <a:t>Current environment - Limited</a:t>
            </a:r>
          </a:p>
          <a:p>
            <a:pPr lvl="1"/>
            <a:r>
              <a:rPr lang="en-US" dirty="0"/>
              <a:t>Interbank settlement - Funds move between accounts at the Fed primarily via Fedwire, check or ACH</a:t>
            </a:r>
          </a:p>
          <a:p>
            <a:pPr lvl="2"/>
            <a:r>
              <a:rPr lang="en-US" dirty="0"/>
              <a:t>Sometimes but less frequently through National Net Settlement or Green Sheets </a:t>
            </a:r>
          </a:p>
          <a:p>
            <a:pPr lvl="2"/>
            <a:r>
              <a:rPr lang="en-US" dirty="0"/>
              <a:t>ACH and check are batch systems and are processed in limited cycles at the Fed</a:t>
            </a:r>
          </a:p>
          <a:p>
            <a:pPr lvl="2"/>
            <a:r>
              <a:rPr lang="en-US" dirty="0"/>
              <a:t>Fedwire is not currently available 24x7x365</a:t>
            </a:r>
          </a:p>
          <a:p>
            <a:pPr lvl="1"/>
            <a:r>
              <a:rPr lang="en-US" dirty="0"/>
              <a:t>Therefore current environment cannot support an online, real-time payment system with immediate access to funds by end users without creating credit risk</a:t>
            </a:r>
          </a:p>
          <a:p>
            <a:r>
              <a:rPr lang="en-US" dirty="0"/>
              <a:t>Fed’s potential solution - Docket No. OP-1625 </a:t>
            </a:r>
          </a:p>
          <a:p>
            <a:pPr lvl="1"/>
            <a:r>
              <a:rPr lang="en-US" dirty="0"/>
              <a:t>24x7x365 online, real-time settlement system		 </a:t>
            </a:r>
          </a:p>
          <a:p>
            <a:pPr lvl="1"/>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854879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Fed as Central Bank</a:t>
            </a:r>
          </a:p>
        </p:txBody>
      </p:sp>
      <p:sp>
        <p:nvSpPr>
          <p:cNvPr id="2915330" name="Rectangle 2"/>
          <p:cNvSpPr>
            <a:spLocks noGrp="1" noChangeArrowheads="1"/>
          </p:cNvSpPr>
          <p:nvPr>
            <p:ph idx="1"/>
          </p:nvPr>
        </p:nvSpPr>
        <p:spPr/>
        <p:txBody>
          <a:bodyPr>
            <a:normAutofit/>
          </a:bodyPr>
          <a:lstStyle/>
          <a:p>
            <a:pPr lvl="0"/>
            <a:r>
              <a:rPr lang="en-US" dirty="0"/>
              <a:t>Payments mission (Docket No. OP-1625)</a:t>
            </a:r>
          </a:p>
          <a:p>
            <a:pPr lvl="0"/>
            <a:endParaRPr lang="en-US" dirty="0"/>
          </a:p>
          <a:p>
            <a:pPr lvl="1"/>
            <a:r>
              <a:rPr lang="en-US" dirty="0"/>
              <a:t>Fed “…has a fundamental responsibility to ensure that there is a flexible and robust infrastructure supporting the U.S. payment system on which the private sector can develop innovative payment services that serve the broadest public interest”</a:t>
            </a:r>
          </a:p>
          <a:p>
            <a:pPr lvl="2"/>
            <a:endParaRPr lang="en-US" dirty="0"/>
          </a:p>
          <a:p>
            <a:pPr lvl="1"/>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930056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a:bodyPr>
          <a:lstStyle/>
          <a:p>
            <a:r>
              <a:rPr lang="en-US" dirty="0"/>
              <a:t>RFC Settlement Options</a:t>
            </a:r>
          </a:p>
        </p:txBody>
      </p:sp>
    </p:spTree>
    <p:extLst>
      <p:ext uri="{BB962C8B-B14F-4D97-AF65-F5344CB8AC3E}">
        <p14:creationId xmlns:p14="http://schemas.microsoft.com/office/powerpoint/2010/main" val="3412458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Reserve Bank Settlement Options</a:t>
            </a:r>
          </a:p>
        </p:txBody>
      </p:sp>
      <p:sp>
        <p:nvSpPr>
          <p:cNvPr id="2915330" name="Rectangle 2"/>
          <p:cNvSpPr>
            <a:spLocks noGrp="1" noChangeArrowheads="1"/>
          </p:cNvSpPr>
          <p:nvPr>
            <p:ph idx="1"/>
          </p:nvPr>
        </p:nvSpPr>
        <p:spPr/>
        <p:txBody>
          <a:bodyPr>
            <a:normAutofit/>
          </a:bodyPr>
          <a:lstStyle/>
          <a:p>
            <a:pPr lvl="0"/>
            <a:r>
              <a:rPr lang="en-US" dirty="0"/>
              <a:t>Considerations</a:t>
            </a:r>
          </a:p>
          <a:p>
            <a:pPr lvl="1"/>
            <a:r>
              <a:rPr lang="en-US" dirty="0"/>
              <a:t>There are two options for a new, more robust settlement system:</a:t>
            </a:r>
          </a:p>
          <a:p>
            <a:pPr lvl="2"/>
            <a:r>
              <a:rPr lang="en-US" dirty="0"/>
              <a:t>Delayed Net Settlement (DNS)</a:t>
            </a:r>
          </a:p>
          <a:p>
            <a:pPr lvl="2"/>
            <a:r>
              <a:rPr lang="en-US" dirty="0"/>
              <a:t>Real Time Gross Settlement (RTGS)</a:t>
            </a:r>
          </a:p>
          <a:p>
            <a:pPr lvl="3"/>
            <a:r>
              <a:rPr lang="en-US" dirty="0"/>
              <a:t>Example of RTGS is Fedwire but it is not 24x7x365</a:t>
            </a:r>
          </a:p>
          <a:p>
            <a:pPr lvl="1"/>
            <a:r>
              <a:rPr lang="en-US" dirty="0"/>
              <a:t>Both options considered by the Fed</a:t>
            </a:r>
          </a:p>
          <a:p>
            <a:pPr lvl="2"/>
            <a:r>
              <a:rPr lang="en-US" dirty="0"/>
              <a:t>Fed interested in comments as to preference, considerations and impacts on the goal of ubiquitous real-time payments in the near future</a:t>
            </a:r>
          </a:p>
          <a:p>
            <a:pPr lvl="1"/>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834246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a:t>
            </a:r>
          </a:p>
        </p:txBody>
      </p:sp>
      <p:sp>
        <p:nvSpPr>
          <p:cNvPr id="5127" name="Rectangle 19"/>
          <p:cNvSpPr>
            <a:spLocks noChangeArrowheads="1"/>
          </p:cNvSpPr>
          <p:nvPr/>
        </p:nvSpPr>
        <p:spPr bwMode="auto">
          <a:xfrm>
            <a:off x="838200" y="1281197"/>
            <a:ext cx="10222523" cy="5016758"/>
          </a:xfrm>
          <a:prstGeom prst="rect">
            <a:avLst/>
          </a:prstGeom>
          <a:noFill/>
          <a:ln w="9525">
            <a:noFill/>
            <a:miter lim="800000"/>
            <a:headEnd/>
            <a:tailEnd/>
          </a:ln>
        </p:spPr>
        <p:txBody>
          <a:bodyPr wrap="square">
            <a:spAutoFit/>
          </a:bodyPr>
          <a:lstStyle/>
          <a:p>
            <a:pPr algn="just"/>
            <a:r>
              <a:rPr lang="en-US" sz="3200" i="1" dirty="0"/>
              <a:t>Nothing in these comments should be understood as legal advice!</a:t>
            </a:r>
          </a:p>
          <a:p>
            <a:pPr algn="just"/>
            <a:endParaRPr lang="en-US" sz="3200" i="1" dirty="0"/>
          </a:p>
          <a:p>
            <a:pPr algn="just"/>
            <a:r>
              <a:rPr lang="en-US" sz="3200" i="1" dirty="0"/>
              <a:t>I am not an attorney and I am not providing legal advice!</a:t>
            </a:r>
          </a:p>
          <a:p>
            <a:pPr algn="just"/>
            <a:endParaRPr lang="en-US" sz="3200" i="1" dirty="0"/>
          </a:p>
          <a:p>
            <a:pPr algn="just"/>
            <a:r>
              <a:rPr lang="en-US" sz="3200" i="1" dirty="0"/>
              <a:t>Should you or your company require legal counsel, you should consult with a competent attorney!</a:t>
            </a:r>
          </a:p>
          <a:p>
            <a:pPr algn="just"/>
            <a:endParaRPr lang="en-US" sz="3200" i="1" dirty="0"/>
          </a:p>
          <a:p>
            <a:pPr algn="just"/>
            <a:r>
              <a:rPr lang="en-US" sz="3200" i="1" dirty="0"/>
              <a:t>The opinions expressed here are mine unless otherwise noted!</a:t>
            </a:r>
          </a:p>
        </p:txBody>
      </p:sp>
    </p:spTree>
    <p:extLst>
      <p:ext uri="{BB962C8B-B14F-4D97-AF65-F5344CB8AC3E}">
        <p14:creationId xmlns:p14="http://schemas.microsoft.com/office/powerpoint/2010/main" val="1998993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Reserve Bank Settlement Options</a:t>
            </a:r>
          </a:p>
        </p:txBody>
      </p:sp>
      <p:sp>
        <p:nvSpPr>
          <p:cNvPr id="2915330" name="Rectangle 2"/>
          <p:cNvSpPr>
            <a:spLocks noGrp="1" noChangeArrowheads="1"/>
          </p:cNvSpPr>
          <p:nvPr>
            <p:ph idx="1"/>
          </p:nvPr>
        </p:nvSpPr>
        <p:spPr/>
        <p:txBody>
          <a:bodyPr>
            <a:normAutofit/>
          </a:bodyPr>
          <a:lstStyle/>
          <a:p>
            <a:pPr lvl="0"/>
            <a:r>
              <a:rPr lang="en-US" dirty="0"/>
              <a:t>Delayed Net Settlement (DNS)</a:t>
            </a:r>
          </a:p>
          <a:p>
            <a:pPr lvl="1"/>
            <a:r>
              <a:rPr lang="en-US" dirty="0"/>
              <a:t>This approach assumes that settlement will occur at various time intervals throughout the day (24 hours) </a:t>
            </a:r>
          </a:p>
          <a:p>
            <a:pPr lvl="1"/>
            <a:r>
              <a:rPr lang="en-US" dirty="0"/>
              <a:t>Assumes that with settlement each FI’s Fed account will be debited or credited for the net amount of the transactions processed since the last settlement</a:t>
            </a:r>
          </a:p>
          <a:p>
            <a:pPr lvl="2"/>
            <a:r>
              <a:rPr lang="en-US" dirty="0"/>
              <a:t>Operationally efficient but creates interbank credit risk</a:t>
            </a:r>
          </a:p>
          <a:p>
            <a:pPr lvl="3"/>
            <a:r>
              <a:rPr lang="en-US" dirty="0"/>
              <a:t>Likely requires contingent, unwind procedures to protect the innocent </a:t>
            </a:r>
          </a:p>
          <a:p>
            <a:pPr lvl="2"/>
            <a:r>
              <a:rPr lang="en-US" dirty="0"/>
              <a:t>Does not meet the Faster Payments Task Force’s goals of real-time payments from end-user to end-user without immediate access to funds without creating credit risk</a:t>
            </a:r>
          </a:p>
          <a:p>
            <a:pPr lvl="1"/>
            <a:r>
              <a:rPr lang="en-US" dirty="0"/>
              <a:t>DNS could be a stepping stone to an RTGS system</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96849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Reserve Bank Settlement Options</a:t>
            </a:r>
          </a:p>
        </p:txBody>
      </p:sp>
      <p:sp>
        <p:nvSpPr>
          <p:cNvPr id="2915330" name="Rectangle 2"/>
          <p:cNvSpPr>
            <a:spLocks noGrp="1" noChangeArrowheads="1"/>
          </p:cNvSpPr>
          <p:nvPr>
            <p:ph idx="1"/>
          </p:nvPr>
        </p:nvSpPr>
        <p:spPr/>
        <p:txBody>
          <a:bodyPr>
            <a:normAutofit/>
          </a:bodyPr>
          <a:lstStyle/>
          <a:p>
            <a:pPr lvl="0"/>
            <a:r>
              <a:rPr lang="en-US" dirty="0"/>
              <a:t>Real Time Gross Settlement (RTGS)</a:t>
            </a:r>
          </a:p>
          <a:p>
            <a:pPr lvl="1"/>
            <a:r>
              <a:rPr lang="en-US" dirty="0"/>
              <a:t>This approach assumes that settlement will occur as each transaction occurs</a:t>
            </a:r>
          </a:p>
          <a:p>
            <a:pPr lvl="2"/>
            <a:r>
              <a:rPr lang="en-US" dirty="0"/>
              <a:t>Eliminates the need for prefunded accounts</a:t>
            </a:r>
          </a:p>
          <a:p>
            <a:pPr lvl="2"/>
            <a:r>
              <a:rPr lang="en-US" dirty="0"/>
              <a:t>Eliminates the interbank credit risk</a:t>
            </a:r>
          </a:p>
          <a:p>
            <a:pPr lvl="2"/>
            <a:r>
              <a:rPr lang="en-US" dirty="0"/>
              <a:t>Supports the most robust real-time payment system</a:t>
            </a:r>
          </a:p>
          <a:p>
            <a:pPr lvl="2"/>
            <a:r>
              <a:rPr lang="en-US" dirty="0"/>
              <a:t>Supports a multi-provider environment which allows development through competitive market forces</a:t>
            </a:r>
          </a:p>
          <a:p>
            <a:pPr lvl="1"/>
            <a:r>
              <a:rPr lang="en-US" dirty="0"/>
              <a:t>Fed RFC expresses a preference for RTGS</a:t>
            </a:r>
          </a:p>
          <a:p>
            <a:pPr lvl="2"/>
            <a:r>
              <a:rPr lang="en-US" dirty="0"/>
              <a:t>Could support end-to-end payments</a:t>
            </a:r>
          </a:p>
          <a:p>
            <a:pPr lvl="2"/>
            <a:r>
              <a:rPr lang="en-US" dirty="0"/>
              <a:t>Avoids interbank credit risks from delayed settlement</a:t>
            </a:r>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37197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a:bodyPr>
          <a:lstStyle/>
          <a:p>
            <a:r>
              <a:rPr lang="en-US" dirty="0"/>
              <a:t>Liquidity Management Tool</a:t>
            </a:r>
          </a:p>
        </p:txBody>
      </p:sp>
    </p:spTree>
    <p:extLst>
      <p:ext uri="{BB962C8B-B14F-4D97-AF65-F5344CB8AC3E}">
        <p14:creationId xmlns:p14="http://schemas.microsoft.com/office/powerpoint/2010/main" val="1439948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Liquidity Management Tool</a:t>
            </a:r>
          </a:p>
        </p:txBody>
      </p:sp>
      <p:sp>
        <p:nvSpPr>
          <p:cNvPr id="2915330" name="Rectangle 2"/>
          <p:cNvSpPr>
            <a:spLocks noGrp="1" noChangeArrowheads="1"/>
          </p:cNvSpPr>
          <p:nvPr>
            <p:ph idx="1"/>
          </p:nvPr>
        </p:nvSpPr>
        <p:spPr/>
        <p:txBody>
          <a:bodyPr>
            <a:normAutofit fontScale="92500" lnSpcReduction="10000"/>
          </a:bodyPr>
          <a:lstStyle/>
          <a:p>
            <a:pPr lvl="0"/>
            <a:r>
              <a:rPr lang="en-US" dirty="0"/>
              <a:t>Overview</a:t>
            </a:r>
          </a:p>
          <a:p>
            <a:pPr lvl="1"/>
            <a:r>
              <a:rPr lang="en-US" dirty="0"/>
              <a:t>Assumes each FI would maintain two accounts with the Fed</a:t>
            </a:r>
          </a:p>
          <a:p>
            <a:pPr lvl="2"/>
            <a:r>
              <a:rPr lang="en-US" dirty="0"/>
              <a:t>Master account and</a:t>
            </a:r>
          </a:p>
          <a:p>
            <a:pPr lvl="2"/>
            <a:r>
              <a:rPr lang="en-US" dirty="0"/>
              <a:t>Real-time settlement account (not specifically delineated in RFC)</a:t>
            </a:r>
          </a:p>
          <a:p>
            <a:pPr lvl="1"/>
            <a:r>
              <a:rPr lang="en-US" dirty="0"/>
              <a:t>Liquidity tool needed to move funds between accounts</a:t>
            </a:r>
          </a:p>
          <a:p>
            <a:pPr lvl="2"/>
            <a:r>
              <a:rPr lang="en-US" dirty="0"/>
              <a:t>To support 24x7x365 operations between</a:t>
            </a:r>
          </a:p>
          <a:p>
            <a:pPr lvl="3"/>
            <a:r>
              <a:rPr lang="en-US" dirty="0"/>
              <a:t>Master account</a:t>
            </a:r>
          </a:p>
          <a:p>
            <a:pPr lvl="4"/>
            <a:r>
              <a:rPr lang="en-US" dirty="0"/>
              <a:t>For transactions occurring during Fed’s normal business hours</a:t>
            </a:r>
          </a:p>
          <a:p>
            <a:pPr lvl="3"/>
            <a:r>
              <a:rPr lang="en-US" dirty="0"/>
              <a:t>RTGS settlement account</a:t>
            </a:r>
          </a:p>
          <a:p>
            <a:pPr lvl="4"/>
            <a:r>
              <a:rPr lang="en-US" dirty="0"/>
              <a:t>Note: How each account might be used is not specified in RFC</a:t>
            </a:r>
          </a:p>
          <a:p>
            <a:pPr lvl="1"/>
            <a:r>
              <a:rPr lang="en-US" dirty="0"/>
              <a:t>Tool could involve simultaneous transfers among multiple accounts coordinated by an authorized settlement agent</a:t>
            </a:r>
          </a:p>
          <a:p>
            <a:pPr lvl="2"/>
            <a:r>
              <a:rPr lang="en-US" dirty="0"/>
              <a:t>For example, a processor for groups of FIs could provide the Fed interface for  RTGS functions for all FIs</a:t>
            </a:r>
          </a:p>
          <a:p>
            <a:pPr marL="461962" lvl="1" indent="0">
              <a:buNone/>
            </a:pPr>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146698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fontScale="90000"/>
          </a:bodyPr>
          <a:lstStyle/>
          <a:p>
            <a:r>
              <a:rPr lang="en-US" dirty="0"/>
              <a:t>Making Faster Payments Successful</a:t>
            </a:r>
          </a:p>
        </p:txBody>
      </p:sp>
    </p:spTree>
    <p:extLst>
      <p:ext uri="{BB962C8B-B14F-4D97-AF65-F5344CB8AC3E}">
        <p14:creationId xmlns:p14="http://schemas.microsoft.com/office/powerpoint/2010/main" val="3664659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Successful Faster Payments</a:t>
            </a:r>
          </a:p>
        </p:txBody>
      </p:sp>
      <p:sp>
        <p:nvSpPr>
          <p:cNvPr id="2915330" name="Rectangle 2"/>
          <p:cNvSpPr>
            <a:spLocks noGrp="1" noChangeArrowheads="1"/>
          </p:cNvSpPr>
          <p:nvPr>
            <p:ph idx="1"/>
          </p:nvPr>
        </p:nvSpPr>
        <p:spPr/>
        <p:txBody>
          <a:bodyPr>
            <a:normAutofit/>
          </a:bodyPr>
          <a:lstStyle/>
          <a:p>
            <a:r>
              <a:rPr lang="en-US" dirty="0"/>
              <a:t>Goal is to achieve ubiquity fast</a:t>
            </a:r>
          </a:p>
          <a:p>
            <a:pPr lvl="1"/>
            <a:r>
              <a:rPr lang="en-US" dirty="0"/>
              <a:t>Anyone to anyone, anytime, any place and</a:t>
            </a:r>
          </a:p>
          <a:p>
            <a:pPr lvl="2"/>
            <a:r>
              <a:rPr lang="en-US" dirty="0"/>
              <a:t>With immediate access to funds</a:t>
            </a:r>
          </a:p>
          <a:p>
            <a:pPr lvl="1"/>
            <a:r>
              <a:rPr lang="en-US" dirty="0"/>
              <a:t>RFC says,</a:t>
            </a:r>
          </a:p>
          <a:p>
            <a:pPr lvl="2"/>
            <a:r>
              <a:rPr lang="en-US" dirty="0"/>
              <a:t>“The Board is further interested in receiving comments about whether other approaches, not explicitly considered in this notice, might help achieve those goals.”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971219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Potential Approach - Fed as Operator</a:t>
            </a:r>
          </a:p>
        </p:txBody>
      </p:sp>
      <p:sp>
        <p:nvSpPr>
          <p:cNvPr id="2915330" name="Rectangle 2"/>
          <p:cNvSpPr>
            <a:spLocks noGrp="1" noChangeArrowheads="1"/>
          </p:cNvSpPr>
          <p:nvPr>
            <p:ph idx="1"/>
          </p:nvPr>
        </p:nvSpPr>
        <p:spPr/>
        <p:txBody>
          <a:bodyPr>
            <a:normAutofit fontScale="92500" lnSpcReduction="10000"/>
          </a:bodyPr>
          <a:lstStyle/>
          <a:p>
            <a:r>
              <a:rPr lang="en-US" dirty="0"/>
              <a:t>Fed as provider of real-time services (operator)</a:t>
            </a:r>
          </a:p>
          <a:p>
            <a:pPr lvl="1"/>
            <a:r>
              <a:rPr lang="en-US" dirty="0"/>
              <a:t>Fed’s position in Faster Payment Task Force</a:t>
            </a:r>
          </a:p>
          <a:p>
            <a:pPr lvl="2"/>
            <a:r>
              <a:rPr lang="en-US" dirty="0"/>
              <a:t>No need for Fed as Operator if private sector can handle</a:t>
            </a:r>
          </a:p>
          <a:p>
            <a:pPr lvl="2"/>
            <a:r>
              <a:rPr lang="en-US" dirty="0"/>
              <a:t>Community banks strongly support the Fed as a faster payments operator</a:t>
            </a:r>
          </a:p>
          <a:p>
            <a:pPr lvl="3"/>
            <a:r>
              <a:rPr lang="en-US" dirty="0"/>
              <a:t>Fed already has connections with all FIs/all FI processors</a:t>
            </a:r>
          </a:p>
          <a:p>
            <a:pPr lvl="3"/>
            <a:r>
              <a:rPr lang="en-US" dirty="0"/>
              <a:t>Only provider of interbank settlement functions for every FI</a:t>
            </a:r>
          </a:p>
          <a:p>
            <a:pPr lvl="3"/>
            <a:r>
              <a:rPr lang="en-US" dirty="0"/>
              <a:t>Only provider with existing RTGS settlement function</a:t>
            </a:r>
          </a:p>
          <a:p>
            <a:pPr lvl="3"/>
            <a:r>
              <a:rPr lang="en-US" dirty="0"/>
              <a:t>Banks need competitive options</a:t>
            </a:r>
          </a:p>
          <a:p>
            <a:pPr lvl="2"/>
            <a:r>
              <a:rPr lang="en-US" dirty="0"/>
              <a:t>Accounts with multiple providers not required, but not excluded</a:t>
            </a:r>
          </a:p>
          <a:p>
            <a:pPr lvl="3"/>
            <a:r>
              <a:rPr lang="en-US" dirty="0"/>
              <a:t>Market forces should determine how many providers are needed and what function/services they provide</a:t>
            </a:r>
          </a:p>
          <a:p>
            <a:pPr lvl="2"/>
            <a:r>
              <a:rPr lang="en-US" dirty="0"/>
              <a:t>Could greatly reduce overall implementation time across U.S.</a:t>
            </a:r>
          </a:p>
          <a:p>
            <a:pPr lvl="2"/>
            <a:r>
              <a:rPr lang="en-US" dirty="0"/>
              <a:t>Could increase probability of speedy achievement of goal</a:t>
            </a:r>
          </a:p>
          <a:p>
            <a:pPr lvl="2"/>
            <a:r>
              <a:rPr lang="en-US" dirty="0"/>
              <a:t>Some express concern that overall implementation could be slowed</a:t>
            </a:r>
          </a:p>
          <a:p>
            <a:pPr lvl="2"/>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060944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Other Potential Approach</a:t>
            </a:r>
          </a:p>
        </p:txBody>
      </p:sp>
      <p:sp>
        <p:nvSpPr>
          <p:cNvPr id="2915330" name="Rectangle 2"/>
          <p:cNvSpPr>
            <a:spLocks noGrp="1" noChangeArrowheads="1"/>
          </p:cNvSpPr>
          <p:nvPr>
            <p:ph idx="1"/>
          </p:nvPr>
        </p:nvSpPr>
        <p:spPr/>
        <p:txBody>
          <a:bodyPr>
            <a:normAutofit/>
          </a:bodyPr>
          <a:lstStyle/>
          <a:p>
            <a:r>
              <a:rPr lang="en-US" dirty="0"/>
              <a:t>The need for a debit payment option (not in RFC)</a:t>
            </a:r>
          </a:p>
          <a:p>
            <a:pPr lvl="1"/>
            <a:r>
              <a:rPr lang="en-US" dirty="0"/>
              <a:t>The payment of choice for most business is a check</a:t>
            </a:r>
          </a:p>
          <a:p>
            <a:pPr lvl="2"/>
            <a:r>
              <a:rPr lang="en-US" dirty="0"/>
              <a:t>Checks are debit payments</a:t>
            </a:r>
          </a:p>
          <a:p>
            <a:pPr lvl="1"/>
            <a:r>
              <a:rPr lang="en-US" dirty="0"/>
              <a:t>Real-time systems as envisioned for the U.S. are credit push only</a:t>
            </a:r>
          </a:p>
          <a:p>
            <a:pPr lvl="2"/>
            <a:r>
              <a:rPr lang="en-US" dirty="0"/>
              <a:t>At least two thirds of all business payments are still checks</a:t>
            </a:r>
          </a:p>
          <a:p>
            <a:pPr lvl="1"/>
            <a:r>
              <a:rPr lang="en-US" dirty="0"/>
              <a:t>Question – Does making the payment faster provide sufficient incentive for businesses to replace all of their checks with credit push payments?</a:t>
            </a:r>
          </a:p>
          <a:p>
            <a:pPr lvl="2"/>
            <a:r>
              <a:rPr lang="en-US" dirty="0"/>
              <a:t>Opinion - Not likely given the economics of uncertain returns!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699006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Uncertainty of Return</a:t>
            </a:r>
          </a:p>
        </p:txBody>
      </p:sp>
      <p:sp>
        <p:nvSpPr>
          <p:cNvPr id="2915330" name="Rectangle 2"/>
          <p:cNvSpPr>
            <a:spLocks noGrp="1" noChangeArrowheads="1"/>
          </p:cNvSpPr>
          <p:nvPr>
            <p:ph idx="1"/>
          </p:nvPr>
        </p:nvSpPr>
        <p:spPr/>
        <p:txBody>
          <a:bodyPr>
            <a:normAutofit fontScale="92500" lnSpcReduction="10000"/>
          </a:bodyPr>
          <a:lstStyle/>
          <a:p>
            <a:r>
              <a:rPr lang="en-US" dirty="0"/>
              <a:t>Return on investment (ROI)</a:t>
            </a:r>
          </a:p>
          <a:p>
            <a:pPr lvl="1"/>
            <a:r>
              <a:rPr lang="en-US" dirty="0"/>
              <a:t>Businesses will invest in overhead if ROI &gt; than from normal business</a:t>
            </a:r>
          </a:p>
          <a:p>
            <a:pPr lvl="1"/>
            <a:r>
              <a:rPr lang="en-US" dirty="0"/>
              <a:t>ROI depends on:</a:t>
            </a:r>
          </a:p>
          <a:p>
            <a:pPr lvl="2"/>
            <a:r>
              <a:rPr lang="en-US" dirty="0"/>
              <a:t>The amount of front-end investment needed</a:t>
            </a:r>
          </a:p>
          <a:p>
            <a:pPr lvl="2"/>
            <a:r>
              <a:rPr lang="en-US" dirty="0"/>
              <a:t>Amount and timing of savings to pay for the front-end investment</a:t>
            </a:r>
          </a:p>
          <a:p>
            <a:pPr lvl="1"/>
            <a:r>
              <a:rPr lang="en-US" dirty="0"/>
              <a:t>Businesses would need to change all of their payments processes</a:t>
            </a:r>
          </a:p>
          <a:p>
            <a:pPr lvl="2"/>
            <a:r>
              <a:rPr lang="en-US" dirty="0"/>
              <a:t>Requires a significant new, direct investment and could disrupt business</a:t>
            </a:r>
          </a:p>
          <a:p>
            <a:pPr lvl="1"/>
            <a:r>
              <a:rPr lang="en-US" dirty="0"/>
              <a:t>Significant savings possible with transition from paper-based payments to electronic-based payments – e.g. tens of billions of dollars per year</a:t>
            </a:r>
          </a:p>
          <a:p>
            <a:pPr lvl="2"/>
            <a:r>
              <a:rPr lang="en-US" dirty="0"/>
              <a:t>But only possible if businesses’ trading partners are willing to make investments in a similar time frame</a:t>
            </a:r>
          </a:p>
          <a:p>
            <a:pPr lvl="2"/>
            <a:r>
              <a:rPr lang="en-US" dirty="0"/>
              <a:t>Likelihood of same time investment would determine expected ROI</a:t>
            </a:r>
          </a:p>
          <a:p>
            <a:pPr lvl="3"/>
            <a:r>
              <a:rPr lang="en-US" dirty="0"/>
              <a:t>Expected ROI determines likelihood of success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321066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Uncertainty of Return</a:t>
            </a:r>
          </a:p>
        </p:txBody>
      </p:sp>
      <p:sp>
        <p:nvSpPr>
          <p:cNvPr id="2915330" name="Rectangle 2"/>
          <p:cNvSpPr>
            <a:spLocks noGrp="1" noChangeArrowheads="1"/>
          </p:cNvSpPr>
          <p:nvPr>
            <p:ph idx="1"/>
          </p:nvPr>
        </p:nvSpPr>
        <p:spPr/>
        <p:txBody>
          <a:bodyPr>
            <a:normAutofit/>
          </a:bodyPr>
          <a:lstStyle/>
          <a:p>
            <a:r>
              <a:rPr lang="en-US" dirty="0"/>
              <a:t>Return on investment (ROI) for credit push payments</a:t>
            </a:r>
          </a:p>
          <a:p>
            <a:pPr lvl="1"/>
            <a:r>
              <a:rPr lang="en-US" dirty="0"/>
              <a:t>Credit payments available for businesses for past 30 years</a:t>
            </a:r>
          </a:p>
          <a:p>
            <a:pPr lvl="2"/>
            <a:r>
              <a:rPr lang="en-US" dirty="0"/>
              <a:t>Credit payments </a:t>
            </a:r>
            <a:r>
              <a:rPr lang="en-US" b="1" i="1" u="sng" dirty="0"/>
              <a:t>repeatedly </a:t>
            </a:r>
            <a:r>
              <a:rPr lang="en-US" dirty="0"/>
              <a:t>failed the market acceptance test</a:t>
            </a:r>
          </a:p>
          <a:p>
            <a:pPr lvl="1"/>
            <a:r>
              <a:rPr lang="en-US" dirty="0"/>
              <a:t>Payments in the U.S. are already fast</a:t>
            </a:r>
          </a:p>
          <a:p>
            <a:pPr lvl="2"/>
            <a:r>
              <a:rPr lang="en-US" dirty="0"/>
              <a:t>Most interbank payments occur same day or next day</a:t>
            </a:r>
          </a:p>
          <a:p>
            <a:pPr lvl="2"/>
            <a:r>
              <a:rPr lang="en-US" dirty="0"/>
              <a:t>By contrast, outside of U.S. most payments take at least 3 to 5 days</a:t>
            </a:r>
          </a:p>
          <a:p>
            <a:pPr lvl="1"/>
            <a:r>
              <a:rPr lang="en-US" dirty="0"/>
              <a:t>Making business payments a bit faster are:</a:t>
            </a:r>
          </a:p>
          <a:p>
            <a:pPr lvl="2"/>
            <a:r>
              <a:rPr lang="en-US" dirty="0"/>
              <a:t>Not likely to change the expected ROI</a:t>
            </a:r>
          </a:p>
          <a:p>
            <a:pPr lvl="2"/>
            <a:r>
              <a:rPr lang="en-US" dirty="0"/>
              <a:t>Not likely to address the other issues associated with credit payments</a:t>
            </a:r>
          </a:p>
          <a:p>
            <a:pPr lvl="3"/>
            <a:r>
              <a:rPr lang="en-US" dirty="0"/>
              <a:t>Therefore businesses will likely continue to use a debit payment (check) as primary payment type</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23704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7" name="Title 3"/>
          <p:cNvSpPr>
            <a:spLocks noGrp="1"/>
          </p:cNvSpPr>
          <p:nvPr>
            <p:ph type="title"/>
          </p:nvPr>
        </p:nvSpPr>
        <p:spPr/>
        <p:txBody>
          <a:bodyPr/>
          <a:lstStyle/>
          <a:p>
            <a:r>
              <a:rPr lang="en-US" dirty="0"/>
              <a:t>Topical Agenda</a:t>
            </a:r>
          </a:p>
        </p:txBody>
      </p:sp>
      <p:sp>
        <p:nvSpPr>
          <p:cNvPr id="425985" name="Content Placeholder 1"/>
          <p:cNvSpPr>
            <a:spLocks noGrp="1"/>
          </p:cNvSpPr>
          <p:nvPr>
            <p:ph idx="1"/>
          </p:nvPr>
        </p:nvSpPr>
        <p:spPr/>
        <p:txBody>
          <a:bodyPr>
            <a:normAutofit lnSpcReduction="10000"/>
          </a:bodyPr>
          <a:lstStyle/>
          <a:p>
            <a:r>
              <a:rPr lang="en-US" dirty="0"/>
              <a:t>Faster Payments and Interbank Settlement</a:t>
            </a:r>
          </a:p>
          <a:p>
            <a:pPr lvl="1"/>
            <a:r>
              <a:rPr lang="en-US" dirty="0"/>
              <a:t>Background</a:t>
            </a:r>
          </a:p>
          <a:p>
            <a:r>
              <a:rPr lang="en-US" dirty="0"/>
              <a:t>Docket No. OP-1625 – Request for Comments</a:t>
            </a:r>
          </a:p>
          <a:p>
            <a:pPr lvl="1"/>
            <a:r>
              <a:rPr lang="en-US" dirty="0"/>
              <a:t>Potential Federal Reserve Actions to Support Settlement of Faster Payments</a:t>
            </a:r>
          </a:p>
          <a:p>
            <a:pPr lvl="2"/>
            <a:r>
              <a:rPr lang="en-US" dirty="0"/>
              <a:t>Settlement functions</a:t>
            </a:r>
          </a:p>
          <a:p>
            <a:pPr lvl="2"/>
            <a:r>
              <a:rPr lang="en-US" dirty="0"/>
              <a:t>Operator functions</a:t>
            </a:r>
          </a:p>
          <a:p>
            <a:pPr lvl="2"/>
            <a:r>
              <a:rPr lang="en-US" dirty="0"/>
              <a:t>Payment directories</a:t>
            </a:r>
          </a:p>
          <a:p>
            <a:pPr lvl="2"/>
            <a:r>
              <a:rPr lang="en-US" dirty="0"/>
              <a:t>Debit payment options</a:t>
            </a:r>
          </a:p>
          <a:p>
            <a:r>
              <a:rPr lang="en-US" dirty="0"/>
              <a:t>Closing Comments</a:t>
            </a:r>
          </a:p>
          <a:p>
            <a:r>
              <a:rPr lang="en-US" dirty="0"/>
              <a:t>Attachments</a:t>
            </a:r>
          </a:p>
        </p:txBody>
      </p:sp>
    </p:spTree>
    <p:extLst>
      <p:ext uri="{BB962C8B-B14F-4D97-AF65-F5344CB8AC3E}">
        <p14:creationId xmlns:p14="http://schemas.microsoft.com/office/powerpoint/2010/main" val="1607039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Example of A Debit Payment Option</a:t>
            </a:r>
          </a:p>
        </p:txBody>
      </p:sp>
      <p:sp>
        <p:nvSpPr>
          <p:cNvPr id="2915330" name="Rectangle 2"/>
          <p:cNvSpPr>
            <a:spLocks noGrp="1" noChangeArrowheads="1"/>
          </p:cNvSpPr>
          <p:nvPr>
            <p:ph idx="1"/>
          </p:nvPr>
        </p:nvSpPr>
        <p:spPr/>
        <p:txBody>
          <a:bodyPr>
            <a:normAutofit fontScale="92500" lnSpcReduction="20000"/>
          </a:bodyPr>
          <a:lstStyle/>
          <a:p>
            <a:r>
              <a:rPr lang="en-US" dirty="0"/>
              <a:t>The check payment system in the U.S. is fully electronic</a:t>
            </a:r>
          </a:p>
          <a:p>
            <a:pPr lvl="1"/>
            <a:r>
              <a:rPr lang="en-US" dirty="0"/>
              <a:t>At least between FIs</a:t>
            </a:r>
          </a:p>
          <a:p>
            <a:pPr lvl="1"/>
            <a:r>
              <a:rPr lang="en-US" dirty="0"/>
              <a:t>With an uncertain ROI expected from replacing checks with credit payments</a:t>
            </a:r>
          </a:p>
          <a:p>
            <a:pPr lvl="2"/>
            <a:r>
              <a:rPr lang="en-US" dirty="0"/>
              <a:t>Why not offer both a credit payment option and a debit payment option?</a:t>
            </a:r>
          </a:p>
          <a:p>
            <a:pPr lvl="2"/>
            <a:r>
              <a:rPr lang="en-US" dirty="0"/>
              <a:t>Could use the existing electronic check image system as backbone for debits</a:t>
            </a:r>
          </a:p>
          <a:p>
            <a:pPr lvl="1"/>
            <a:r>
              <a:rPr lang="en-US" dirty="0"/>
              <a:t>Fed has created artificial barriers for electronic debit payments – e.g. prohibitions in Operating Circular #3 and proposed prohibitions in Reg J</a:t>
            </a:r>
          </a:p>
          <a:p>
            <a:pPr lvl="2"/>
            <a:r>
              <a:rPr lang="en-US" dirty="0"/>
              <a:t>Need to eliminate the existing barriers and </a:t>
            </a:r>
          </a:p>
          <a:p>
            <a:pPr lvl="2"/>
            <a:r>
              <a:rPr lang="en-US" dirty="0"/>
              <a:t>Allow market forces to determine what payment types work best for each payment scenario</a:t>
            </a:r>
          </a:p>
          <a:p>
            <a:pPr lvl="2"/>
            <a:r>
              <a:rPr lang="en-US" dirty="0"/>
              <a:t>Support electronic debit payments</a:t>
            </a:r>
          </a:p>
          <a:p>
            <a:pPr lvl="1"/>
            <a:r>
              <a:rPr lang="en-US" dirty="0"/>
              <a:t>TPPPA</a:t>
            </a:r>
          </a:p>
          <a:p>
            <a:pPr lvl="2"/>
            <a:r>
              <a:rPr lang="en-US" dirty="0"/>
              <a:t>Objected to the Fed’s proposed Reg J prohibition of Electronically Created Items (ECIs)</a:t>
            </a:r>
          </a:p>
          <a:p>
            <a:pPr lvl="2"/>
            <a:r>
              <a:rPr lang="en-US" dirty="0"/>
              <a:t>Is encouraged to respond to the RFC with support for a debit payment option</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146290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a:bodyPr>
          <a:lstStyle/>
          <a:p>
            <a:r>
              <a:rPr lang="en-US" dirty="0"/>
              <a:t>Payments Directory</a:t>
            </a:r>
          </a:p>
        </p:txBody>
      </p:sp>
    </p:spTree>
    <p:extLst>
      <p:ext uri="{BB962C8B-B14F-4D97-AF65-F5344CB8AC3E}">
        <p14:creationId xmlns:p14="http://schemas.microsoft.com/office/powerpoint/2010/main" val="839371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Payments Directory</a:t>
            </a:r>
          </a:p>
        </p:txBody>
      </p:sp>
      <p:sp>
        <p:nvSpPr>
          <p:cNvPr id="2915330" name="Rectangle 2"/>
          <p:cNvSpPr>
            <a:spLocks noGrp="1" noChangeArrowheads="1"/>
          </p:cNvSpPr>
          <p:nvPr>
            <p:ph idx="1"/>
          </p:nvPr>
        </p:nvSpPr>
        <p:spPr/>
        <p:txBody>
          <a:bodyPr>
            <a:normAutofit lnSpcReduction="10000"/>
          </a:bodyPr>
          <a:lstStyle/>
          <a:p>
            <a:r>
              <a:rPr lang="en-US" dirty="0"/>
              <a:t>Where to send the money?</a:t>
            </a:r>
          </a:p>
          <a:p>
            <a:pPr lvl="1"/>
            <a:r>
              <a:rPr lang="en-US" dirty="0"/>
              <a:t>For credit payments to work:</a:t>
            </a:r>
          </a:p>
          <a:p>
            <a:pPr lvl="2"/>
            <a:r>
              <a:rPr lang="en-US" dirty="0"/>
              <a:t>Party issuing the payment sends the payment to its bank and not directly to the beneficiary</a:t>
            </a:r>
          </a:p>
          <a:p>
            <a:pPr lvl="2"/>
            <a:r>
              <a:rPr lang="en-US" dirty="0"/>
              <a:t>The bank needs to know where to send the money</a:t>
            </a:r>
          </a:p>
          <a:p>
            <a:pPr lvl="3"/>
            <a:r>
              <a:rPr lang="en-US" dirty="0"/>
              <a:t>Beneficiary’s bank and</a:t>
            </a:r>
          </a:p>
          <a:p>
            <a:pPr lvl="3"/>
            <a:r>
              <a:rPr lang="en-US" dirty="0"/>
              <a:t>Beneficiary’s bank account information</a:t>
            </a:r>
          </a:p>
          <a:p>
            <a:pPr lvl="1"/>
            <a:r>
              <a:rPr lang="en-US" dirty="0"/>
              <a:t>A universal credit payment system assumes the need for one or more directories where every beneficiary’s bank account information can be found by every party</a:t>
            </a:r>
          </a:p>
          <a:p>
            <a:pPr lvl="2"/>
            <a:r>
              <a:rPr lang="en-US" dirty="0"/>
              <a:t>All businesses</a:t>
            </a:r>
          </a:p>
          <a:p>
            <a:pPr lvl="2"/>
            <a:r>
              <a:rPr lang="en-US" dirty="0"/>
              <a:t>All consumers</a:t>
            </a:r>
          </a:p>
          <a:p>
            <a:pPr lvl="2"/>
            <a:r>
              <a:rPr lang="en-US" dirty="0"/>
              <a:t>All parties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204477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Payments Directory</a:t>
            </a:r>
          </a:p>
        </p:txBody>
      </p:sp>
      <p:sp>
        <p:nvSpPr>
          <p:cNvPr id="2915330" name="Rectangle 2"/>
          <p:cNvSpPr>
            <a:spLocks noGrp="1" noChangeArrowheads="1"/>
          </p:cNvSpPr>
          <p:nvPr>
            <p:ph idx="1"/>
          </p:nvPr>
        </p:nvSpPr>
        <p:spPr/>
        <p:txBody>
          <a:bodyPr>
            <a:normAutofit/>
          </a:bodyPr>
          <a:lstStyle/>
          <a:p>
            <a:r>
              <a:rPr lang="en-US" dirty="0"/>
              <a:t>Limitations on payment directories</a:t>
            </a:r>
          </a:p>
          <a:p>
            <a:pPr lvl="1"/>
            <a:r>
              <a:rPr lang="en-US" dirty="0"/>
              <a:t>Ubiquity requires universal acceptance and universal bank account information</a:t>
            </a:r>
          </a:p>
          <a:p>
            <a:pPr lvl="1"/>
            <a:r>
              <a:rPr lang="en-US" dirty="0"/>
              <a:t>Requires a standard format for multiple providers</a:t>
            </a:r>
          </a:p>
          <a:p>
            <a:pPr lvl="1"/>
            <a:r>
              <a:rPr lang="en-US" dirty="0"/>
              <a:t>Requires interoperability between all providers</a:t>
            </a:r>
          </a:p>
          <a:p>
            <a:pPr lvl="1"/>
            <a:r>
              <a:rPr lang="en-US" dirty="0"/>
              <a:t>Requires 24x7x365, accurate, timely maintenance</a:t>
            </a:r>
          </a:p>
          <a:p>
            <a:pPr lvl="1"/>
            <a:r>
              <a:rPr lang="en-US" dirty="0"/>
              <a:t>Requires a set of rules to allocate liabilities among all the parties </a:t>
            </a:r>
          </a:p>
          <a:p>
            <a:r>
              <a:rPr lang="en-US" dirty="0"/>
              <a:t>Fully loaded, functioning directories - elongated calendar</a:t>
            </a:r>
          </a:p>
          <a:p>
            <a:pPr lvl="1"/>
            <a:r>
              <a:rPr lang="en-US" dirty="0"/>
              <a:t>To date, directories have not proven to be practicable</a:t>
            </a:r>
          </a:p>
          <a:p>
            <a:r>
              <a:rPr lang="en-US" dirty="0"/>
              <a:t>Payment directories not needed for debit payments! </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5927539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a:bodyPr>
          <a:lstStyle/>
          <a:p>
            <a:r>
              <a:rPr lang="en-US" dirty="0"/>
              <a:t>Online, Real-Time ECI Option</a:t>
            </a:r>
          </a:p>
        </p:txBody>
      </p:sp>
    </p:spTree>
    <p:extLst>
      <p:ext uri="{BB962C8B-B14F-4D97-AF65-F5344CB8AC3E}">
        <p14:creationId xmlns:p14="http://schemas.microsoft.com/office/powerpoint/2010/main" val="37044254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871B727-A9C3-4D70-87B8-231DE333EC9C}"/>
              </a:ext>
            </a:extLst>
          </p:cNvPr>
          <p:cNvSpPr txBox="1"/>
          <p:nvPr/>
        </p:nvSpPr>
        <p:spPr>
          <a:xfrm>
            <a:off x="2120265" y="3982912"/>
            <a:ext cx="845103" cy="369332"/>
          </a:xfrm>
          <a:prstGeom prst="rect">
            <a:avLst/>
          </a:prstGeom>
          <a:noFill/>
        </p:spPr>
        <p:txBody>
          <a:bodyPr wrap="none" rtlCol="0">
            <a:spAutoFit/>
          </a:bodyPr>
          <a:lstStyle/>
          <a:p>
            <a:r>
              <a:rPr lang="en-US" dirty="0"/>
              <a:t>Sender</a:t>
            </a:r>
          </a:p>
        </p:txBody>
      </p:sp>
      <p:sp>
        <p:nvSpPr>
          <p:cNvPr id="17" name="TextBox 16">
            <a:extLst>
              <a:ext uri="{FF2B5EF4-FFF2-40B4-BE49-F238E27FC236}">
                <a16:creationId xmlns:a16="http://schemas.microsoft.com/office/drawing/2014/main" id="{64314378-4471-4C43-AE0D-AFA74BF28FEC}"/>
              </a:ext>
            </a:extLst>
          </p:cNvPr>
          <p:cNvSpPr txBox="1"/>
          <p:nvPr/>
        </p:nvSpPr>
        <p:spPr>
          <a:xfrm>
            <a:off x="9663173" y="4135312"/>
            <a:ext cx="1230530" cy="369332"/>
          </a:xfrm>
          <a:prstGeom prst="rect">
            <a:avLst/>
          </a:prstGeom>
          <a:noFill/>
        </p:spPr>
        <p:txBody>
          <a:bodyPr wrap="none" rtlCol="0">
            <a:spAutoFit/>
          </a:bodyPr>
          <a:lstStyle/>
          <a:p>
            <a:r>
              <a:rPr lang="en-US" dirty="0"/>
              <a:t>Beneficiary</a:t>
            </a:r>
          </a:p>
        </p:txBody>
      </p:sp>
      <p:grpSp>
        <p:nvGrpSpPr>
          <p:cNvPr id="10" name="Group 9">
            <a:extLst>
              <a:ext uri="{FF2B5EF4-FFF2-40B4-BE49-F238E27FC236}">
                <a16:creationId xmlns:a16="http://schemas.microsoft.com/office/drawing/2014/main" id="{36B69D91-D6F8-4829-9C96-60007FDA3A98}"/>
              </a:ext>
            </a:extLst>
          </p:cNvPr>
          <p:cNvGrpSpPr/>
          <p:nvPr/>
        </p:nvGrpSpPr>
        <p:grpSpPr>
          <a:xfrm>
            <a:off x="6132683" y="-219977"/>
            <a:ext cx="5815201" cy="5191125"/>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0DC7EA6-2F6B-408F-A4E6-82D2425762C8}"/>
              </a:ext>
            </a:extLst>
          </p:cNvPr>
          <p:cNvGrpSpPr/>
          <p:nvPr/>
        </p:nvGrpSpPr>
        <p:grpSpPr>
          <a:xfrm>
            <a:off x="741997" y="-229822"/>
            <a:ext cx="5191125" cy="5191125"/>
            <a:chOff x="1052512" y="973835"/>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ECI Real-Time Debit Concept</a:t>
            </a:r>
          </a:p>
        </p:txBody>
      </p:sp>
      <p:pic>
        <p:nvPicPr>
          <p:cNvPr id="27" name="Picture 26">
            <a:extLst>
              <a:ext uri="{FF2B5EF4-FFF2-40B4-BE49-F238E27FC236}">
                <a16:creationId xmlns:a16="http://schemas.microsoft.com/office/drawing/2014/main" id="{AF33DFE8-A0A2-4973-AE5B-3F3D5F7ABE5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422606" y="2952654"/>
            <a:ext cx="1507827" cy="1668387"/>
          </a:xfrm>
          <a:prstGeom prst="rect">
            <a:avLst/>
          </a:prstGeom>
        </p:spPr>
      </p:pic>
      <p:pic>
        <p:nvPicPr>
          <p:cNvPr id="26" name="Picture 25">
            <a:extLst>
              <a:ext uri="{FF2B5EF4-FFF2-40B4-BE49-F238E27FC236}">
                <a16:creationId xmlns:a16="http://schemas.microsoft.com/office/drawing/2014/main" id="{F1D4EBEE-038A-43D7-82C9-772FF954D90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676932" y="2941889"/>
            <a:ext cx="1507827" cy="1668387"/>
          </a:xfrm>
          <a:prstGeom prst="rect">
            <a:avLst/>
          </a:prstGeom>
        </p:spPr>
      </p:pic>
      <p:sp>
        <p:nvSpPr>
          <p:cNvPr id="66" name="TextBox 65">
            <a:extLst>
              <a:ext uri="{FF2B5EF4-FFF2-40B4-BE49-F238E27FC236}">
                <a16:creationId xmlns:a16="http://schemas.microsoft.com/office/drawing/2014/main" id="{8716E943-49BB-4012-AD04-031BEA308F5E}"/>
              </a:ext>
            </a:extLst>
          </p:cNvPr>
          <p:cNvSpPr txBox="1"/>
          <p:nvPr/>
        </p:nvSpPr>
        <p:spPr>
          <a:xfrm>
            <a:off x="2139315" y="3944812"/>
            <a:ext cx="845103" cy="369332"/>
          </a:xfrm>
          <a:prstGeom prst="rect">
            <a:avLst/>
          </a:prstGeom>
          <a:noFill/>
        </p:spPr>
        <p:txBody>
          <a:bodyPr wrap="none" rtlCol="0">
            <a:spAutoFit/>
          </a:bodyPr>
          <a:lstStyle/>
          <a:p>
            <a:r>
              <a:rPr lang="en-US" dirty="0"/>
              <a:t>Sender</a:t>
            </a:r>
          </a:p>
        </p:txBody>
      </p:sp>
      <p:sp>
        <p:nvSpPr>
          <p:cNvPr id="67" name="TextBox 66">
            <a:extLst>
              <a:ext uri="{FF2B5EF4-FFF2-40B4-BE49-F238E27FC236}">
                <a16:creationId xmlns:a16="http://schemas.microsoft.com/office/drawing/2014/main" id="{798E419B-ED40-48FB-A81D-285868DF5BB1}"/>
              </a:ext>
            </a:extLst>
          </p:cNvPr>
          <p:cNvSpPr txBox="1"/>
          <p:nvPr/>
        </p:nvSpPr>
        <p:spPr>
          <a:xfrm>
            <a:off x="9558398" y="3944812"/>
            <a:ext cx="1230530" cy="369332"/>
          </a:xfrm>
          <a:prstGeom prst="rect">
            <a:avLst/>
          </a:prstGeom>
          <a:noFill/>
        </p:spPr>
        <p:txBody>
          <a:bodyPr wrap="none" rtlCol="0">
            <a:spAutoFit/>
          </a:bodyPr>
          <a:lstStyle/>
          <a:p>
            <a:r>
              <a:rPr lang="en-US" dirty="0"/>
              <a:t>Beneficiary</a:t>
            </a:r>
          </a:p>
        </p:txBody>
      </p:sp>
      <p:grpSp>
        <p:nvGrpSpPr>
          <p:cNvPr id="41" name="Group 40">
            <a:extLst>
              <a:ext uri="{FF2B5EF4-FFF2-40B4-BE49-F238E27FC236}">
                <a16:creationId xmlns:a16="http://schemas.microsoft.com/office/drawing/2014/main" id="{87037E6B-BAC6-4403-A371-F857272C0951}"/>
              </a:ext>
            </a:extLst>
          </p:cNvPr>
          <p:cNvGrpSpPr/>
          <p:nvPr/>
        </p:nvGrpSpPr>
        <p:grpSpPr>
          <a:xfrm>
            <a:off x="5909721" y="3624265"/>
            <a:ext cx="771164" cy="577453"/>
            <a:chOff x="5909721" y="3958553"/>
            <a:chExt cx="771164" cy="577453"/>
          </a:xfrm>
        </p:grpSpPr>
        <p:sp>
          <p:nvSpPr>
            <p:cNvPr id="69" name="Freeform 373">
              <a:extLst>
                <a:ext uri="{FF2B5EF4-FFF2-40B4-BE49-F238E27FC236}">
                  <a16:creationId xmlns:a16="http://schemas.microsoft.com/office/drawing/2014/main" id="{ED4CE806-84BD-4FFC-BDF3-1ED9870A9F7D}"/>
                </a:ext>
              </a:extLst>
            </p:cNvPr>
            <p:cNvSpPr>
              <a:spLocks/>
            </p:cNvSpPr>
            <p:nvPr/>
          </p:nvSpPr>
          <p:spPr bwMode="auto">
            <a:xfrm rot="10800000">
              <a:off x="5909721" y="3958553"/>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71" name="TextBox 70">
              <a:extLst>
                <a:ext uri="{FF2B5EF4-FFF2-40B4-BE49-F238E27FC236}">
                  <a16:creationId xmlns:a16="http://schemas.microsoft.com/office/drawing/2014/main" id="{943824AA-24F9-4514-8833-7A65AA72945E}"/>
                </a:ext>
              </a:extLst>
            </p:cNvPr>
            <p:cNvSpPr txBox="1"/>
            <p:nvPr/>
          </p:nvSpPr>
          <p:spPr>
            <a:xfrm>
              <a:off x="5927922" y="4166674"/>
              <a:ext cx="752963" cy="369332"/>
            </a:xfrm>
            <a:prstGeom prst="rect">
              <a:avLst/>
            </a:prstGeom>
            <a:noFill/>
          </p:spPr>
          <p:txBody>
            <a:bodyPr wrap="none" rtlCol="0">
              <a:spAutoFit/>
            </a:bodyPr>
            <a:lstStyle/>
            <a:p>
              <a:r>
                <a:rPr lang="en-US" dirty="0"/>
                <a:t>Clears</a:t>
              </a:r>
            </a:p>
          </p:txBody>
        </p:sp>
      </p:grpSp>
      <p:sp>
        <p:nvSpPr>
          <p:cNvPr id="72" name="TextBox 71">
            <a:extLst>
              <a:ext uri="{FF2B5EF4-FFF2-40B4-BE49-F238E27FC236}">
                <a16:creationId xmlns:a16="http://schemas.microsoft.com/office/drawing/2014/main" id="{12033F13-193C-4895-A3F7-E41A9F6BA3CD}"/>
              </a:ext>
            </a:extLst>
          </p:cNvPr>
          <p:cNvSpPr txBox="1"/>
          <p:nvPr/>
        </p:nvSpPr>
        <p:spPr>
          <a:xfrm>
            <a:off x="6724171" y="4531620"/>
            <a:ext cx="1370888" cy="646331"/>
          </a:xfrm>
          <a:prstGeom prst="rect">
            <a:avLst/>
          </a:prstGeom>
          <a:noFill/>
        </p:spPr>
        <p:txBody>
          <a:bodyPr wrap="none" rtlCol="0">
            <a:spAutoFit/>
          </a:bodyPr>
          <a:lstStyle/>
          <a:p>
            <a:pPr algn="ctr"/>
            <a:r>
              <a:rPr lang="en-US" dirty="0"/>
              <a:t>Beneficiary’s</a:t>
            </a:r>
          </a:p>
          <a:p>
            <a:pPr algn="ctr"/>
            <a:r>
              <a:rPr lang="en-US" dirty="0"/>
              <a:t>Bank</a:t>
            </a:r>
          </a:p>
        </p:txBody>
      </p:sp>
      <p:sp>
        <p:nvSpPr>
          <p:cNvPr id="73" name="TextBox 72">
            <a:extLst>
              <a:ext uri="{FF2B5EF4-FFF2-40B4-BE49-F238E27FC236}">
                <a16:creationId xmlns:a16="http://schemas.microsoft.com/office/drawing/2014/main" id="{43F7775D-D838-4D3A-A427-22CE21D644A4}"/>
              </a:ext>
            </a:extLst>
          </p:cNvPr>
          <p:cNvSpPr txBox="1"/>
          <p:nvPr/>
        </p:nvSpPr>
        <p:spPr>
          <a:xfrm>
            <a:off x="4658733" y="4536536"/>
            <a:ext cx="988732" cy="646331"/>
          </a:xfrm>
          <a:prstGeom prst="rect">
            <a:avLst/>
          </a:prstGeom>
          <a:noFill/>
        </p:spPr>
        <p:txBody>
          <a:bodyPr wrap="none" rtlCol="0">
            <a:spAutoFit/>
          </a:bodyPr>
          <a:lstStyle/>
          <a:p>
            <a:pPr algn="ctr"/>
            <a:r>
              <a:rPr lang="en-US" dirty="0"/>
              <a:t>Sender’s</a:t>
            </a:r>
          </a:p>
          <a:p>
            <a:pPr algn="ctr"/>
            <a:r>
              <a:rPr lang="en-US" dirty="0"/>
              <a:t>Bank</a:t>
            </a:r>
          </a:p>
        </p:txBody>
      </p:sp>
      <p:grpSp>
        <p:nvGrpSpPr>
          <p:cNvPr id="38" name="Group 37">
            <a:extLst>
              <a:ext uri="{FF2B5EF4-FFF2-40B4-BE49-F238E27FC236}">
                <a16:creationId xmlns:a16="http://schemas.microsoft.com/office/drawing/2014/main" id="{BB80B279-2124-46A8-ACE0-5087915D014C}"/>
              </a:ext>
            </a:extLst>
          </p:cNvPr>
          <p:cNvGrpSpPr/>
          <p:nvPr/>
        </p:nvGrpSpPr>
        <p:grpSpPr>
          <a:xfrm>
            <a:off x="3647768" y="1293411"/>
            <a:ext cx="5797223" cy="905190"/>
            <a:chOff x="3647768" y="2001331"/>
            <a:chExt cx="5797223" cy="905190"/>
          </a:xfrm>
        </p:grpSpPr>
        <p:sp>
          <p:nvSpPr>
            <p:cNvPr id="35" name="Freeform 373">
              <a:extLst>
                <a:ext uri="{FF2B5EF4-FFF2-40B4-BE49-F238E27FC236}">
                  <a16:creationId xmlns:a16="http://schemas.microsoft.com/office/drawing/2014/main" id="{F1C20219-BFBF-4920-8495-C3474AA96AE2}"/>
                </a:ext>
              </a:extLst>
            </p:cNvPr>
            <p:cNvSpPr>
              <a:spLocks/>
            </p:cNvSpPr>
            <p:nvPr/>
          </p:nvSpPr>
          <p:spPr bwMode="auto">
            <a:xfrm>
              <a:off x="3647768" y="2335149"/>
              <a:ext cx="5797223"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37" name="TextBox 36">
              <a:extLst>
                <a:ext uri="{FF2B5EF4-FFF2-40B4-BE49-F238E27FC236}">
                  <a16:creationId xmlns:a16="http://schemas.microsoft.com/office/drawing/2014/main" id="{0F3599A6-93FB-4D8F-BCC6-1EBBCFA1AD4D}"/>
                </a:ext>
              </a:extLst>
            </p:cNvPr>
            <p:cNvSpPr txBox="1"/>
            <p:nvPr/>
          </p:nvSpPr>
          <p:spPr>
            <a:xfrm>
              <a:off x="4259479" y="2001331"/>
              <a:ext cx="3790461" cy="369332"/>
            </a:xfrm>
            <a:prstGeom prst="rect">
              <a:avLst/>
            </a:prstGeom>
            <a:noFill/>
          </p:spPr>
          <p:txBody>
            <a:bodyPr wrap="none" rtlCol="0">
              <a:spAutoFit/>
            </a:bodyPr>
            <a:lstStyle/>
            <a:p>
              <a:r>
                <a:rPr lang="en-US" dirty="0"/>
                <a:t>Electronic Payment &amp; Remittance Info.</a:t>
              </a:r>
            </a:p>
          </p:txBody>
        </p:sp>
        <p:sp>
          <p:nvSpPr>
            <p:cNvPr id="74" name="TextBox 73">
              <a:extLst>
                <a:ext uri="{FF2B5EF4-FFF2-40B4-BE49-F238E27FC236}">
                  <a16:creationId xmlns:a16="http://schemas.microsoft.com/office/drawing/2014/main" id="{CFB0D672-7B8E-449C-B0DA-0F25879E094B}"/>
                </a:ext>
              </a:extLst>
            </p:cNvPr>
            <p:cNvSpPr txBox="1"/>
            <p:nvPr/>
          </p:nvSpPr>
          <p:spPr>
            <a:xfrm>
              <a:off x="4627400" y="2537189"/>
              <a:ext cx="3554819" cy="369332"/>
            </a:xfrm>
            <a:prstGeom prst="rect">
              <a:avLst/>
            </a:prstGeom>
            <a:noFill/>
          </p:spPr>
          <p:txBody>
            <a:bodyPr wrap="none" rtlCol="0">
              <a:spAutoFit/>
            </a:bodyPr>
            <a:lstStyle/>
            <a:p>
              <a:r>
                <a:rPr lang="en-US" dirty="0"/>
                <a:t>Directly From End User to End User</a:t>
              </a:r>
            </a:p>
          </p:txBody>
        </p:sp>
      </p:grpSp>
      <p:grpSp>
        <p:nvGrpSpPr>
          <p:cNvPr id="39" name="Group 38">
            <a:extLst>
              <a:ext uri="{FF2B5EF4-FFF2-40B4-BE49-F238E27FC236}">
                <a16:creationId xmlns:a16="http://schemas.microsoft.com/office/drawing/2014/main" id="{C2E9D64D-A9DD-4C3D-B46A-31A77479A5EE}"/>
              </a:ext>
            </a:extLst>
          </p:cNvPr>
          <p:cNvGrpSpPr/>
          <p:nvPr/>
        </p:nvGrpSpPr>
        <p:grpSpPr>
          <a:xfrm>
            <a:off x="8133460" y="2851361"/>
            <a:ext cx="1382095" cy="708540"/>
            <a:chOff x="8133460" y="3185649"/>
            <a:chExt cx="1382095" cy="708540"/>
          </a:xfrm>
        </p:grpSpPr>
        <p:sp>
          <p:nvSpPr>
            <p:cNvPr id="68" name="Freeform 373">
              <a:extLst>
                <a:ext uri="{FF2B5EF4-FFF2-40B4-BE49-F238E27FC236}">
                  <a16:creationId xmlns:a16="http://schemas.microsoft.com/office/drawing/2014/main" id="{F8AF4801-D2A2-4207-8C56-065B471CB641}"/>
                </a:ext>
              </a:extLst>
            </p:cNvPr>
            <p:cNvSpPr>
              <a:spLocks/>
            </p:cNvSpPr>
            <p:nvPr/>
          </p:nvSpPr>
          <p:spPr bwMode="auto">
            <a:xfrm rot="8959752">
              <a:off x="8133460" y="3497365"/>
              <a:ext cx="1382095"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29" name="TextBox 28">
              <a:extLst>
                <a:ext uri="{FF2B5EF4-FFF2-40B4-BE49-F238E27FC236}">
                  <a16:creationId xmlns:a16="http://schemas.microsoft.com/office/drawing/2014/main" id="{77C1A3B5-8717-4478-87AC-58684E5ABD5E}"/>
                </a:ext>
              </a:extLst>
            </p:cNvPr>
            <p:cNvSpPr txBox="1"/>
            <p:nvPr/>
          </p:nvSpPr>
          <p:spPr>
            <a:xfrm rot="19771657">
              <a:off x="8280296" y="3185649"/>
              <a:ext cx="1110689" cy="369332"/>
            </a:xfrm>
            <a:prstGeom prst="rect">
              <a:avLst/>
            </a:prstGeom>
            <a:noFill/>
          </p:spPr>
          <p:txBody>
            <a:bodyPr wrap="none" rtlCol="0">
              <a:spAutoFit/>
            </a:bodyPr>
            <a:lstStyle/>
            <a:p>
              <a:r>
                <a:rPr lang="en-US" dirty="0"/>
                <a:t>Electronic</a:t>
              </a:r>
            </a:p>
          </p:txBody>
        </p:sp>
        <p:sp>
          <p:nvSpPr>
            <p:cNvPr id="75" name="TextBox 74">
              <a:extLst>
                <a:ext uri="{FF2B5EF4-FFF2-40B4-BE49-F238E27FC236}">
                  <a16:creationId xmlns:a16="http://schemas.microsoft.com/office/drawing/2014/main" id="{AE3154CA-1573-4DD2-976B-8DF02F8DE933}"/>
                </a:ext>
              </a:extLst>
            </p:cNvPr>
            <p:cNvSpPr txBox="1"/>
            <p:nvPr/>
          </p:nvSpPr>
          <p:spPr>
            <a:xfrm rot="19771657">
              <a:off x="8490147" y="3524857"/>
              <a:ext cx="995785" cy="369332"/>
            </a:xfrm>
            <a:prstGeom prst="rect">
              <a:avLst/>
            </a:prstGeom>
            <a:noFill/>
          </p:spPr>
          <p:txBody>
            <a:bodyPr wrap="none" rtlCol="0">
              <a:spAutoFit/>
            </a:bodyPr>
            <a:lstStyle/>
            <a:p>
              <a:r>
                <a:rPr lang="en-US" dirty="0"/>
                <a:t>Deposits</a:t>
              </a:r>
            </a:p>
          </p:txBody>
        </p:sp>
      </p:grpSp>
      <p:grpSp>
        <p:nvGrpSpPr>
          <p:cNvPr id="40" name="Group 39">
            <a:extLst>
              <a:ext uri="{FF2B5EF4-FFF2-40B4-BE49-F238E27FC236}">
                <a16:creationId xmlns:a16="http://schemas.microsoft.com/office/drawing/2014/main" id="{B1AD2FE3-44EA-4858-BC37-617BC8F0F5CE}"/>
              </a:ext>
            </a:extLst>
          </p:cNvPr>
          <p:cNvGrpSpPr/>
          <p:nvPr/>
        </p:nvGrpSpPr>
        <p:grpSpPr>
          <a:xfrm>
            <a:off x="3128598" y="2857329"/>
            <a:ext cx="1382095" cy="719635"/>
            <a:chOff x="3128598" y="3191617"/>
            <a:chExt cx="1382095" cy="719635"/>
          </a:xfrm>
        </p:grpSpPr>
        <p:sp>
          <p:nvSpPr>
            <p:cNvPr id="70" name="Freeform 373">
              <a:extLst>
                <a:ext uri="{FF2B5EF4-FFF2-40B4-BE49-F238E27FC236}">
                  <a16:creationId xmlns:a16="http://schemas.microsoft.com/office/drawing/2014/main" id="{B65FC0AF-FB39-45DF-94C7-AFA90478E93E}"/>
                </a:ext>
              </a:extLst>
            </p:cNvPr>
            <p:cNvSpPr>
              <a:spLocks/>
            </p:cNvSpPr>
            <p:nvPr/>
          </p:nvSpPr>
          <p:spPr bwMode="auto">
            <a:xfrm rot="13009155">
              <a:off x="3128598" y="3432971"/>
              <a:ext cx="1382095"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76" name="TextBox 75">
              <a:extLst>
                <a:ext uri="{FF2B5EF4-FFF2-40B4-BE49-F238E27FC236}">
                  <a16:creationId xmlns:a16="http://schemas.microsoft.com/office/drawing/2014/main" id="{29B003D1-3D64-4309-8ED5-5A22025E4C2B}"/>
                </a:ext>
              </a:extLst>
            </p:cNvPr>
            <p:cNvSpPr txBox="1"/>
            <p:nvPr/>
          </p:nvSpPr>
          <p:spPr>
            <a:xfrm rot="2242397">
              <a:off x="3369630" y="3541920"/>
              <a:ext cx="784189" cy="369332"/>
            </a:xfrm>
            <a:prstGeom prst="rect">
              <a:avLst/>
            </a:prstGeom>
            <a:noFill/>
          </p:spPr>
          <p:txBody>
            <a:bodyPr wrap="none" rtlCol="0">
              <a:spAutoFit/>
            </a:bodyPr>
            <a:lstStyle/>
            <a:p>
              <a:r>
                <a:rPr lang="en-US" dirty="0"/>
                <a:t>Debits</a:t>
              </a:r>
            </a:p>
          </p:txBody>
        </p:sp>
        <p:sp>
          <p:nvSpPr>
            <p:cNvPr id="77" name="TextBox 76">
              <a:extLst>
                <a:ext uri="{FF2B5EF4-FFF2-40B4-BE49-F238E27FC236}">
                  <a16:creationId xmlns:a16="http://schemas.microsoft.com/office/drawing/2014/main" id="{1E774142-5D23-4A3E-96A5-E4E3C822145B}"/>
                </a:ext>
              </a:extLst>
            </p:cNvPr>
            <p:cNvSpPr txBox="1"/>
            <p:nvPr/>
          </p:nvSpPr>
          <p:spPr>
            <a:xfrm rot="2172654">
              <a:off x="3377042" y="3191617"/>
              <a:ext cx="1110689" cy="369332"/>
            </a:xfrm>
            <a:prstGeom prst="rect">
              <a:avLst/>
            </a:prstGeom>
            <a:noFill/>
          </p:spPr>
          <p:txBody>
            <a:bodyPr wrap="none" rtlCol="0">
              <a:spAutoFit/>
            </a:bodyPr>
            <a:lstStyle/>
            <a:p>
              <a:r>
                <a:rPr lang="en-US" dirty="0"/>
                <a:t>Electronic</a:t>
              </a:r>
            </a:p>
          </p:txBody>
        </p:sp>
      </p:grpSp>
      <p:grpSp>
        <p:nvGrpSpPr>
          <p:cNvPr id="12" name="Group 11">
            <a:extLst>
              <a:ext uri="{FF2B5EF4-FFF2-40B4-BE49-F238E27FC236}">
                <a16:creationId xmlns:a16="http://schemas.microsoft.com/office/drawing/2014/main" id="{642A35D4-4B30-4E44-B655-BCDA78B63E6B}"/>
              </a:ext>
            </a:extLst>
          </p:cNvPr>
          <p:cNvGrpSpPr/>
          <p:nvPr/>
        </p:nvGrpSpPr>
        <p:grpSpPr>
          <a:xfrm>
            <a:off x="4849389" y="5008050"/>
            <a:ext cx="2940100" cy="1317605"/>
            <a:chOff x="4849389" y="5008050"/>
            <a:chExt cx="2940100" cy="1317605"/>
          </a:xfrm>
        </p:grpSpPr>
        <p:sp>
          <p:nvSpPr>
            <p:cNvPr id="49" name="TextBox 48">
              <a:extLst>
                <a:ext uri="{FF2B5EF4-FFF2-40B4-BE49-F238E27FC236}">
                  <a16:creationId xmlns:a16="http://schemas.microsoft.com/office/drawing/2014/main" id="{9CB32FFC-F78A-4CD7-8602-D4C3B6B0CAB3}"/>
                </a:ext>
              </a:extLst>
            </p:cNvPr>
            <p:cNvSpPr txBox="1"/>
            <p:nvPr/>
          </p:nvSpPr>
          <p:spPr>
            <a:xfrm>
              <a:off x="4849389" y="5679324"/>
              <a:ext cx="2940100" cy="646331"/>
            </a:xfrm>
            <a:prstGeom prst="rect">
              <a:avLst/>
            </a:prstGeom>
            <a:noFill/>
            <a:ln>
              <a:solidFill>
                <a:schemeClr val="tx1"/>
              </a:solidFill>
            </a:ln>
          </p:spPr>
          <p:txBody>
            <a:bodyPr wrap="square" rtlCol="0">
              <a:spAutoFit/>
            </a:bodyPr>
            <a:lstStyle/>
            <a:p>
              <a:pPr algn="ctr"/>
              <a:r>
                <a:rPr lang="en-US" dirty="0"/>
                <a:t>RTGS Settlement Via Fed Separately and Concurrently</a:t>
              </a:r>
            </a:p>
          </p:txBody>
        </p:sp>
        <p:grpSp>
          <p:nvGrpSpPr>
            <p:cNvPr id="8" name="Group 7">
              <a:extLst>
                <a:ext uri="{FF2B5EF4-FFF2-40B4-BE49-F238E27FC236}">
                  <a16:creationId xmlns:a16="http://schemas.microsoft.com/office/drawing/2014/main" id="{44CACB43-6627-4B83-AB3B-259EBB78856E}"/>
                </a:ext>
              </a:extLst>
            </p:cNvPr>
            <p:cNvGrpSpPr/>
            <p:nvPr/>
          </p:nvGrpSpPr>
          <p:grpSpPr>
            <a:xfrm>
              <a:off x="5376998" y="5008050"/>
              <a:ext cx="1790339" cy="751277"/>
              <a:chOff x="5376998" y="5008050"/>
              <a:chExt cx="1790339" cy="751277"/>
            </a:xfrm>
          </p:grpSpPr>
          <p:sp>
            <p:nvSpPr>
              <p:cNvPr id="33" name="Freeform 373">
                <a:extLst>
                  <a:ext uri="{FF2B5EF4-FFF2-40B4-BE49-F238E27FC236}">
                    <a16:creationId xmlns:a16="http://schemas.microsoft.com/office/drawing/2014/main" id="{5A9178C7-4000-4356-9528-782799F00B6B}"/>
                  </a:ext>
                </a:extLst>
              </p:cNvPr>
              <p:cNvSpPr>
                <a:spLocks/>
              </p:cNvSpPr>
              <p:nvPr/>
            </p:nvSpPr>
            <p:spPr bwMode="auto">
              <a:xfrm rot="7922183">
                <a:off x="6683793" y="5275783"/>
                <a:ext cx="73048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34" name="Freeform 373">
                <a:extLst>
                  <a:ext uri="{FF2B5EF4-FFF2-40B4-BE49-F238E27FC236}">
                    <a16:creationId xmlns:a16="http://schemas.microsoft.com/office/drawing/2014/main" id="{00400152-6109-4EEF-99ED-8DB195155543}"/>
                  </a:ext>
                </a:extLst>
              </p:cNvPr>
              <p:cNvSpPr>
                <a:spLocks/>
              </p:cNvSpPr>
              <p:nvPr/>
            </p:nvSpPr>
            <p:spPr bwMode="auto">
              <a:xfrm rot="13525341">
                <a:off x="5130055" y="5254993"/>
                <a:ext cx="73048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grpSp>
      </p:grpSp>
      <p:sp>
        <p:nvSpPr>
          <p:cNvPr id="11" name="TextBox 10">
            <a:extLst>
              <a:ext uri="{FF2B5EF4-FFF2-40B4-BE49-F238E27FC236}">
                <a16:creationId xmlns:a16="http://schemas.microsoft.com/office/drawing/2014/main" id="{A1759FC9-7D7A-48B9-9577-3E9049DA6D60}"/>
              </a:ext>
            </a:extLst>
          </p:cNvPr>
          <p:cNvSpPr txBox="1"/>
          <p:nvPr/>
        </p:nvSpPr>
        <p:spPr>
          <a:xfrm>
            <a:off x="1136040" y="4814737"/>
            <a:ext cx="2589555" cy="369332"/>
          </a:xfrm>
          <a:prstGeom prst="rect">
            <a:avLst/>
          </a:prstGeom>
          <a:noFill/>
        </p:spPr>
        <p:txBody>
          <a:bodyPr wrap="none" rtlCol="0">
            <a:spAutoFit/>
          </a:bodyPr>
          <a:lstStyle/>
          <a:p>
            <a:r>
              <a:rPr lang="en-US" b="1" dirty="0"/>
              <a:t>No new accounts needed</a:t>
            </a:r>
          </a:p>
        </p:txBody>
      </p:sp>
      <p:sp>
        <p:nvSpPr>
          <p:cNvPr id="42" name="TextBox 41">
            <a:extLst>
              <a:ext uri="{FF2B5EF4-FFF2-40B4-BE49-F238E27FC236}">
                <a16:creationId xmlns:a16="http://schemas.microsoft.com/office/drawing/2014/main" id="{3508CCA4-1572-47F9-BB3B-0296F516235B}"/>
              </a:ext>
            </a:extLst>
          </p:cNvPr>
          <p:cNvSpPr txBox="1"/>
          <p:nvPr/>
        </p:nvSpPr>
        <p:spPr>
          <a:xfrm>
            <a:off x="1135506" y="5101935"/>
            <a:ext cx="2331664" cy="369332"/>
          </a:xfrm>
          <a:prstGeom prst="rect">
            <a:avLst/>
          </a:prstGeom>
          <a:noFill/>
        </p:spPr>
        <p:txBody>
          <a:bodyPr wrap="none" rtlCol="0">
            <a:spAutoFit/>
          </a:bodyPr>
          <a:lstStyle/>
          <a:p>
            <a:r>
              <a:rPr lang="en-US" b="1" dirty="0"/>
              <a:t>No prefunding needed</a:t>
            </a:r>
          </a:p>
        </p:txBody>
      </p:sp>
      <p:sp>
        <p:nvSpPr>
          <p:cNvPr id="43" name="TextBox 42">
            <a:extLst>
              <a:ext uri="{FF2B5EF4-FFF2-40B4-BE49-F238E27FC236}">
                <a16:creationId xmlns:a16="http://schemas.microsoft.com/office/drawing/2014/main" id="{0852F46F-055D-4317-A02E-856FB5D6D698}"/>
              </a:ext>
            </a:extLst>
          </p:cNvPr>
          <p:cNvSpPr txBox="1"/>
          <p:nvPr/>
        </p:nvSpPr>
        <p:spPr>
          <a:xfrm>
            <a:off x="1139622" y="5414978"/>
            <a:ext cx="3577774" cy="369332"/>
          </a:xfrm>
          <a:prstGeom prst="rect">
            <a:avLst/>
          </a:prstGeom>
          <a:noFill/>
        </p:spPr>
        <p:txBody>
          <a:bodyPr wrap="none" rtlCol="0">
            <a:spAutoFit/>
          </a:bodyPr>
          <a:lstStyle/>
          <a:p>
            <a:r>
              <a:rPr lang="en-US" b="1" dirty="0"/>
              <a:t>Minimal initial investment needed</a:t>
            </a:r>
          </a:p>
        </p:txBody>
      </p:sp>
      <p:sp>
        <p:nvSpPr>
          <p:cNvPr id="44" name="TextBox 43">
            <a:extLst>
              <a:ext uri="{FF2B5EF4-FFF2-40B4-BE49-F238E27FC236}">
                <a16:creationId xmlns:a16="http://schemas.microsoft.com/office/drawing/2014/main" id="{059F68AB-903D-4092-A3AE-BD3E40D78E87}"/>
              </a:ext>
            </a:extLst>
          </p:cNvPr>
          <p:cNvSpPr txBox="1"/>
          <p:nvPr/>
        </p:nvSpPr>
        <p:spPr>
          <a:xfrm>
            <a:off x="8620911" y="4834929"/>
            <a:ext cx="2173095" cy="369332"/>
          </a:xfrm>
          <a:prstGeom prst="rect">
            <a:avLst/>
          </a:prstGeom>
          <a:noFill/>
        </p:spPr>
        <p:txBody>
          <a:bodyPr wrap="none" rtlCol="0">
            <a:spAutoFit/>
          </a:bodyPr>
          <a:lstStyle/>
          <a:p>
            <a:r>
              <a:rPr lang="en-US" b="1" dirty="0"/>
              <a:t>No directory needed</a:t>
            </a:r>
          </a:p>
        </p:txBody>
      </p:sp>
      <p:sp>
        <p:nvSpPr>
          <p:cNvPr id="46" name="TextBox 45">
            <a:extLst>
              <a:ext uri="{FF2B5EF4-FFF2-40B4-BE49-F238E27FC236}">
                <a16:creationId xmlns:a16="http://schemas.microsoft.com/office/drawing/2014/main" id="{B95AA918-6B40-4D71-A88E-6B2718676452}"/>
              </a:ext>
            </a:extLst>
          </p:cNvPr>
          <p:cNvSpPr txBox="1"/>
          <p:nvPr/>
        </p:nvSpPr>
        <p:spPr>
          <a:xfrm>
            <a:off x="8616786" y="5164443"/>
            <a:ext cx="3467681" cy="369332"/>
          </a:xfrm>
          <a:prstGeom prst="rect">
            <a:avLst/>
          </a:prstGeom>
          <a:noFill/>
        </p:spPr>
        <p:txBody>
          <a:bodyPr wrap="none" rtlCol="0">
            <a:spAutoFit/>
          </a:bodyPr>
          <a:lstStyle/>
          <a:p>
            <a:r>
              <a:rPr lang="en-US" b="1" dirty="0"/>
              <a:t>Minimal disruption to businesses</a:t>
            </a:r>
          </a:p>
        </p:txBody>
      </p:sp>
      <p:sp>
        <p:nvSpPr>
          <p:cNvPr id="47" name="TextBox 46">
            <a:extLst>
              <a:ext uri="{FF2B5EF4-FFF2-40B4-BE49-F238E27FC236}">
                <a16:creationId xmlns:a16="http://schemas.microsoft.com/office/drawing/2014/main" id="{A629556A-D8AA-4B5F-9D80-5897F1C8520E}"/>
              </a:ext>
            </a:extLst>
          </p:cNvPr>
          <p:cNvSpPr txBox="1"/>
          <p:nvPr/>
        </p:nvSpPr>
        <p:spPr>
          <a:xfrm>
            <a:off x="8633260" y="5465127"/>
            <a:ext cx="1555682" cy="369332"/>
          </a:xfrm>
          <a:prstGeom prst="rect">
            <a:avLst/>
          </a:prstGeom>
          <a:noFill/>
        </p:spPr>
        <p:txBody>
          <a:bodyPr wrap="none" rtlCol="0">
            <a:spAutoFit/>
          </a:bodyPr>
          <a:lstStyle/>
          <a:p>
            <a:r>
              <a:rPr lang="en-US" b="1" dirty="0"/>
              <a:t>Maximum ROI</a:t>
            </a:r>
          </a:p>
        </p:txBody>
      </p:sp>
    </p:spTree>
    <p:extLst>
      <p:ext uri="{BB962C8B-B14F-4D97-AF65-F5344CB8AC3E}">
        <p14:creationId xmlns:p14="http://schemas.microsoft.com/office/powerpoint/2010/main" val="153607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2" grpId="0"/>
      <p:bldP spid="43" grpId="0"/>
      <p:bldP spid="44" grpId="0"/>
      <p:bldP spid="46" grpId="0"/>
      <p:bldP spid="4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6B69D91-D6F8-4829-9C96-60007FDA3A98}"/>
              </a:ext>
            </a:extLst>
          </p:cNvPr>
          <p:cNvGrpSpPr/>
          <p:nvPr/>
        </p:nvGrpSpPr>
        <p:grpSpPr>
          <a:xfrm>
            <a:off x="9074799" y="912641"/>
            <a:ext cx="2697844" cy="1806119"/>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0DC7EA6-2F6B-408F-A4E6-82D2425762C8}"/>
              </a:ext>
            </a:extLst>
          </p:cNvPr>
          <p:cNvGrpSpPr/>
          <p:nvPr/>
        </p:nvGrpSpPr>
        <p:grpSpPr>
          <a:xfrm>
            <a:off x="1344253" y="910967"/>
            <a:ext cx="2232896" cy="1802509"/>
            <a:chOff x="1052512" y="973835"/>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779600" y="2299925"/>
              <a:ext cx="2438399" cy="3133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Account Set Up</a:t>
              </a:r>
            </a:p>
          </p:txBody>
        </p:sp>
      </p:gr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Debit Payment – Anyone to Anyone</a:t>
            </a:r>
          </a:p>
        </p:txBody>
      </p:sp>
      <p:sp>
        <p:nvSpPr>
          <p:cNvPr id="66" name="TextBox 65">
            <a:extLst>
              <a:ext uri="{FF2B5EF4-FFF2-40B4-BE49-F238E27FC236}">
                <a16:creationId xmlns:a16="http://schemas.microsoft.com/office/drawing/2014/main" id="{8716E943-49BB-4012-AD04-031BEA308F5E}"/>
              </a:ext>
            </a:extLst>
          </p:cNvPr>
          <p:cNvSpPr txBox="1"/>
          <p:nvPr/>
        </p:nvSpPr>
        <p:spPr>
          <a:xfrm>
            <a:off x="1409892" y="1046788"/>
            <a:ext cx="1112036" cy="369332"/>
          </a:xfrm>
          <a:prstGeom prst="rect">
            <a:avLst/>
          </a:prstGeom>
          <a:noFill/>
        </p:spPr>
        <p:txBody>
          <a:bodyPr wrap="none" rtlCol="0">
            <a:spAutoFit/>
          </a:bodyPr>
          <a:lstStyle/>
          <a:p>
            <a:r>
              <a:rPr lang="en-US" dirty="0"/>
              <a:t>End Users</a:t>
            </a:r>
          </a:p>
        </p:txBody>
      </p:sp>
      <p:sp>
        <p:nvSpPr>
          <p:cNvPr id="67" name="TextBox 66">
            <a:extLst>
              <a:ext uri="{FF2B5EF4-FFF2-40B4-BE49-F238E27FC236}">
                <a16:creationId xmlns:a16="http://schemas.microsoft.com/office/drawing/2014/main" id="{798E419B-ED40-48FB-A81D-285868DF5BB1}"/>
              </a:ext>
            </a:extLst>
          </p:cNvPr>
          <p:cNvSpPr txBox="1"/>
          <p:nvPr/>
        </p:nvSpPr>
        <p:spPr>
          <a:xfrm>
            <a:off x="10534165" y="1057566"/>
            <a:ext cx="1112036" cy="369332"/>
          </a:xfrm>
          <a:prstGeom prst="rect">
            <a:avLst/>
          </a:prstGeom>
          <a:noFill/>
        </p:spPr>
        <p:txBody>
          <a:bodyPr wrap="none" rtlCol="0">
            <a:spAutoFit/>
          </a:bodyPr>
          <a:lstStyle/>
          <a:p>
            <a:r>
              <a:rPr lang="en-US" dirty="0"/>
              <a:t>End Users</a:t>
            </a:r>
          </a:p>
        </p:txBody>
      </p:sp>
      <p:grpSp>
        <p:nvGrpSpPr>
          <p:cNvPr id="74" name="Group 73">
            <a:extLst>
              <a:ext uri="{FF2B5EF4-FFF2-40B4-BE49-F238E27FC236}">
                <a16:creationId xmlns:a16="http://schemas.microsoft.com/office/drawing/2014/main" id="{F1F4A45B-3DFA-4CE3-93CB-B053A1202D18}"/>
              </a:ext>
            </a:extLst>
          </p:cNvPr>
          <p:cNvGrpSpPr/>
          <p:nvPr/>
        </p:nvGrpSpPr>
        <p:grpSpPr>
          <a:xfrm>
            <a:off x="1334728" y="2529187"/>
            <a:ext cx="2232896" cy="1802510"/>
            <a:chOff x="1052512" y="973835"/>
            <a:chExt cx="5191125" cy="5191125"/>
          </a:xfrm>
        </p:grpSpPr>
        <p:pic>
          <p:nvPicPr>
            <p:cNvPr id="75" name="Picture 2" descr="Meeting, Together, Cooperation, Personal, Teamwork">
              <a:extLst>
                <a:ext uri="{FF2B5EF4-FFF2-40B4-BE49-F238E27FC236}">
                  <a16:creationId xmlns:a16="http://schemas.microsoft.com/office/drawing/2014/main" id="{CCB6D533-9229-4DF4-AEF0-1E98E92362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a:extLst>
                <a:ext uri="{FF2B5EF4-FFF2-40B4-BE49-F238E27FC236}">
                  <a16:creationId xmlns:a16="http://schemas.microsoft.com/office/drawing/2014/main" id="{AC7D651A-285E-4565-84FC-C710C6C2317E}"/>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67473883-6DBD-4CEC-9C17-B95F431908BF}"/>
              </a:ext>
            </a:extLst>
          </p:cNvPr>
          <p:cNvGrpSpPr/>
          <p:nvPr/>
        </p:nvGrpSpPr>
        <p:grpSpPr>
          <a:xfrm>
            <a:off x="1325203" y="4224637"/>
            <a:ext cx="2232896" cy="1802510"/>
            <a:chOff x="1052512" y="973835"/>
            <a:chExt cx="5191125" cy="5191125"/>
          </a:xfrm>
        </p:grpSpPr>
        <p:pic>
          <p:nvPicPr>
            <p:cNvPr id="78" name="Picture 2" descr="Meeting, Together, Cooperation, Personal, Teamwork">
              <a:extLst>
                <a:ext uri="{FF2B5EF4-FFF2-40B4-BE49-F238E27FC236}">
                  <a16:creationId xmlns:a16="http://schemas.microsoft.com/office/drawing/2014/main" id="{A901A768-2209-4C23-ABC9-B6FF4BEC6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3FBE01BF-1623-40B4-BF4E-B1C56C64F4F5}"/>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0" name="Group 79">
            <a:extLst>
              <a:ext uri="{FF2B5EF4-FFF2-40B4-BE49-F238E27FC236}">
                <a16:creationId xmlns:a16="http://schemas.microsoft.com/office/drawing/2014/main" id="{F453B598-838D-4916-B7EF-C1406733EEF4}"/>
              </a:ext>
            </a:extLst>
          </p:cNvPr>
          <p:cNvGrpSpPr/>
          <p:nvPr/>
        </p:nvGrpSpPr>
        <p:grpSpPr>
          <a:xfrm>
            <a:off x="9130064" y="2502693"/>
            <a:ext cx="2697844" cy="1806119"/>
            <a:chOff x="5833873" y="1270634"/>
            <a:chExt cx="5815201" cy="5191125"/>
          </a:xfrm>
        </p:grpSpPr>
        <p:pic>
          <p:nvPicPr>
            <p:cNvPr id="81" name="Picture 2" descr="Meeting, Together, Cooperation, Personal, Teamwork">
              <a:extLst>
                <a:ext uri="{FF2B5EF4-FFF2-40B4-BE49-F238E27FC236}">
                  <a16:creationId xmlns:a16="http://schemas.microsoft.com/office/drawing/2014/main" id="{296E618B-0F06-42CB-BB89-422B4C984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2" name="Rectangle 81">
              <a:extLst>
                <a:ext uri="{FF2B5EF4-FFF2-40B4-BE49-F238E27FC236}">
                  <a16:creationId xmlns:a16="http://schemas.microsoft.com/office/drawing/2014/main" id="{F5663C3D-80F0-433A-B647-C26FD7B752F1}"/>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3" name="Group 82">
            <a:extLst>
              <a:ext uri="{FF2B5EF4-FFF2-40B4-BE49-F238E27FC236}">
                <a16:creationId xmlns:a16="http://schemas.microsoft.com/office/drawing/2014/main" id="{D43D45A7-B1C6-4415-B00C-0B2C5015B0D6}"/>
              </a:ext>
            </a:extLst>
          </p:cNvPr>
          <p:cNvGrpSpPr/>
          <p:nvPr/>
        </p:nvGrpSpPr>
        <p:grpSpPr>
          <a:xfrm>
            <a:off x="9130064" y="4230579"/>
            <a:ext cx="2697844" cy="1806119"/>
            <a:chOff x="5833873" y="1270634"/>
            <a:chExt cx="5815201" cy="5191125"/>
          </a:xfrm>
        </p:grpSpPr>
        <p:pic>
          <p:nvPicPr>
            <p:cNvPr id="84" name="Picture 2" descr="Meeting, Together, Cooperation, Personal, Teamwork">
              <a:extLst>
                <a:ext uri="{FF2B5EF4-FFF2-40B4-BE49-F238E27FC236}">
                  <a16:creationId xmlns:a16="http://schemas.microsoft.com/office/drawing/2014/main" id="{11AD670F-44E2-42C3-9C44-4F8C1EB2F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84">
              <a:extLst>
                <a:ext uri="{FF2B5EF4-FFF2-40B4-BE49-F238E27FC236}">
                  <a16:creationId xmlns:a16="http://schemas.microsoft.com/office/drawing/2014/main" id="{C52D12D4-2586-43E9-BA6D-A5FA2AFE2089}"/>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196A4E30-63BF-4002-A60B-1CFA305DED1E}"/>
              </a:ext>
            </a:extLst>
          </p:cNvPr>
          <p:cNvSpPr txBox="1"/>
          <p:nvPr/>
        </p:nvSpPr>
        <p:spPr>
          <a:xfrm>
            <a:off x="3855304" y="5844743"/>
            <a:ext cx="5911618" cy="369332"/>
          </a:xfrm>
          <a:prstGeom prst="rect">
            <a:avLst/>
          </a:prstGeom>
          <a:noFill/>
        </p:spPr>
        <p:txBody>
          <a:bodyPr wrap="none" rtlCol="0">
            <a:spAutoFit/>
          </a:bodyPr>
          <a:lstStyle/>
          <a:p>
            <a:r>
              <a:rPr lang="en-US" b="1" dirty="0"/>
              <a:t>RTGS Settlement via Fed Occurs Separately and Concurrently</a:t>
            </a:r>
          </a:p>
        </p:txBody>
      </p:sp>
      <p:grpSp>
        <p:nvGrpSpPr>
          <p:cNvPr id="68" name="Group 67">
            <a:extLst>
              <a:ext uri="{FF2B5EF4-FFF2-40B4-BE49-F238E27FC236}">
                <a16:creationId xmlns:a16="http://schemas.microsoft.com/office/drawing/2014/main" id="{F879914C-81EE-4EE0-86EA-211EB0488204}"/>
              </a:ext>
            </a:extLst>
          </p:cNvPr>
          <p:cNvGrpSpPr/>
          <p:nvPr/>
        </p:nvGrpSpPr>
        <p:grpSpPr>
          <a:xfrm>
            <a:off x="2672698" y="1275582"/>
            <a:ext cx="7880055" cy="3676275"/>
            <a:chOff x="2672698" y="1275582"/>
            <a:chExt cx="7880055" cy="3676275"/>
          </a:xfrm>
        </p:grpSpPr>
        <p:sp>
          <p:nvSpPr>
            <p:cNvPr id="70" name="TextBox 69" descr="y">
              <a:extLst>
                <a:ext uri="{FF2B5EF4-FFF2-40B4-BE49-F238E27FC236}">
                  <a16:creationId xmlns:a16="http://schemas.microsoft.com/office/drawing/2014/main" id="{3E76913B-F186-4210-AE27-1DF0E43ACA4C}"/>
                </a:ext>
              </a:extLst>
            </p:cNvPr>
            <p:cNvSpPr txBox="1"/>
            <p:nvPr/>
          </p:nvSpPr>
          <p:spPr>
            <a:xfrm>
              <a:off x="2672698" y="1275582"/>
              <a:ext cx="5381410" cy="369332"/>
            </a:xfrm>
            <a:prstGeom prst="rect">
              <a:avLst/>
            </a:prstGeom>
            <a:noFill/>
          </p:spPr>
          <p:txBody>
            <a:bodyPr wrap="none" rtlCol="0">
              <a:spAutoFit/>
            </a:bodyPr>
            <a:lstStyle/>
            <a:p>
              <a:r>
                <a:rPr lang="en-US" dirty="0"/>
                <a:t>Initiates Payment &amp; Remittance Directly to Beneficiary</a:t>
              </a:r>
            </a:p>
          </p:txBody>
        </p:sp>
        <p:grpSp>
          <p:nvGrpSpPr>
            <p:cNvPr id="91" name="Group 90">
              <a:extLst>
                <a:ext uri="{FF2B5EF4-FFF2-40B4-BE49-F238E27FC236}">
                  <a16:creationId xmlns:a16="http://schemas.microsoft.com/office/drawing/2014/main" id="{540B75D2-AE04-4954-AD86-4262331A2A30}"/>
                </a:ext>
              </a:extLst>
            </p:cNvPr>
            <p:cNvGrpSpPr/>
            <p:nvPr/>
          </p:nvGrpSpPr>
          <p:grpSpPr>
            <a:xfrm>
              <a:off x="2672698" y="1608119"/>
              <a:ext cx="7880055" cy="3343738"/>
              <a:chOff x="2672698" y="1608119"/>
              <a:chExt cx="7880055" cy="3343738"/>
            </a:xfrm>
          </p:grpSpPr>
          <p:cxnSp>
            <p:nvCxnSpPr>
              <p:cNvPr id="92" name="Straight Arrow Connector 91">
                <a:extLst>
                  <a:ext uri="{FF2B5EF4-FFF2-40B4-BE49-F238E27FC236}">
                    <a16:creationId xmlns:a16="http://schemas.microsoft.com/office/drawing/2014/main" id="{39E25219-92E0-4D7F-8091-76E3A6BE91DA}"/>
                  </a:ext>
                </a:extLst>
              </p:cNvPr>
              <p:cNvCxnSpPr>
                <a:cxnSpLocks/>
              </p:cNvCxnSpPr>
              <p:nvPr/>
            </p:nvCxnSpPr>
            <p:spPr>
              <a:xfrm>
                <a:off x="2672698" y="1608119"/>
                <a:ext cx="7861467" cy="13247"/>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5BD8497A-E969-40CD-8F76-35CC4E9729A9}"/>
                  </a:ext>
                </a:extLst>
              </p:cNvPr>
              <p:cNvCxnSpPr>
                <a:cxnSpLocks/>
              </p:cNvCxnSpPr>
              <p:nvPr/>
            </p:nvCxnSpPr>
            <p:spPr>
              <a:xfrm>
                <a:off x="2680135" y="3265932"/>
                <a:ext cx="7861467" cy="13247"/>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A1D3BB39-EBFB-4466-8ADD-B9A6EE98AA78}"/>
                  </a:ext>
                </a:extLst>
              </p:cNvPr>
              <p:cNvCxnSpPr>
                <a:cxnSpLocks/>
              </p:cNvCxnSpPr>
              <p:nvPr/>
            </p:nvCxnSpPr>
            <p:spPr>
              <a:xfrm>
                <a:off x="2691286" y="4938610"/>
                <a:ext cx="7861467" cy="13247"/>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96" name="Group 95">
            <a:extLst>
              <a:ext uri="{FF2B5EF4-FFF2-40B4-BE49-F238E27FC236}">
                <a16:creationId xmlns:a16="http://schemas.microsoft.com/office/drawing/2014/main" id="{1E531C26-9B82-41BD-B9B9-D3FC79893390}"/>
              </a:ext>
            </a:extLst>
          </p:cNvPr>
          <p:cNvGrpSpPr/>
          <p:nvPr/>
        </p:nvGrpSpPr>
        <p:grpSpPr>
          <a:xfrm>
            <a:off x="9836046" y="2051339"/>
            <a:ext cx="906017" cy="3422799"/>
            <a:chOff x="9836046" y="2051339"/>
            <a:chExt cx="906017" cy="3422799"/>
          </a:xfrm>
        </p:grpSpPr>
        <p:sp>
          <p:nvSpPr>
            <p:cNvPr id="97" name="Freeform 373">
              <a:extLst>
                <a:ext uri="{FF2B5EF4-FFF2-40B4-BE49-F238E27FC236}">
                  <a16:creationId xmlns:a16="http://schemas.microsoft.com/office/drawing/2014/main" id="{F2E7E62B-9990-4A0E-93EB-EA1E33A4182D}"/>
                </a:ext>
              </a:extLst>
            </p:cNvPr>
            <p:cNvSpPr>
              <a:spLocks/>
            </p:cNvSpPr>
            <p:nvPr/>
          </p:nvSpPr>
          <p:spPr bwMode="auto">
            <a:xfrm rot="10800000">
              <a:off x="9913762" y="2051339"/>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101" name="Freeform 373">
              <a:extLst>
                <a:ext uri="{FF2B5EF4-FFF2-40B4-BE49-F238E27FC236}">
                  <a16:creationId xmlns:a16="http://schemas.microsoft.com/office/drawing/2014/main" id="{C9179C78-05DD-4D47-872D-5470F281E7CA}"/>
                </a:ext>
              </a:extLst>
            </p:cNvPr>
            <p:cNvSpPr>
              <a:spLocks/>
            </p:cNvSpPr>
            <p:nvPr/>
          </p:nvSpPr>
          <p:spPr bwMode="auto">
            <a:xfrm rot="10800000">
              <a:off x="9917878" y="3569362"/>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102" name="Freeform 373">
              <a:extLst>
                <a:ext uri="{FF2B5EF4-FFF2-40B4-BE49-F238E27FC236}">
                  <a16:creationId xmlns:a16="http://schemas.microsoft.com/office/drawing/2014/main" id="{32C8A133-63F8-4B1C-AEAD-11AA61AE9769}"/>
                </a:ext>
              </a:extLst>
            </p:cNvPr>
            <p:cNvSpPr>
              <a:spLocks/>
            </p:cNvSpPr>
            <p:nvPr/>
          </p:nvSpPr>
          <p:spPr bwMode="auto">
            <a:xfrm rot="10800000">
              <a:off x="9917878" y="5237537"/>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00B050"/>
            </a:solidFill>
            <a:ln w="9525" cap="rnd">
              <a:solidFill>
                <a:srgbClr val="000000"/>
              </a:solidFill>
              <a:round/>
              <a:headEnd/>
              <a:tailEnd/>
            </a:ln>
          </p:spPr>
          <p:txBody>
            <a:bodyPr/>
            <a:lstStyle/>
            <a:p>
              <a:endParaRPr lang="en-US" dirty="0">
                <a:cs typeface="Arial" panose="020B0604020202020204" pitchFamily="34" charset="0"/>
              </a:endParaRPr>
            </a:p>
          </p:txBody>
        </p:sp>
        <p:sp>
          <p:nvSpPr>
            <p:cNvPr id="103" name="TextBox 102">
              <a:extLst>
                <a:ext uri="{FF2B5EF4-FFF2-40B4-BE49-F238E27FC236}">
                  <a16:creationId xmlns:a16="http://schemas.microsoft.com/office/drawing/2014/main" id="{9DD393E4-5B9C-4D7C-A24E-A35F1EE6C302}"/>
                </a:ext>
              </a:extLst>
            </p:cNvPr>
            <p:cNvSpPr txBox="1"/>
            <p:nvPr/>
          </p:nvSpPr>
          <p:spPr>
            <a:xfrm>
              <a:off x="9836046" y="2203038"/>
              <a:ext cx="906017" cy="369332"/>
            </a:xfrm>
            <a:prstGeom prst="rect">
              <a:avLst/>
            </a:prstGeom>
            <a:noFill/>
          </p:spPr>
          <p:txBody>
            <a:bodyPr wrap="none" rtlCol="0">
              <a:spAutoFit/>
            </a:bodyPr>
            <a:lstStyle/>
            <a:p>
              <a:r>
                <a:rPr lang="en-US" dirty="0"/>
                <a:t>Deposit</a:t>
              </a:r>
            </a:p>
          </p:txBody>
        </p:sp>
      </p:grpSp>
      <p:grpSp>
        <p:nvGrpSpPr>
          <p:cNvPr id="135" name="Group 134">
            <a:extLst>
              <a:ext uri="{FF2B5EF4-FFF2-40B4-BE49-F238E27FC236}">
                <a16:creationId xmlns:a16="http://schemas.microsoft.com/office/drawing/2014/main" id="{FFDEE1AB-CD20-4C1D-8B61-331A574D29BD}"/>
              </a:ext>
            </a:extLst>
          </p:cNvPr>
          <p:cNvGrpSpPr/>
          <p:nvPr/>
        </p:nvGrpSpPr>
        <p:grpSpPr>
          <a:xfrm>
            <a:off x="4108264" y="1990725"/>
            <a:ext cx="4788086" cy="3343539"/>
            <a:chOff x="4108264" y="1990725"/>
            <a:chExt cx="4788086" cy="3343539"/>
          </a:xfrm>
        </p:grpSpPr>
        <p:grpSp>
          <p:nvGrpSpPr>
            <p:cNvPr id="136" name="Group 135">
              <a:extLst>
                <a:ext uri="{FF2B5EF4-FFF2-40B4-BE49-F238E27FC236}">
                  <a16:creationId xmlns:a16="http://schemas.microsoft.com/office/drawing/2014/main" id="{D4647DFF-7E4C-4940-881D-0C172464A78F}"/>
                </a:ext>
              </a:extLst>
            </p:cNvPr>
            <p:cNvGrpSpPr/>
            <p:nvPr/>
          </p:nvGrpSpPr>
          <p:grpSpPr>
            <a:xfrm>
              <a:off x="4108264" y="1990725"/>
              <a:ext cx="4788086" cy="3343539"/>
              <a:chOff x="4108264" y="1990725"/>
              <a:chExt cx="4788086" cy="3343539"/>
            </a:xfrm>
          </p:grpSpPr>
          <p:cxnSp>
            <p:nvCxnSpPr>
              <p:cNvPr id="138" name="Straight Arrow Connector 137">
                <a:extLst>
                  <a:ext uri="{FF2B5EF4-FFF2-40B4-BE49-F238E27FC236}">
                    <a16:creationId xmlns:a16="http://schemas.microsoft.com/office/drawing/2014/main" id="{82E7FB78-FF95-415D-9D78-67BF204806D2}"/>
                  </a:ext>
                </a:extLst>
              </p:cNvPr>
              <p:cNvCxnSpPr>
                <a:cxnSpLocks/>
              </p:cNvCxnSpPr>
              <p:nvPr/>
            </p:nvCxnSpPr>
            <p:spPr>
              <a:xfrm flipH="1" flipV="1">
                <a:off x="4109392" y="1990725"/>
                <a:ext cx="4786958" cy="17566"/>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868C2C64-A4A2-479E-9322-3C5B8A75A663}"/>
                  </a:ext>
                </a:extLst>
              </p:cNvPr>
              <p:cNvCxnSpPr>
                <a:cxnSpLocks/>
              </p:cNvCxnSpPr>
              <p:nvPr/>
            </p:nvCxnSpPr>
            <p:spPr>
              <a:xfrm flipH="1" flipV="1">
                <a:off x="4118916" y="3695250"/>
                <a:ext cx="4777434" cy="22395"/>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BB17BF12-0030-419E-BAE9-ED9ED3D656FE}"/>
                  </a:ext>
                </a:extLst>
              </p:cNvPr>
              <p:cNvCxnSpPr>
                <a:cxnSpLocks/>
              </p:cNvCxnSpPr>
              <p:nvPr/>
            </p:nvCxnSpPr>
            <p:spPr>
              <a:xfrm flipH="1" flipV="1">
                <a:off x="4108264" y="5313991"/>
                <a:ext cx="4788086" cy="20273"/>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37" name="TextBox 136">
              <a:extLst>
                <a:ext uri="{FF2B5EF4-FFF2-40B4-BE49-F238E27FC236}">
                  <a16:creationId xmlns:a16="http://schemas.microsoft.com/office/drawing/2014/main" id="{BBFD59B1-66AA-4059-98AF-A3D1D381C971}"/>
                </a:ext>
              </a:extLst>
            </p:cNvPr>
            <p:cNvSpPr txBox="1"/>
            <p:nvPr/>
          </p:nvSpPr>
          <p:spPr>
            <a:xfrm>
              <a:off x="5555497" y="2044075"/>
              <a:ext cx="1909690" cy="172295"/>
            </a:xfrm>
            <a:prstGeom prst="rect">
              <a:avLst/>
            </a:prstGeom>
            <a:noFill/>
          </p:spPr>
          <p:txBody>
            <a:bodyPr wrap="none" rtlCol="0">
              <a:spAutoFit/>
            </a:bodyPr>
            <a:lstStyle/>
            <a:p>
              <a:r>
                <a:rPr lang="en-US" dirty="0"/>
                <a:t>Interbank Clearing</a:t>
              </a:r>
            </a:p>
          </p:txBody>
        </p:sp>
      </p:grpSp>
      <p:grpSp>
        <p:nvGrpSpPr>
          <p:cNvPr id="141" name="Group 140">
            <a:extLst>
              <a:ext uri="{FF2B5EF4-FFF2-40B4-BE49-F238E27FC236}">
                <a16:creationId xmlns:a16="http://schemas.microsoft.com/office/drawing/2014/main" id="{D9B460E7-533D-43C2-9693-A2ED5ECBE50C}"/>
              </a:ext>
            </a:extLst>
          </p:cNvPr>
          <p:cNvGrpSpPr/>
          <p:nvPr/>
        </p:nvGrpSpPr>
        <p:grpSpPr>
          <a:xfrm>
            <a:off x="2397512" y="1773766"/>
            <a:ext cx="8450235" cy="3054712"/>
            <a:chOff x="2397512" y="1773766"/>
            <a:chExt cx="8450235" cy="3054712"/>
          </a:xfrm>
        </p:grpSpPr>
        <p:cxnSp>
          <p:nvCxnSpPr>
            <p:cNvPr id="142" name="Straight Arrow Connector 141">
              <a:extLst>
                <a:ext uri="{FF2B5EF4-FFF2-40B4-BE49-F238E27FC236}">
                  <a16:creationId xmlns:a16="http://schemas.microsoft.com/office/drawing/2014/main" id="{008F472D-2924-4BA6-A3C7-67DE3CF393CF}"/>
                </a:ext>
              </a:extLst>
            </p:cNvPr>
            <p:cNvCxnSpPr>
              <a:cxnSpLocks/>
            </p:cNvCxnSpPr>
            <p:nvPr/>
          </p:nvCxnSpPr>
          <p:spPr>
            <a:xfrm>
              <a:off x="2672698" y="1906859"/>
              <a:ext cx="7880055" cy="1226634"/>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a:extLst>
                <a:ext uri="{FF2B5EF4-FFF2-40B4-BE49-F238E27FC236}">
                  <a16:creationId xmlns:a16="http://schemas.microsoft.com/office/drawing/2014/main" id="{BF1F43E1-87FA-43B2-BD2B-2201080ACA23}"/>
                </a:ext>
              </a:extLst>
            </p:cNvPr>
            <p:cNvCxnSpPr>
              <a:cxnSpLocks/>
            </p:cNvCxnSpPr>
            <p:nvPr/>
          </p:nvCxnSpPr>
          <p:spPr>
            <a:xfrm>
              <a:off x="2397512" y="2459316"/>
              <a:ext cx="7961971" cy="2179591"/>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5509A7F5-DC38-4587-9804-AA9D988D65FF}"/>
                </a:ext>
              </a:extLst>
            </p:cNvPr>
            <p:cNvCxnSpPr>
              <a:cxnSpLocks/>
            </p:cNvCxnSpPr>
            <p:nvPr/>
          </p:nvCxnSpPr>
          <p:spPr>
            <a:xfrm flipV="1">
              <a:off x="2509253" y="1773766"/>
              <a:ext cx="8177312" cy="1773200"/>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F5E23017-1561-432E-82CE-A23FF37BDDC9}"/>
                </a:ext>
              </a:extLst>
            </p:cNvPr>
            <p:cNvCxnSpPr>
              <a:cxnSpLocks/>
            </p:cNvCxnSpPr>
            <p:nvPr/>
          </p:nvCxnSpPr>
          <p:spPr>
            <a:xfrm flipV="1">
              <a:off x="2517275" y="3947532"/>
              <a:ext cx="8035478" cy="880946"/>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D32F81CC-2366-47F4-B854-F77148A6F707}"/>
                </a:ext>
              </a:extLst>
            </p:cNvPr>
            <p:cNvCxnSpPr>
              <a:cxnSpLocks/>
            </p:cNvCxnSpPr>
            <p:nvPr/>
          </p:nvCxnSpPr>
          <p:spPr>
            <a:xfrm>
              <a:off x="2672698" y="3947532"/>
              <a:ext cx="7686785" cy="880946"/>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a:extLst>
                <a:ext uri="{FF2B5EF4-FFF2-40B4-BE49-F238E27FC236}">
                  <a16:creationId xmlns:a16="http://schemas.microsoft.com/office/drawing/2014/main" id="{B24F9557-29D6-4A3F-B657-5EF2733211DB}"/>
                </a:ext>
              </a:extLst>
            </p:cNvPr>
            <p:cNvCxnSpPr>
              <a:cxnSpLocks/>
            </p:cNvCxnSpPr>
            <p:nvPr/>
          </p:nvCxnSpPr>
          <p:spPr>
            <a:xfrm flipV="1">
              <a:off x="2509253" y="2459316"/>
              <a:ext cx="8338494" cy="2179591"/>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8" name="Group 147">
            <a:extLst>
              <a:ext uri="{FF2B5EF4-FFF2-40B4-BE49-F238E27FC236}">
                <a16:creationId xmlns:a16="http://schemas.microsoft.com/office/drawing/2014/main" id="{ECC1CA4A-B09D-40FA-B526-D1CCC846F2DC}"/>
              </a:ext>
            </a:extLst>
          </p:cNvPr>
          <p:cNvGrpSpPr/>
          <p:nvPr/>
        </p:nvGrpSpPr>
        <p:grpSpPr>
          <a:xfrm>
            <a:off x="2490828" y="1283024"/>
            <a:ext cx="7930314" cy="3668833"/>
            <a:chOff x="2490828" y="1283018"/>
            <a:chExt cx="7930314" cy="3668833"/>
          </a:xfrm>
        </p:grpSpPr>
        <p:grpSp>
          <p:nvGrpSpPr>
            <p:cNvPr id="149" name="Group 148">
              <a:extLst>
                <a:ext uri="{FF2B5EF4-FFF2-40B4-BE49-F238E27FC236}">
                  <a16:creationId xmlns:a16="http://schemas.microsoft.com/office/drawing/2014/main" id="{2942E3AE-55B3-486F-A074-EADFD5F80AFF}"/>
                </a:ext>
              </a:extLst>
            </p:cNvPr>
            <p:cNvGrpSpPr/>
            <p:nvPr/>
          </p:nvGrpSpPr>
          <p:grpSpPr>
            <a:xfrm>
              <a:off x="2490828" y="1611409"/>
              <a:ext cx="7896185" cy="3340442"/>
              <a:chOff x="2490828" y="1611409"/>
              <a:chExt cx="7896185" cy="3340442"/>
            </a:xfrm>
          </p:grpSpPr>
          <p:cxnSp>
            <p:nvCxnSpPr>
              <p:cNvPr id="151" name="Straight Arrow Connector 150">
                <a:extLst>
                  <a:ext uri="{FF2B5EF4-FFF2-40B4-BE49-F238E27FC236}">
                    <a16:creationId xmlns:a16="http://schemas.microsoft.com/office/drawing/2014/main" id="{51587B54-DAEB-4536-A240-C96FACC46915}"/>
                  </a:ext>
                </a:extLst>
              </p:cNvPr>
              <p:cNvCxnSpPr>
                <a:cxnSpLocks/>
              </p:cNvCxnSpPr>
              <p:nvPr/>
            </p:nvCxnSpPr>
            <p:spPr>
              <a:xfrm flipH="1" flipV="1">
                <a:off x="2497882" y="1611409"/>
                <a:ext cx="7850450" cy="15117"/>
              </a:xfrm>
              <a:prstGeom prst="straightConnector1">
                <a:avLst/>
              </a:prstGeom>
              <a:ln w="50800">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151">
                <a:extLst>
                  <a:ext uri="{FF2B5EF4-FFF2-40B4-BE49-F238E27FC236}">
                    <a16:creationId xmlns:a16="http://schemas.microsoft.com/office/drawing/2014/main" id="{CFE4716C-3D60-43B3-88CC-C74400CC2A58}"/>
                  </a:ext>
                </a:extLst>
              </p:cNvPr>
              <p:cNvCxnSpPr>
                <a:cxnSpLocks/>
              </p:cNvCxnSpPr>
              <p:nvPr/>
            </p:nvCxnSpPr>
            <p:spPr>
              <a:xfrm flipH="1" flipV="1">
                <a:off x="2490828" y="3266539"/>
                <a:ext cx="7857504" cy="8462"/>
              </a:xfrm>
              <a:prstGeom prst="straightConnector1">
                <a:avLst/>
              </a:prstGeom>
              <a:ln w="50800">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F4298D28-0FB5-4F02-98A7-69409DD4452E}"/>
                  </a:ext>
                </a:extLst>
              </p:cNvPr>
              <p:cNvCxnSpPr>
                <a:cxnSpLocks/>
              </p:cNvCxnSpPr>
              <p:nvPr/>
            </p:nvCxnSpPr>
            <p:spPr>
              <a:xfrm flipH="1" flipV="1">
                <a:off x="2497882" y="4936096"/>
                <a:ext cx="7889131" cy="15755"/>
              </a:xfrm>
              <a:prstGeom prst="straightConnector1">
                <a:avLst/>
              </a:prstGeom>
              <a:ln w="50800">
                <a:solidFill>
                  <a:srgbClr val="618FFD"/>
                </a:solidFill>
                <a:tailEnd type="triangle"/>
              </a:ln>
            </p:spPr>
            <p:style>
              <a:lnRef idx="1">
                <a:schemeClr val="accent1"/>
              </a:lnRef>
              <a:fillRef idx="0">
                <a:schemeClr val="accent1"/>
              </a:fillRef>
              <a:effectRef idx="0">
                <a:schemeClr val="accent1"/>
              </a:effectRef>
              <a:fontRef idx="minor">
                <a:schemeClr val="tx1"/>
              </a:fontRef>
            </p:style>
          </p:cxnSp>
        </p:grpSp>
        <p:sp>
          <p:nvSpPr>
            <p:cNvPr id="150" name="TextBox 149" descr="y">
              <a:extLst>
                <a:ext uri="{FF2B5EF4-FFF2-40B4-BE49-F238E27FC236}">
                  <a16:creationId xmlns:a16="http://schemas.microsoft.com/office/drawing/2014/main" id="{A65B0CE7-7547-4054-83AD-1501F3540525}"/>
                </a:ext>
              </a:extLst>
            </p:cNvPr>
            <p:cNvSpPr txBox="1"/>
            <p:nvPr/>
          </p:nvSpPr>
          <p:spPr>
            <a:xfrm>
              <a:off x="8612570" y="1283018"/>
              <a:ext cx="1808572" cy="369332"/>
            </a:xfrm>
            <a:prstGeom prst="rect">
              <a:avLst/>
            </a:prstGeom>
            <a:noFill/>
          </p:spPr>
          <p:txBody>
            <a:bodyPr wrap="none" rtlCol="0">
              <a:spAutoFit/>
            </a:bodyPr>
            <a:lstStyle/>
            <a:p>
              <a:r>
                <a:rPr lang="en-US" dirty="0"/>
                <a:t>Initiates Payment</a:t>
              </a:r>
            </a:p>
          </p:txBody>
        </p:sp>
      </p:grpSp>
      <p:grpSp>
        <p:nvGrpSpPr>
          <p:cNvPr id="154" name="Group 153">
            <a:extLst>
              <a:ext uri="{FF2B5EF4-FFF2-40B4-BE49-F238E27FC236}">
                <a16:creationId xmlns:a16="http://schemas.microsoft.com/office/drawing/2014/main" id="{1E945A15-5CE1-4E8C-856B-F1198132A2A9}"/>
              </a:ext>
            </a:extLst>
          </p:cNvPr>
          <p:cNvGrpSpPr/>
          <p:nvPr/>
        </p:nvGrpSpPr>
        <p:grpSpPr>
          <a:xfrm>
            <a:off x="2429612" y="1998582"/>
            <a:ext cx="906017" cy="3453160"/>
            <a:chOff x="2429612" y="1998582"/>
            <a:chExt cx="906017" cy="3453160"/>
          </a:xfrm>
        </p:grpSpPr>
        <p:sp>
          <p:nvSpPr>
            <p:cNvPr id="155" name="Freeform 373">
              <a:extLst>
                <a:ext uri="{FF2B5EF4-FFF2-40B4-BE49-F238E27FC236}">
                  <a16:creationId xmlns:a16="http://schemas.microsoft.com/office/drawing/2014/main" id="{1CCC147B-0F23-4B83-B91F-80F19CCA46B6}"/>
                </a:ext>
              </a:extLst>
            </p:cNvPr>
            <p:cNvSpPr>
              <a:spLocks/>
            </p:cNvSpPr>
            <p:nvPr/>
          </p:nvSpPr>
          <p:spPr bwMode="auto">
            <a:xfrm>
              <a:off x="2490826" y="3546966"/>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156" name="Freeform 373">
              <a:extLst>
                <a:ext uri="{FF2B5EF4-FFF2-40B4-BE49-F238E27FC236}">
                  <a16:creationId xmlns:a16="http://schemas.microsoft.com/office/drawing/2014/main" id="{C8BDA116-D8DD-4A43-AD11-23929020996E}"/>
                </a:ext>
              </a:extLst>
            </p:cNvPr>
            <p:cNvSpPr>
              <a:spLocks/>
            </p:cNvSpPr>
            <p:nvPr/>
          </p:nvSpPr>
          <p:spPr bwMode="auto">
            <a:xfrm>
              <a:off x="2490826" y="5215141"/>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157" name="Freeform 373">
              <a:extLst>
                <a:ext uri="{FF2B5EF4-FFF2-40B4-BE49-F238E27FC236}">
                  <a16:creationId xmlns:a16="http://schemas.microsoft.com/office/drawing/2014/main" id="{C31FA2B1-37E1-4822-81E6-0C677656C6B2}"/>
                </a:ext>
              </a:extLst>
            </p:cNvPr>
            <p:cNvSpPr>
              <a:spLocks/>
            </p:cNvSpPr>
            <p:nvPr/>
          </p:nvSpPr>
          <p:spPr bwMode="auto">
            <a:xfrm>
              <a:off x="2496922" y="1998582"/>
              <a:ext cx="691047" cy="236601"/>
            </a:xfrm>
            <a:custGeom>
              <a:avLst/>
              <a:gdLst>
                <a:gd name="T0" fmla="*/ 2147483647 w 238"/>
                <a:gd name="T1" fmla="*/ 0 h 81"/>
                <a:gd name="T2" fmla="*/ 2147483647 w 238"/>
                <a:gd name="T3" fmla="*/ 2147483647 h 81"/>
                <a:gd name="T4" fmla="*/ 0 w 238"/>
                <a:gd name="T5" fmla="*/ 2147483647 h 81"/>
                <a:gd name="T6" fmla="*/ 0 w 238"/>
                <a:gd name="T7" fmla="*/ 2147483647 h 81"/>
                <a:gd name="T8" fmla="*/ 2147483647 w 238"/>
                <a:gd name="T9" fmla="*/ 2147483647 h 81"/>
                <a:gd name="T10" fmla="*/ 2147483647 w 238"/>
                <a:gd name="T11" fmla="*/ 2147483647 h 81"/>
                <a:gd name="T12" fmla="*/ 2147483647 w 238"/>
                <a:gd name="T13" fmla="*/ 2147483647 h 81"/>
                <a:gd name="T14" fmla="*/ 2147483647 w 238"/>
                <a:gd name="T15" fmla="*/ 0 h 81"/>
                <a:gd name="T16" fmla="*/ 0 60000 65536"/>
                <a:gd name="T17" fmla="*/ 0 60000 65536"/>
                <a:gd name="T18" fmla="*/ 0 60000 65536"/>
                <a:gd name="T19" fmla="*/ 0 60000 65536"/>
                <a:gd name="T20" fmla="*/ 0 60000 65536"/>
                <a:gd name="T21" fmla="*/ 0 60000 65536"/>
                <a:gd name="T22" fmla="*/ 0 60000 65536"/>
                <a:gd name="T23" fmla="*/ 0 60000 65536"/>
                <a:gd name="T24" fmla="*/ 0 w 238"/>
                <a:gd name="T25" fmla="*/ 0 h 81"/>
                <a:gd name="T26" fmla="*/ 238 w 23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8" h="81">
                  <a:moveTo>
                    <a:pt x="177" y="0"/>
                  </a:moveTo>
                  <a:lnTo>
                    <a:pt x="177" y="19"/>
                  </a:lnTo>
                  <a:lnTo>
                    <a:pt x="0" y="19"/>
                  </a:lnTo>
                  <a:lnTo>
                    <a:pt x="0" y="62"/>
                  </a:lnTo>
                  <a:lnTo>
                    <a:pt x="177" y="62"/>
                  </a:lnTo>
                  <a:lnTo>
                    <a:pt x="177" y="81"/>
                  </a:lnTo>
                  <a:lnTo>
                    <a:pt x="238" y="43"/>
                  </a:lnTo>
                  <a:lnTo>
                    <a:pt x="177" y="0"/>
                  </a:lnTo>
                  <a:close/>
                </a:path>
              </a:pathLst>
            </a:custGeom>
            <a:solidFill>
              <a:srgbClr val="618FFD"/>
            </a:solidFill>
            <a:ln w="9525" cap="rnd">
              <a:solidFill>
                <a:srgbClr val="000000"/>
              </a:solidFill>
              <a:round/>
              <a:headEnd/>
              <a:tailEnd/>
            </a:ln>
          </p:spPr>
          <p:txBody>
            <a:bodyPr/>
            <a:lstStyle/>
            <a:p>
              <a:endParaRPr lang="en-US" dirty="0">
                <a:cs typeface="Arial" panose="020B0604020202020204" pitchFamily="34" charset="0"/>
              </a:endParaRPr>
            </a:p>
          </p:txBody>
        </p:sp>
        <p:sp>
          <p:nvSpPr>
            <p:cNvPr id="158" name="TextBox 157">
              <a:extLst>
                <a:ext uri="{FF2B5EF4-FFF2-40B4-BE49-F238E27FC236}">
                  <a16:creationId xmlns:a16="http://schemas.microsoft.com/office/drawing/2014/main" id="{727AC7A1-2A0A-40D1-B71B-F56E647CB803}"/>
                </a:ext>
              </a:extLst>
            </p:cNvPr>
            <p:cNvSpPr txBox="1"/>
            <p:nvPr/>
          </p:nvSpPr>
          <p:spPr>
            <a:xfrm>
              <a:off x="2429612" y="2156468"/>
              <a:ext cx="906017" cy="369332"/>
            </a:xfrm>
            <a:prstGeom prst="rect">
              <a:avLst/>
            </a:prstGeom>
            <a:noFill/>
          </p:spPr>
          <p:txBody>
            <a:bodyPr wrap="none" rtlCol="0">
              <a:spAutoFit/>
            </a:bodyPr>
            <a:lstStyle/>
            <a:p>
              <a:r>
                <a:rPr lang="en-US" dirty="0"/>
                <a:t>Deposit</a:t>
              </a:r>
            </a:p>
          </p:txBody>
        </p:sp>
      </p:grpSp>
      <p:grpSp>
        <p:nvGrpSpPr>
          <p:cNvPr id="159" name="Group 158">
            <a:extLst>
              <a:ext uri="{FF2B5EF4-FFF2-40B4-BE49-F238E27FC236}">
                <a16:creationId xmlns:a16="http://schemas.microsoft.com/office/drawing/2014/main" id="{D5EB0570-4423-410C-B9C8-4121431DDA81}"/>
              </a:ext>
            </a:extLst>
          </p:cNvPr>
          <p:cNvGrpSpPr/>
          <p:nvPr/>
        </p:nvGrpSpPr>
        <p:grpSpPr>
          <a:xfrm>
            <a:off x="2212428" y="1813034"/>
            <a:ext cx="8474137" cy="3031209"/>
            <a:chOff x="2212428" y="1813034"/>
            <a:chExt cx="8474137" cy="3031209"/>
          </a:xfrm>
        </p:grpSpPr>
        <p:cxnSp>
          <p:nvCxnSpPr>
            <p:cNvPr id="160" name="Straight Arrow Connector 159">
              <a:extLst>
                <a:ext uri="{FF2B5EF4-FFF2-40B4-BE49-F238E27FC236}">
                  <a16:creationId xmlns:a16="http://schemas.microsoft.com/office/drawing/2014/main" id="{9AD553CE-E4E9-4E70-A48F-B55763B3C64F}"/>
                </a:ext>
              </a:extLst>
            </p:cNvPr>
            <p:cNvCxnSpPr>
              <a:cxnSpLocks/>
            </p:cNvCxnSpPr>
            <p:nvPr/>
          </p:nvCxnSpPr>
          <p:spPr>
            <a:xfrm flipH="1" flipV="1">
              <a:off x="2517275" y="1876918"/>
              <a:ext cx="7893550" cy="1228726"/>
            </a:xfrm>
            <a:prstGeom prst="straightConnector1">
              <a:avLst/>
            </a:prstGeom>
            <a:ln w="53975">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Straight Arrow Connector 160">
              <a:extLst>
                <a:ext uri="{FF2B5EF4-FFF2-40B4-BE49-F238E27FC236}">
                  <a16:creationId xmlns:a16="http://schemas.microsoft.com/office/drawing/2014/main" id="{365F968B-BC0B-4963-AC24-D51FCA3498DF}"/>
                </a:ext>
              </a:extLst>
            </p:cNvPr>
            <p:cNvCxnSpPr>
              <a:cxnSpLocks/>
            </p:cNvCxnSpPr>
            <p:nvPr/>
          </p:nvCxnSpPr>
          <p:spPr>
            <a:xfrm flipH="1">
              <a:off x="2333297" y="1813034"/>
              <a:ext cx="8171795" cy="1781504"/>
            </a:xfrm>
            <a:prstGeom prst="straightConnector1">
              <a:avLst/>
            </a:prstGeom>
            <a:ln w="53975">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Straight Arrow Connector 161">
              <a:extLst>
                <a:ext uri="{FF2B5EF4-FFF2-40B4-BE49-F238E27FC236}">
                  <a16:creationId xmlns:a16="http://schemas.microsoft.com/office/drawing/2014/main" id="{827D8D2C-FD88-4C36-946C-92FE9784E152}"/>
                </a:ext>
              </a:extLst>
            </p:cNvPr>
            <p:cNvCxnSpPr>
              <a:cxnSpLocks/>
            </p:cNvCxnSpPr>
            <p:nvPr/>
          </p:nvCxnSpPr>
          <p:spPr>
            <a:xfrm flipH="1" flipV="1">
              <a:off x="2212428" y="2401614"/>
              <a:ext cx="7998373" cy="2191407"/>
            </a:xfrm>
            <a:prstGeom prst="straightConnector1">
              <a:avLst/>
            </a:prstGeom>
            <a:ln w="53975">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Straight Arrow Connector 162">
              <a:extLst>
                <a:ext uri="{FF2B5EF4-FFF2-40B4-BE49-F238E27FC236}">
                  <a16:creationId xmlns:a16="http://schemas.microsoft.com/office/drawing/2014/main" id="{96AED207-39B6-41B9-BDBB-54D9FB3B51EB}"/>
                </a:ext>
              </a:extLst>
            </p:cNvPr>
            <p:cNvCxnSpPr>
              <a:cxnSpLocks/>
            </p:cNvCxnSpPr>
            <p:nvPr/>
          </p:nvCxnSpPr>
          <p:spPr>
            <a:xfrm flipH="1">
              <a:off x="2333297" y="2496207"/>
              <a:ext cx="8353268" cy="2186152"/>
            </a:xfrm>
            <a:prstGeom prst="straightConnector1">
              <a:avLst/>
            </a:prstGeom>
            <a:ln w="53975">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Straight Arrow Connector 163">
              <a:extLst>
                <a:ext uri="{FF2B5EF4-FFF2-40B4-BE49-F238E27FC236}">
                  <a16:creationId xmlns:a16="http://schemas.microsoft.com/office/drawing/2014/main" id="{89A7FC34-2BB4-465E-8FEF-2586F5570DAA}"/>
                </a:ext>
              </a:extLst>
            </p:cNvPr>
            <p:cNvCxnSpPr>
              <a:cxnSpLocks/>
            </p:cNvCxnSpPr>
            <p:nvPr/>
          </p:nvCxnSpPr>
          <p:spPr>
            <a:xfrm flipH="1" flipV="1">
              <a:off x="2509253" y="3926512"/>
              <a:ext cx="7701548" cy="880947"/>
            </a:xfrm>
            <a:prstGeom prst="straightConnector1">
              <a:avLst/>
            </a:prstGeom>
            <a:ln w="53975">
              <a:solidFill>
                <a:srgbClr val="618FFD"/>
              </a:solidFill>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a:extLst>
                <a:ext uri="{FF2B5EF4-FFF2-40B4-BE49-F238E27FC236}">
                  <a16:creationId xmlns:a16="http://schemas.microsoft.com/office/drawing/2014/main" id="{F57152FA-C282-4444-B9AC-A08EF57D0BE9}"/>
                </a:ext>
              </a:extLst>
            </p:cNvPr>
            <p:cNvCxnSpPr>
              <a:cxnSpLocks/>
            </p:cNvCxnSpPr>
            <p:nvPr/>
          </p:nvCxnSpPr>
          <p:spPr>
            <a:xfrm flipH="1">
              <a:off x="2392259" y="3964781"/>
              <a:ext cx="8018566" cy="879462"/>
            </a:xfrm>
            <a:prstGeom prst="straightConnector1">
              <a:avLst/>
            </a:prstGeom>
            <a:ln w="53975">
              <a:solidFill>
                <a:srgbClr val="618FFD"/>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6" name="Group 165">
            <a:extLst>
              <a:ext uri="{FF2B5EF4-FFF2-40B4-BE49-F238E27FC236}">
                <a16:creationId xmlns:a16="http://schemas.microsoft.com/office/drawing/2014/main" id="{3A1D93D9-0B15-4226-A36A-21D6CC2D1D1D}"/>
              </a:ext>
            </a:extLst>
          </p:cNvPr>
          <p:cNvGrpSpPr/>
          <p:nvPr/>
        </p:nvGrpSpPr>
        <p:grpSpPr>
          <a:xfrm>
            <a:off x="3194532" y="1739777"/>
            <a:ext cx="6666393" cy="4073498"/>
            <a:chOff x="3194532" y="1739777"/>
            <a:chExt cx="6666393" cy="4073498"/>
          </a:xfrm>
        </p:grpSpPr>
        <p:pic>
          <p:nvPicPr>
            <p:cNvPr id="167" name="Picture 166">
              <a:extLst>
                <a:ext uri="{FF2B5EF4-FFF2-40B4-BE49-F238E27FC236}">
                  <a16:creationId xmlns:a16="http://schemas.microsoft.com/office/drawing/2014/main" id="{E9158919-715A-4A68-842F-7BE8CB940AF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135902" y="5011048"/>
              <a:ext cx="725023" cy="802227"/>
            </a:xfrm>
            <a:prstGeom prst="rect">
              <a:avLst/>
            </a:prstGeom>
          </p:spPr>
        </p:pic>
        <p:pic>
          <p:nvPicPr>
            <p:cNvPr id="168" name="Picture 167">
              <a:extLst>
                <a:ext uri="{FF2B5EF4-FFF2-40B4-BE49-F238E27FC236}">
                  <a16:creationId xmlns:a16="http://schemas.microsoft.com/office/drawing/2014/main" id="{10E7B536-BB76-46ED-95F5-49DABAEEF17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131318" y="1766088"/>
              <a:ext cx="725023" cy="802227"/>
            </a:xfrm>
            <a:prstGeom prst="rect">
              <a:avLst/>
            </a:prstGeom>
          </p:spPr>
        </p:pic>
        <p:pic>
          <p:nvPicPr>
            <p:cNvPr id="169" name="Picture 168">
              <a:extLst>
                <a:ext uri="{FF2B5EF4-FFF2-40B4-BE49-F238E27FC236}">
                  <a16:creationId xmlns:a16="http://schemas.microsoft.com/office/drawing/2014/main" id="{8C49BD59-174B-46A0-B2E8-657885FA332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135434" y="3342995"/>
              <a:ext cx="725023" cy="802227"/>
            </a:xfrm>
            <a:prstGeom prst="rect">
              <a:avLst/>
            </a:prstGeom>
          </p:spPr>
        </p:pic>
        <p:pic>
          <p:nvPicPr>
            <p:cNvPr id="170" name="Picture 169">
              <a:extLst>
                <a:ext uri="{FF2B5EF4-FFF2-40B4-BE49-F238E27FC236}">
                  <a16:creationId xmlns:a16="http://schemas.microsoft.com/office/drawing/2014/main" id="{93AB47C9-4CB7-48E4-A6C4-CCB72BA4587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199116" y="5005221"/>
              <a:ext cx="725023" cy="802227"/>
            </a:xfrm>
            <a:prstGeom prst="rect">
              <a:avLst/>
            </a:prstGeom>
          </p:spPr>
        </p:pic>
        <p:pic>
          <p:nvPicPr>
            <p:cNvPr id="171" name="Picture 170">
              <a:extLst>
                <a:ext uri="{FF2B5EF4-FFF2-40B4-BE49-F238E27FC236}">
                  <a16:creationId xmlns:a16="http://schemas.microsoft.com/office/drawing/2014/main" id="{670F8A59-EC31-4D7C-BA4F-84F74B70A89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194532" y="1739777"/>
              <a:ext cx="725023" cy="802227"/>
            </a:xfrm>
            <a:prstGeom prst="rect">
              <a:avLst/>
            </a:prstGeom>
          </p:spPr>
        </p:pic>
        <p:pic>
          <p:nvPicPr>
            <p:cNvPr id="172" name="Picture 171">
              <a:extLst>
                <a:ext uri="{FF2B5EF4-FFF2-40B4-BE49-F238E27FC236}">
                  <a16:creationId xmlns:a16="http://schemas.microsoft.com/office/drawing/2014/main" id="{C4E8950A-23AA-4344-B1EF-5CD2F017C33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198648" y="3348319"/>
              <a:ext cx="725023" cy="802227"/>
            </a:xfrm>
            <a:prstGeom prst="rect">
              <a:avLst/>
            </a:prstGeom>
          </p:spPr>
        </p:pic>
      </p:grpSp>
    </p:spTree>
    <p:extLst>
      <p:ext uri="{BB962C8B-B14F-4D97-AF65-F5344CB8AC3E}">
        <p14:creationId xmlns:p14="http://schemas.microsoft.com/office/powerpoint/2010/main" val="427766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135"/>
                                        </p:tgtEl>
                                        <p:attrNameLst>
                                          <p:attrName>style.visibility</p:attrName>
                                        </p:attrNameLst>
                                      </p:cBhvr>
                                      <p:to>
                                        <p:strVal val="visible"/>
                                      </p:to>
                                    </p:set>
                                    <p:animEffect transition="in" filter="wipe(right)">
                                      <p:cBhvr>
                                        <p:cTn id="16" dur="500"/>
                                        <p:tgtEl>
                                          <p:spTgt spid="13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41"/>
                                        </p:tgtEl>
                                        <p:attrNameLst>
                                          <p:attrName>style.visibility</p:attrName>
                                        </p:attrNameLst>
                                      </p:cBhvr>
                                      <p:to>
                                        <p:strVal val="visible"/>
                                      </p:to>
                                    </p:set>
                                    <p:animEffect transition="in" filter="wipe(left)">
                                      <p:cBhvr>
                                        <p:cTn id="21" dur="500"/>
                                        <p:tgtEl>
                                          <p:spTgt spid="14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nodeType="clickEffect">
                                  <p:stCondLst>
                                    <p:cond delay="0"/>
                                  </p:stCondLst>
                                  <p:childTnLst>
                                    <p:set>
                                      <p:cBhvr>
                                        <p:cTn id="25" dur="1" fill="hold">
                                          <p:stCondLst>
                                            <p:cond delay="0"/>
                                          </p:stCondLst>
                                        </p:cTn>
                                        <p:tgtEl>
                                          <p:spTgt spid="148"/>
                                        </p:tgtEl>
                                        <p:attrNameLst>
                                          <p:attrName>style.visibility</p:attrName>
                                        </p:attrNameLst>
                                      </p:cBhvr>
                                      <p:to>
                                        <p:strVal val="visible"/>
                                      </p:to>
                                    </p:set>
                                    <p:animEffect transition="in" filter="wipe(right)">
                                      <p:cBhvr>
                                        <p:cTn id="26" dur="500"/>
                                        <p:tgtEl>
                                          <p:spTgt spid="148"/>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159"/>
                                        </p:tgtEl>
                                        <p:attrNameLst>
                                          <p:attrName>style.visibility</p:attrName>
                                        </p:attrNameLst>
                                      </p:cBhvr>
                                      <p:to>
                                        <p:strVal val="visible"/>
                                      </p:to>
                                    </p:set>
                                    <p:animEffect transition="in" filter="wipe(right)">
                                      <p:cBhvr>
                                        <p:cTn id="35" dur="500"/>
                                        <p:tgtEl>
                                          <p:spTgt spid="159"/>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6B69D91-D6F8-4829-9C96-60007FDA3A98}"/>
              </a:ext>
            </a:extLst>
          </p:cNvPr>
          <p:cNvGrpSpPr/>
          <p:nvPr/>
        </p:nvGrpSpPr>
        <p:grpSpPr>
          <a:xfrm>
            <a:off x="7579631" y="912641"/>
            <a:ext cx="2697844" cy="1806119"/>
            <a:chOff x="5833873" y="1270634"/>
            <a:chExt cx="5815201" cy="5191125"/>
          </a:xfrm>
        </p:grpSpPr>
        <p:pic>
          <p:nvPicPr>
            <p:cNvPr id="4" name="Picture 2" descr="Meeting, Together, Cooperation, Personal, Teamwork">
              <a:extLst>
                <a:ext uri="{FF2B5EF4-FFF2-40B4-BE49-F238E27FC236}">
                  <a16:creationId xmlns:a16="http://schemas.microsoft.com/office/drawing/2014/main" id="{F6012BCD-8FAF-4B84-937C-3BA2CFCB7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B08404-2715-4B85-A0B3-5E6D9D032D77}"/>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0DC7EA6-2F6B-408F-A4E6-82D2425762C8}"/>
              </a:ext>
            </a:extLst>
          </p:cNvPr>
          <p:cNvGrpSpPr/>
          <p:nvPr/>
        </p:nvGrpSpPr>
        <p:grpSpPr>
          <a:xfrm>
            <a:off x="1986817" y="948038"/>
            <a:ext cx="2232896" cy="1802509"/>
            <a:chOff x="1052512" y="973835"/>
            <a:chExt cx="5191125" cy="5191125"/>
          </a:xfrm>
        </p:grpSpPr>
        <p:pic>
          <p:nvPicPr>
            <p:cNvPr id="6" name="Picture 2" descr="Meeting, Together, Cooperation, Personal, Teamwork">
              <a:extLst>
                <a:ext uri="{FF2B5EF4-FFF2-40B4-BE49-F238E27FC236}">
                  <a16:creationId xmlns:a16="http://schemas.microsoft.com/office/drawing/2014/main" id="{DA780F65-DD77-4EC4-AB24-FF6D470D1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3A6C60A-9000-41BA-88AB-8E307503A0B7}"/>
                </a:ext>
              </a:extLst>
            </p:cNvPr>
            <p:cNvSpPr/>
            <p:nvPr/>
          </p:nvSpPr>
          <p:spPr>
            <a:xfrm>
              <a:off x="3779600" y="2299925"/>
              <a:ext cx="2438399" cy="3133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Account Set Up</a:t>
              </a:r>
            </a:p>
          </p:txBody>
        </p:sp>
      </p:grpSp>
      <p:pic>
        <p:nvPicPr>
          <p:cNvPr id="20" name="Picture 19">
            <a:extLst>
              <a:ext uri="{FF2B5EF4-FFF2-40B4-BE49-F238E27FC236}">
                <a16:creationId xmlns:a16="http://schemas.microsoft.com/office/drawing/2014/main" id="{5FA46F23-1DB6-4277-9DCD-DA2F043E1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593" y="844500"/>
            <a:ext cx="628812" cy="1456063"/>
          </a:xfrm>
          <a:prstGeom prst="rect">
            <a:avLst/>
          </a:prstGeom>
        </p:spPr>
      </p:pic>
      <p:sp>
        <p:nvSpPr>
          <p:cNvPr id="22" name="TextBox 21">
            <a:extLst>
              <a:ext uri="{FF2B5EF4-FFF2-40B4-BE49-F238E27FC236}">
                <a16:creationId xmlns:a16="http://schemas.microsoft.com/office/drawing/2014/main" id="{19CABC9A-B8F7-41DA-B5FF-683D12E0984E}"/>
              </a:ext>
            </a:extLst>
          </p:cNvPr>
          <p:cNvSpPr txBox="1"/>
          <p:nvPr/>
        </p:nvSpPr>
        <p:spPr>
          <a:xfrm>
            <a:off x="5503961" y="912641"/>
            <a:ext cx="1060803" cy="369332"/>
          </a:xfrm>
          <a:prstGeom prst="rect">
            <a:avLst/>
          </a:prstGeom>
          <a:noFill/>
        </p:spPr>
        <p:txBody>
          <a:bodyPr wrap="none" rtlCol="0">
            <a:spAutoFit/>
          </a:bodyPr>
          <a:lstStyle/>
          <a:p>
            <a:r>
              <a:rPr lang="en-US" dirty="0"/>
              <a:t>Providers</a:t>
            </a:r>
          </a:p>
        </p:txBody>
      </p:sp>
      <p:sp>
        <p:nvSpPr>
          <p:cNvPr id="2" name="Title 1">
            <a:extLst>
              <a:ext uri="{FF2B5EF4-FFF2-40B4-BE49-F238E27FC236}">
                <a16:creationId xmlns:a16="http://schemas.microsoft.com/office/drawing/2014/main" id="{C39F980C-73E4-4D3A-AFBF-E52438072114}"/>
              </a:ext>
            </a:extLst>
          </p:cNvPr>
          <p:cNvSpPr>
            <a:spLocks noGrp="1"/>
          </p:cNvSpPr>
          <p:nvPr>
            <p:ph type="title"/>
          </p:nvPr>
        </p:nvSpPr>
        <p:spPr/>
        <p:txBody>
          <a:bodyPr/>
          <a:lstStyle/>
          <a:p>
            <a:r>
              <a:rPr lang="en-US" dirty="0"/>
              <a:t>By Contrast – Credit Payment </a:t>
            </a:r>
          </a:p>
        </p:txBody>
      </p:sp>
      <p:sp>
        <p:nvSpPr>
          <p:cNvPr id="66" name="TextBox 65">
            <a:extLst>
              <a:ext uri="{FF2B5EF4-FFF2-40B4-BE49-F238E27FC236}">
                <a16:creationId xmlns:a16="http://schemas.microsoft.com/office/drawing/2014/main" id="{8716E943-49BB-4012-AD04-031BEA308F5E}"/>
              </a:ext>
            </a:extLst>
          </p:cNvPr>
          <p:cNvSpPr txBox="1"/>
          <p:nvPr/>
        </p:nvSpPr>
        <p:spPr>
          <a:xfrm>
            <a:off x="2052456" y="886147"/>
            <a:ext cx="1112036" cy="369332"/>
          </a:xfrm>
          <a:prstGeom prst="rect">
            <a:avLst/>
          </a:prstGeom>
          <a:noFill/>
        </p:spPr>
        <p:txBody>
          <a:bodyPr wrap="none" rtlCol="0">
            <a:spAutoFit/>
          </a:bodyPr>
          <a:lstStyle/>
          <a:p>
            <a:r>
              <a:rPr lang="en-US" dirty="0"/>
              <a:t>End Users</a:t>
            </a:r>
          </a:p>
        </p:txBody>
      </p:sp>
      <p:sp>
        <p:nvSpPr>
          <p:cNvPr id="67" name="TextBox 66">
            <a:extLst>
              <a:ext uri="{FF2B5EF4-FFF2-40B4-BE49-F238E27FC236}">
                <a16:creationId xmlns:a16="http://schemas.microsoft.com/office/drawing/2014/main" id="{798E419B-ED40-48FB-A81D-285868DF5BB1}"/>
              </a:ext>
            </a:extLst>
          </p:cNvPr>
          <p:cNvSpPr txBox="1"/>
          <p:nvPr/>
        </p:nvSpPr>
        <p:spPr>
          <a:xfrm>
            <a:off x="9038997" y="1057566"/>
            <a:ext cx="1112036" cy="369332"/>
          </a:xfrm>
          <a:prstGeom prst="rect">
            <a:avLst/>
          </a:prstGeom>
          <a:noFill/>
        </p:spPr>
        <p:txBody>
          <a:bodyPr wrap="none" rtlCol="0">
            <a:spAutoFit/>
          </a:bodyPr>
          <a:lstStyle/>
          <a:p>
            <a:r>
              <a:rPr lang="en-US" dirty="0"/>
              <a:t>End Users</a:t>
            </a:r>
          </a:p>
        </p:txBody>
      </p:sp>
      <p:pic>
        <p:nvPicPr>
          <p:cNvPr id="68" name="Picture 67">
            <a:extLst>
              <a:ext uri="{FF2B5EF4-FFF2-40B4-BE49-F238E27FC236}">
                <a16:creationId xmlns:a16="http://schemas.microsoft.com/office/drawing/2014/main" id="{31BA4801-D3BF-4111-845F-F70AEA8A5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593" y="2674824"/>
            <a:ext cx="628812" cy="1456063"/>
          </a:xfrm>
          <a:prstGeom prst="rect">
            <a:avLst/>
          </a:prstGeom>
        </p:spPr>
      </p:pic>
      <p:pic>
        <p:nvPicPr>
          <p:cNvPr id="70" name="Picture 69">
            <a:extLst>
              <a:ext uri="{FF2B5EF4-FFF2-40B4-BE49-F238E27FC236}">
                <a16:creationId xmlns:a16="http://schemas.microsoft.com/office/drawing/2014/main" id="{F5314B3D-227F-4DC2-9E05-C20A5300E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593" y="4403802"/>
            <a:ext cx="628812" cy="1456063"/>
          </a:xfrm>
          <a:prstGeom prst="rect">
            <a:avLst/>
          </a:prstGeom>
        </p:spPr>
      </p:pic>
      <p:grpSp>
        <p:nvGrpSpPr>
          <p:cNvPr id="74" name="Group 73">
            <a:extLst>
              <a:ext uri="{FF2B5EF4-FFF2-40B4-BE49-F238E27FC236}">
                <a16:creationId xmlns:a16="http://schemas.microsoft.com/office/drawing/2014/main" id="{F1F4A45B-3DFA-4CE3-93CB-B053A1202D18}"/>
              </a:ext>
            </a:extLst>
          </p:cNvPr>
          <p:cNvGrpSpPr/>
          <p:nvPr/>
        </p:nvGrpSpPr>
        <p:grpSpPr>
          <a:xfrm>
            <a:off x="1977292" y="2529187"/>
            <a:ext cx="2232896" cy="1802510"/>
            <a:chOff x="1052512" y="973835"/>
            <a:chExt cx="5191125" cy="5191125"/>
          </a:xfrm>
        </p:grpSpPr>
        <p:pic>
          <p:nvPicPr>
            <p:cNvPr id="75" name="Picture 2" descr="Meeting, Together, Cooperation, Personal, Teamwork">
              <a:extLst>
                <a:ext uri="{FF2B5EF4-FFF2-40B4-BE49-F238E27FC236}">
                  <a16:creationId xmlns:a16="http://schemas.microsoft.com/office/drawing/2014/main" id="{CCB6D533-9229-4DF4-AEF0-1E98E92362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a:extLst>
                <a:ext uri="{FF2B5EF4-FFF2-40B4-BE49-F238E27FC236}">
                  <a16:creationId xmlns:a16="http://schemas.microsoft.com/office/drawing/2014/main" id="{AC7D651A-285E-4565-84FC-C710C6C2317E}"/>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67473883-6DBD-4CEC-9C17-B95F431908BF}"/>
              </a:ext>
            </a:extLst>
          </p:cNvPr>
          <p:cNvGrpSpPr/>
          <p:nvPr/>
        </p:nvGrpSpPr>
        <p:grpSpPr>
          <a:xfrm>
            <a:off x="1967767" y="4224637"/>
            <a:ext cx="2232896" cy="1802510"/>
            <a:chOff x="1052512" y="973835"/>
            <a:chExt cx="5191125" cy="5191125"/>
          </a:xfrm>
        </p:grpSpPr>
        <p:pic>
          <p:nvPicPr>
            <p:cNvPr id="78" name="Picture 2" descr="Meeting, Together, Cooperation, Personal, Teamwork">
              <a:extLst>
                <a:ext uri="{FF2B5EF4-FFF2-40B4-BE49-F238E27FC236}">
                  <a16:creationId xmlns:a16="http://schemas.microsoft.com/office/drawing/2014/main" id="{A901A768-2209-4C23-ABC9-B6FF4BEC6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2" y="973835"/>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3FBE01BF-1623-40B4-BF4E-B1C56C64F4F5}"/>
                </a:ext>
              </a:extLst>
            </p:cNvPr>
            <p:cNvSpPr/>
            <p:nvPr/>
          </p:nvSpPr>
          <p:spPr>
            <a:xfrm>
              <a:off x="3805238" y="2184170"/>
              <a:ext cx="2438399" cy="31330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0" name="Group 79">
            <a:extLst>
              <a:ext uri="{FF2B5EF4-FFF2-40B4-BE49-F238E27FC236}">
                <a16:creationId xmlns:a16="http://schemas.microsoft.com/office/drawing/2014/main" id="{F453B598-838D-4916-B7EF-C1406733EEF4}"/>
              </a:ext>
            </a:extLst>
          </p:cNvPr>
          <p:cNvGrpSpPr/>
          <p:nvPr/>
        </p:nvGrpSpPr>
        <p:grpSpPr>
          <a:xfrm>
            <a:off x="7634896" y="2502693"/>
            <a:ext cx="2697844" cy="1806119"/>
            <a:chOff x="5833873" y="1270634"/>
            <a:chExt cx="5815201" cy="5191125"/>
          </a:xfrm>
        </p:grpSpPr>
        <p:pic>
          <p:nvPicPr>
            <p:cNvPr id="81" name="Picture 2" descr="Meeting, Together, Cooperation, Personal, Teamwork">
              <a:extLst>
                <a:ext uri="{FF2B5EF4-FFF2-40B4-BE49-F238E27FC236}">
                  <a16:creationId xmlns:a16="http://schemas.microsoft.com/office/drawing/2014/main" id="{296E618B-0F06-42CB-BB89-422B4C984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2" name="Rectangle 81">
              <a:extLst>
                <a:ext uri="{FF2B5EF4-FFF2-40B4-BE49-F238E27FC236}">
                  <a16:creationId xmlns:a16="http://schemas.microsoft.com/office/drawing/2014/main" id="{F5663C3D-80F0-433A-B647-C26FD7B752F1}"/>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3" name="Group 82">
            <a:extLst>
              <a:ext uri="{FF2B5EF4-FFF2-40B4-BE49-F238E27FC236}">
                <a16:creationId xmlns:a16="http://schemas.microsoft.com/office/drawing/2014/main" id="{D43D45A7-B1C6-4415-B00C-0B2C5015B0D6}"/>
              </a:ext>
            </a:extLst>
          </p:cNvPr>
          <p:cNvGrpSpPr/>
          <p:nvPr/>
        </p:nvGrpSpPr>
        <p:grpSpPr>
          <a:xfrm>
            <a:off x="7634896" y="4255293"/>
            <a:ext cx="2697844" cy="1806119"/>
            <a:chOff x="5833873" y="1270634"/>
            <a:chExt cx="5815201" cy="5191125"/>
          </a:xfrm>
        </p:grpSpPr>
        <p:pic>
          <p:nvPicPr>
            <p:cNvPr id="84" name="Picture 2" descr="Meeting, Together, Cooperation, Personal, Teamwork">
              <a:extLst>
                <a:ext uri="{FF2B5EF4-FFF2-40B4-BE49-F238E27FC236}">
                  <a16:creationId xmlns:a16="http://schemas.microsoft.com/office/drawing/2014/main" id="{11AD670F-44E2-42C3-9C44-4F8C1EB2F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49" y="1270634"/>
              <a:ext cx="5191125" cy="5191125"/>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84">
              <a:extLst>
                <a:ext uri="{FF2B5EF4-FFF2-40B4-BE49-F238E27FC236}">
                  <a16:creationId xmlns:a16="http://schemas.microsoft.com/office/drawing/2014/main" id="{C52D12D4-2586-43E9-BA6D-A5FA2AFE2089}"/>
                </a:ext>
              </a:extLst>
            </p:cNvPr>
            <p:cNvSpPr/>
            <p:nvPr/>
          </p:nvSpPr>
          <p:spPr>
            <a:xfrm>
              <a:off x="5833873" y="2437154"/>
              <a:ext cx="3297936" cy="3639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8" name="TextBox 137">
            <a:extLst>
              <a:ext uri="{FF2B5EF4-FFF2-40B4-BE49-F238E27FC236}">
                <a16:creationId xmlns:a16="http://schemas.microsoft.com/office/drawing/2014/main" id="{A4953AF2-0714-471A-B5F8-C2AAE17492D5}"/>
              </a:ext>
            </a:extLst>
          </p:cNvPr>
          <p:cNvSpPr txBox="1"/>
          <p:nvPr/>
        </p:nvSpPr>
        <p:spPr>
          <a:xfrm>
            <a:off x="634461" y="2328880"/>
            <a:ext cx="1884073" cy="1200329"/>
          </a:xfrm>
          <a:prstGeom prst="rect">
            <a:avLst/>
          </a:prstGeom>
          <a:noFill/>
        </p:spPr>
        <p:txBody>
          <a:bodyPr wrap="square" rtlCol="0">
            <a:spAutoFit/>
          </a:bodyPr>
          <a:lstStyle/>
          <a:p>
            <a:r>
              <a:rPr lang="en-US" dirty="0"/>
              <a:t>Each users requires accounts with each providers (3)</a:t>
            </a:r>
          </a:p>
        </p:txBody>
      </p:sp>
      <p:grpSp>
        <p:nvGrpSpPr>
          <p:cNvPr id="232" name="Group 231">
            <a:extLst>
              <a:ext uri="{FF2B5EF4-FFF2-40B4-BE49-F238E27FC236}">
                <a16:creationId xmlns:a16="http://schemas.microsoft.com/office/drawing/2014/main" id="{CD9788C6-73A2-4653-A9C3-4843DD9FCA28}"/>
              </a:ext>
            </a:extLst>
          </p:cNvPr>
          <p:cNvGrpSpPr/>
          <p:nvPr/>
        </p:nvGrpSpPr>
        <p:grpSpPr>
          <a:xfrm>
            <a:off x="2853799" y="1494359"/>
            <a:ext cx="2916941" cy="3817416"/>
            <a:chOff x="2853799" y="1494359"/>
            <a:chExt cx="2916941" cy="3817416"/>
          </a:xfrm>
        </p:grpSpPr>
        <p:cxnSp>
          <p:nvCxnSpPr>
            <p:cNvPr id="154" name="Straight Arrow Connector 153">
              <a:extLst>
                <a:ext uri="{FF2B5EF4-FFF2-40B4-BE49-F238E27FC236}">
                  <a16:creationId xmlns:a16="http://schemas.microsoft.com/office/drawing/2014/main" id="{D3ED12A3-F6E6-443E-A35F-B6F6D3872D14}"/>
                </a:ext>
              </a:extLst>
            </p:cNvPr>
            <p:cNvCxnSpPr>
              <a:cxnSpLocks/>
              <a:endCxn id="68" idx="1"/>
            </p:cNvCxnSpPr>
            <p:nvPr/>
          </p:nvCxnSpPr>
          <p:spPr>
            <a:xfrm>
              <a:off x="3151817" y="2113911"/>
              <a:ext cx="2487776" cy="1288945"/>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71" name="Group 70">
              <a:extLst>
                <a:ext uri="{FF2B5EF4-FFF2-40B4-BE49-F238E27FC236}">
                  <a16:creationId xmlns:a16="http://schemas.microsoft.com/office/drawing/2014/main" id="{43BE619C-395C-4CBE-BAB3-672F7CEAE45C}"/>
                </a:ext>
              </a:extLst>
            </p:cNvPr>
            <p:cNvGrpSpPr/>
            <p:nvPr/>
          </p:nvGrpSpPr>
          <p:grpSpPr>
            <a:xfrm>
              <a:off x="2853799" y="1494359"/>
              <a:ext cx="2916941" cy="3817416"/>
              <a:chOff x="2853799" y="1494359"/>
              <a:chExt cx="2916941" cy="3817416"/>
            </a:xfrm>
          </p:grpSpPr>
          <p:sp>
            <p:nvSpPr>
              <p:cNvPr id="44" name="TextBox 43">
                <a:extLst>
                  <a:ext uri="{FF2B5EF4-FFF2-40B4-BE49-F238E27FC236}">
                    <a16:creationId xmlns:a16="http://schemas.microsoft.com/office/drawing/2014/main" id="{D6A7CA89-86B0-4E4A-9778-4AEE78F78463}"/>
                  </a:ext>
                </a:extLst>
              </p:cNvPr>
              <p:cNvSpPr txBox="1"/>
              <p:nvPr/>
            </p:nvSpPr>
            <p:spPr>
              <a:xfrm>
                <a:off x="3544795" y="1494359"/>
                <a:ext cx="1623714" cy="369332"/>
              </a:xfrm>
              <a:prstGeom prst="rect">
                <a:avLst/>
              </a:prstGeom>
              <a:noFill/>
            </p:spPr>
            <p:txBody>
              <a:bodyPr wrap="none" rtlCol="0">
                <a:spAutoFit/>
              </a:bodyPr>
              <a:lstStyle/>
              <a:p>
                <a:r>
                  <a:rPr lang="en-US" dirty="0"/>
                  <a:t>Account Set Up</a:t>
                </a:r>
              </a:p>
            </p:txBody>
          </p:sp>
          <p:cxnSp>
            <p:nvCxnSpPr>
              <p:cNvPr id="8" name="Straight Arrow Connector 7">
                <a:extLst>
                  <a:ext uri="{FF2B5EF4-FFF2-40B4-BE49-F238E27FC236}">
                    <a16:creationId xmlns:a16="http://schemas.microsoft.com/office/drawing/2014/main" id="{B3A5F2CB-1C90-46DA-874B-CB54876D7F51}"/>
                  </a:ext>
                </a:extLst>
              </p:cNvPr>
              <p:cNvCxnSpPr>
                <a:cxnSpLocks/>
              </p:cNvCxnSpPr>
              <p:nvPr/>
            </p:nvCxnSpPr>
            <p:spPr>
              <a:xfrm>
                <a:off x="3416876" y="1562793"/>
                <a:ext cx="1850913" cy="599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B91AA0B9-6F8B-41A3-8526-5799F5F88518}"/>
                  </a:ext>
                </a:extLst>
              </p:cNvPr>
              <p:cNvCxnSpPr>
                <a:cxnSpLocks/>
              </p:cNvCxnSpPr>
              <p:nvPr/>
            </p:nvCxnSpPr>
            <p:spPr>
              <a:xfrm>
                <a:off x="2913272" y="2533759"/>
                <a:ext cx="2857468" cy="2404757"/>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62625FCA-3D5B-4663-8F88-CE02A3F1F853}"/>
                  </a:ext>
                </a:extLst>
              </p:cNvPr>
              <p:cNvCxnSpPr>
                <a:cxnSpLocks/>
              </p:cNvCxnSpPr>
              <p:nvPr/>
            </p:nvCxnSpPr>
            <p:spPr>
              <a:xfrm flipV="1">
                <a:off x="3081877" y="1585008"/>
                <a:ext cx="2351059" cy="1663636"/>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E7D3E52B-7D0F-40E7-B513-CED79FF2B397}"/>
                  </a:ext>
                </a:extLst>
              </p:cNvPr>
              <p:cNvCxnSpPr>
                <a:cxnSpLocks/>
              </p:cNvCxnSpPr>
              <p:nvPr/>
            </p:nvCxnSpPr>
            <p:spPr>
              <a:xfrm flipV="1">
                <a:off x="3291737" y="3466617"/>
                <a:ext cx="2179497" cy="146494"/>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70200374-8574-4BCF-AAB6-E24E326C60BE}"/>
                  </a:ext>
                </a:extLst>
              </p:cNvPr>
              <p:cNvCxnSpPr>
                <a:cxnSpLocks/>
              </p:cNvCxnSpPr>
              <p:nvPr/>
            </p:nvCxnSpPr>
            <p:spPr>
              <a:xfrm>
                <a:off x="2854119" y="4057654"/>
                <a:ext cx="2785474" cy="1182003"/>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a:extLst>
                  <a:ext uri="{FF2B5EF4-FFF2-40B4-BE49-F238E27FC236}">
                    <a16:creationId xmlns:a16="http://schemas.microsoft.com/office/drawing/2014/main" id="{2C9B842E-8AB2-4364-988D-07C5E7B8722D}"/>
                  </a:ext>
                </a:extLst>
              </p:cNvPr>
              <p:cNvCxnSpPr>
                <a:cxnSpLocks/>
              </p:cNvCxnSpPr>
              <p:nvPr/>
            </p:nvCxnSpPr>
            <p:spPr>
              <a:xfrm>
                <a:off x="3159839" y="5275999"/>
                <a:ext cx="2410230" cy="35776"/>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Straight Arrow Connector 160">
                <a:extLst>
                  <a:ext uri="{FF2B5EF4-FFF2-40B4-BE49-F238E27FC236}">
                    <a16:creationId xmlns:a16="http://schemas.microsoft.com/office/drawing/2014/main" id="{E94A037F-C076-4DC2-BD8E-0B1255FF8085}"/>
                  </a:ext>
                </a:extLst>
              </p:cNvPr>
              <p:cNvCxnSpPr>
                <a:cxnSpLocks/>
              </p:cNvCxnSpPr>
              <p:nvPr/>
            </p:nvCxnSpPr>
            <p:spPr>
              <a:xfrm flipV="1">
                <a:off x="3159839" y="3763300"/>
                <a:ext cx="2549278" cy="1200486"/>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Straight Arrow Connector 162">
                <a:extLst>
                  <a:ext uri="{FF2B5EF4-FFF2-40B4-BE49-F238E27FC236}">
                    <a16:creationId xmlns:a16="http://schemas.microsoft.com/office/drawing/2014/main" id="{84976AA2-565C-4905-9A38-29F56CCC36E5}"/>
                  </a:ext>
                </a:extLst>
              </p:cNvPr>
              <p:cNvCxnSpPr>
                <a:cxnSpLocks/>
              </p:cNvCxnSpPr>
              <p:nvPr/>
            </p:nvCxnSpPr>
            <p:spPr>
              <a:xfrm flipV="1">
                <a:off x="2853799" y="1759292"/>
                <a:ext cx="2843007" cy="2986227"/>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92" name="Group 91">
            <a:extLst>
              <a:ext uri="{FF2B5EF4-FFF2-40B4-BE49-F238E27FC236}">
                <a16:creationId xmlns:a16="http://schemas.microsoft.com/office/drawing/2014/main" id="{15B92FD7-FE90-4EA2-9EAF-FDB0E71BE9A0}"/>
              </a:ext>
            </a:extLst>
          </p:cNvPr>
          <p:cNvGrpSpPr/>
          <p:nvPr/>
        </p:nvGrpSpPr>
        <p:grpSpPr>
          <a:xfrm>
            <a:off x="6268405" y="1551471"/>
            <a:ext cx="3096575" cy="3817846"/>
            <a:chOff x="6241627" y="1551509"/>
            <a:chExt cx="3096575" cy="3817846"/>
          </a:xfrm>
        </p:grpSpPr>
        <p:cxnSp>
          <p:nvCxnSpPr>
            <p:cNvPr id="164" name="Straight Arrow Connector 163">
              <a:extLst>
                <a:ext uri="{FF2B5EF4-FFF2-40B4-BE49-F238E27FC236}">
                  <a16:creationId xmlns:a16="http://schemas.microsoft.com/office/drawing/2014/main" id="{0101717A-8123-410E-9B83-5915C91C095D}"/>
                </a:ext>
              </a:extLst>
            </p:cNvPr>
            <p:cNvCxnSpPr>
              <a:cxnSpLocks/>
            </p:cNvCxnSpPr>
            <p:nvPr/>
          </p:nvCxnSpPr>
          <p:spPr>
            <a:xfrm flipH="1">
              <a:off x="6371458" y="1616041"/>
              <a:ext cx="2630468" cy="1"/>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5" name="TextBox 164">
              <a:extLst>
                <a:ext uri="{FF2B5EF4-FFF2-40B4-BE49-F238E27FC236}">
                  <a16:creationId xmlns:a16="http://schemas.microsoft.com/office/drawing/2014/main" id="{356027A8-D738-4369-B971-A7724E856A98}"/>
                </a:ext>
              </a:extLst>
            </p:cNvPr>
            <p:cNvSpPr txBox="1"/>
            <p:nvPr/>
          </p:nvSpPr>
          <p:spPr>
            <a:xfrm>
              <a:off x="7040470" y="1551509"/>
              <a:ext cx="1623714" cy="369332"/>
            </a:xfrm>
            <a:prstGeom prst="rect">
              <a:avLst/>
            </a:prstGeom>
            <a:noFill/>
          </p:spPr>
          <p:txBody>
            <a:bodyPr wrap="none" rtlCol="0">
              <a:spAutoFit/>
            </a:bodyPr>
            <a:lstStyle/>
            <a:p>
              <a:r>
                <a:rPr lang="en-US" dirty="0"/>
                <a:t>Account Set Up</a:t>
              </a:r>
            </a:p>
          </p:txBody>
        </p:sp>
        <p:cxnSp>
          <p:nvCxnSpPr>
            <p:cNvPr id="166" name="Straight Arrow Connector 165">
              <a:extLst>
                <a:ext uri="{FF2B5EF4-FFF2-40B4-BE49-F238E27FC236}">
                  <a16:creationId xmlns:a16="http://schemas.microsoft.com/office/drawing/2014/main" id="{33F44CB7-0FAA-47EB-B148-8BCB59A304DA}"/>
                </a:ext>
              </a:extLst>
            </p:cNvPr>
            <p:cNvCxnSpPr>
              <a:cxnSpLocks/>
              <a:endCxn id="68" idx="3"/>
            </p:cNvCxnSpPr>
            <p:nvPr/>
          </p:nvCxnSpPr>
          <p:spPr>
            <a:xfrm flipH="1">
              <a:off x="6241627" y="2176342"/>
              <a:ext cx="2701448" cy="1226552"/>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3DE1AD47-0B67-41CB-A830-72BA4A3CE866}"/>
                </a:ext>
              </a:extLst>
            </p:cNvPr>
            <p:cNvCxnSpPr>
              <a:cxnSpLocks/>
            </p:cNvCxnSpPr>
            <p:nvPr/>
          </p:nvCxnSpPr>
          <p:spPr>
            <a:xfrm flipH="1">
              <a:off x="6252759" y="4015291"/>
              <a:ext cx="3039024" cy="1338895"/>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a:extLst>
                <a:ext uri="{FF2B5EF4-FFF2-40B4-BE49-F238E27FC236}">
                  <a16:creationId xmlns:a16="http://schemas.microsoft.com/office/drawing/2014/main" id="{322CEBAF-361F-418F-916F-08FB438DC452}"/>
                </a:ext>
              </a:extLst>
            </p:cNvPr>
            <p:cNvCxnSpPr>
              <a:cxnSpLocks/>
              <a:endCxn id="70" idx="3"/>
            </p:cNvCxnSpPr>
            <p:nvPr/>
          </p:nvCxnSpPr>
          <p:spPr>
            <a:xfrm flipH="1">
              <a:off x="6241627" y="2411817"/>
              <a:ext cx="2998945" cy="2720055"/>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0" name="Straight Arrow Connector 169">
              <a:extLst>
                <a:ext uri="{FF2B5EF4-FFF2-40B4-BE49-F238E27FC236}">
                  <a16:creationId xmlns:a16="http://schemas.microsoft.com/office/drawing/2014/main" id="{C6F826FD-F6FC-4079-BCE5-4F73DCB2EFC1}"/>
                </a:ext>
              </a:extLst>
            </p:cNvPr>
            <p:cNvCxnSpPr>
              <a:cxnSpLocks/>
            </p:cNvCxnSpPr>
            <p:nvPr/>
          </p:nvCxnSpPr>
          <p:spPr>
            <a:xfrm flipH="1" flipV="1">
              <a:off x="6523858" y="1768442"/>
              <a:ext cx="2814343" cy="1533311"/>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AC0B569D-8262-414E-B7D3-C02C4CD742FB}"/>
                </a:ext>
              </a:extLst>
            </p:cNvPr>
            <p:cNvCxnSpPr>
              <a:cxnSpLocks/>
            </p:cNvCxnSpPr>
            <p:nvPr/>
          </p:nvCxnSpPr>
          <p:spPr>
            <a:xfrm flipH="1">
              <a:off x="6266406" y="3711650"/>
              <a:ext cx="2806910" cy="67559"/>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5" name="Straight Arrow Connector 174">
              <a:extLst>
                <a:ext uri="{FF2B5EF4-FFF2-40B4-BE49-F238E27FC236}">
                  <a16:creationId xmlns:a16="http://schemas.microsoft.com/office/drawing/2014/main" id="{6D905EF1-7C84-4979-9C70-FADE0C7926E0}"/>
                </a:ext>
              </a:extLst>
            </p:cNvPr>
            <p:cNvCxnSpPr>
              <a:cxnSpLocks/>
            </p:cNvCxnSpPr>
            <p:nvPr/>
          </p:nvCxnSpPr>
          <p:spPr>
            <a:xfrm flipH="1">
              <a:off x="6365228" y="5346632"/>
              <a:ext cx="2708089" cy="22723"/>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855FB465-A4F3-4302-AFD5-7AD8689408D5}"/>
                </a:ext>
              </a:extLst>
            </p:cNvPr>
            <p:cNvCxnSpPr>
              <a:cxnSpLocks/>
            </p:cNvCxnSpPr>
            <p:nvPr/>
          </p:nvCxnSpPr>
          <p:spPr>
            <a:xfrm flipH="1" flipV="1">
              <a:off x="6317616" y="3594904"/>
              <a:ext cx="2912080" cy="1458384"/>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Straight Arrow Connector 178">
              <a:extLst>
                <a:ext uri="{FF2B5EF4-FFF2-40B4-BE49-F238E27FC236}">
                  <a16:creationId xmlns:a16="http://schemas.microsoft.com/office/drawing/2014/main" id="{6B5CD2A5-4993-4157-A4CA-716E801F0A42}"/>
                </a:ext>
              </a:extLst>
            </p:cNvPr>
            <p:cNvCxnSpPr>
              <a:cxnSpLocks/>
            </p:cNvCxnSpPr>
            <p:nvPr/>
          </p:nvCxnSpPr>
          <p:spPr>
            <a:xfrm flipH="1" flipV="1">
              <a:off x="6372488" y="1950110"/>
              <a:ext cx="2965714" cy="2769580"/>
            </a:xfrm>
            <a:prstGeom prst="straightConnector1">
              <a:avLst/>
            </a:prstGeom>
            <a:ln w="349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sp>
        <p:nvSpPr>
          <p:cNvPr id="281" name="TextBox 280">
            <a:extLst>
              <a:ext uri="{FF2B5EF4-FFF2-40B4-BE49-F238E27FC236}">
                <a16:creationId xmlns:a16="http://schemas.microsoft.com/office/drawing/2014/main" id="{E5059793-704B-4690-939D-B2857E510B45}"/>
              </a:ext>
            </a:extLst>
          </p:cNvPr>
          <p:cNvSpPr txBox="1"/>
          <p:nvPr/>
        </p:nvSpPr>
        <p:spPr>
          <a:xfrm>
            <a:off x="10307927" y="1603023"/>
            <a:ext cx="1884073" cy="1477328"/>
          </a:xfrm>
          <a:prstGeom prst="rect">
            <a:avLst/>
          </a:prstGeom>
          <a:noFill/>
        </p:spPr>
        <p:txBody>
          <a:bodyPr wrap="square" rtlCol="0">
            <a:spAutoFit/>
          </a:bodyPr>
          <a:lstStyle/>
          <a:p>
            <a:r>
              <a:rPr lang="en-US" dirty="0"/>
              <a:t>No single set of rules to allocate liabilities among the parties (3 rules sets)</a:t>
            </a:r>
          </a:p>
        </p:txBody>
      </p:sp>
      <p:sp>
        <p:nvSpPr>
          <p:cNvPr id="366" name="TextBox 365">
            <a:extLst>
              <a:ext uri="{FF2B5EF4-FFF2-40B4-BE49-F238E27FC236}">
                <a16:creationId xmlns:a16="http://schemas.microsoft.com/office/drawing/2014/main" id="{C34DB133-F0EE-4BDA-BA0C-D57232696997}"/>
              </a:ext>
            </a:extLst>
          </p:cNvPr>
          <p:cNvSpPr txBox="1"/>
          <p:nvPr/>
        </p:nvSpPr>
        <p:spPr>
          <a:xfrm>
            <a:off x="10340487" y="3200400"/>
            <a:ext cx="1884073" cy="1200329"/>
          </a:xfrm>
          <a:prstGeom prst="rect">
            <a:avLst/>
          </a:prstGeom>
          <a:noFill/>
        </p:spPr>
        <p:txBody>
          <a:bodyPr wrap="square" rtlCol="0">
            <a:spAutoFit/>
          </a:bodyPr>
          <a:lstStyle/>
          <a:p>
            <a:r>
              <a:rPr lang="en-US" dirty="0"/>
              <a:t>Complex to set up and maintain and only </a:t>
            </a:r>
            <a:r>
              <a:rPr lang="en-US" b="1" i="1" u="sng" dirty="0"/>
              <a:t>simulates</a:t>
            </a:r>
            <a:r>
              <a:rPr lang="en-US" dirty="0"/>
              <a:t> real-time</a:t>
            </a:r>
          </a:p>
        </p:txBody>
      </p:sp>
      <p:sp>
        <p:nvSpPr>
          <p:cNvPr id="5" name="TextBox 4">
            <a:extLst>
              <a:ext uri="{FF2B5EF4-FFF2-40B4-BE49-F238E27FC236}">
                <a16:creationId xmlns:a16="http://schemas.microsoft.com/office/drawing/2014/main" id="{BF7052A6-138D-4F3A-89C5-B0FB777BF673}"/>
              </a:ext>
            </a:extLst>
          </p:cNvPr>
          <p:cNvSpPr txBox="1"/>
          <p:nvPr/>
        </p:nvSpPr>
        <p:spPr>
          <a:xfrm>
            <a:off x="680592" y="3869461"/>
            <a:ext cx="1521155" cy="1477328"/>
          </a:xfrm>
          <a:prstGeom prst="rect">
            <a:avLst/>
          </a:prstGeom>
          <a:noFill/>
        </p:spPr>
        <p:txBody>
          <a:bodyPr wrap="square" rtlCol="0">
            <a:spAutoFit/>
          </a:bodyPr>
          <a:lstStyle/>
          <a:p>
            <a:r>
              <a:rPr lang="en-US" dirty="0"/>
              <a:t>Each Provider may have unique format and security requirements!</a:t>
            </a:r>
          </a:p>
        </p:txBody>
      </p:sp>
      <p:grpSp>
        <p:nvGrpSpPr>
          <p:cNvPr id="110" name="Group 109">
            <a:extLst>
              <a:ext uri="{FF2B5EF4-FFF2-40B4-BE49-F238E27FC236}">
                <a16:creationId xmlns:a16="http://schemas.microsoft.com/office/drawing/2014/main" id="{44B7C782-578A-44DB-B403-5440054EAD0A}"/>
              </a:ext>
            </a:extLst>
          </p:cNvPr>
          <p:cNvGrpSpPr/>
          <p:nvPr/>
        </p:nvGrpSpPr>
        <p:grpSpPr>
          <a:xfrm>
            <a:off x="3014606" y="1109375"/>
            <a:ext cx="6384562" cy="4359886"/>
            <a:chOff x="3014606" y="1109375"/>
            <a:chExt cx="6384562" cy="4359886"/>
          </a:xfrm>
        </p:grpSpPr>
        <p:sp>
          <p:nvSpPr>
            <p:cNvPr id="111" name="TextBox 110">
              <a:extLst>
                <a:ext uri="{FF2B5EF4-FFF2-40B4-BE49-F238E27FC236}">
                  <a16:creationId xmlns:a16="http://schemas.microsoft.com/office/drawing/2014/main" id="{322B858A-804F-465D-9065-6638E5F7C298}"/>
                </a:ext>
              </a:extLst>
            </p:cNvPr>
            <p:cNvSpPr txBox="1"/>
            <p:nvPr/>
          </p:nvSpPr>
          <p:spPr>
            <a:xfrm>
              <a:off x="3014606" y="1109375"/>
              <a:ext cx="2101088" cy="305233"/>
            </a:xfrm>
            <a:prstGeom prst="rect">
              <a:avLst/>
            </a:prstGeom>
            <a:noFill/>
          </p:spPr>
          <p:txBody>
            <a:bodyPr wrap="none" rtlCol="0">
              <a:spAutoFit/>
            </a:bodyPr>
            <a:lstStyle/>
            <a:p>
              <a:r>
                <a:rPr lang="en-US" dirty="0"/>
                <a:t>Poof! Instant Money</a:t>
              </a:r>
            </a:p>
          </p:txBody>
        </p:sp>
        <p:sp>
          <p:nvSpPr>
            <p:cNvPr id="113" name="TextBox 112">
              <a:extLst>
                <a:ext uri="{FF2B5EF4-FFF2-40B4-BE49-F238E27FC236}">
                  <a16:creationId xmlns:a16="http://schemas.microsoft.com/office/drawing/2014/main" id="{C6953511-1FE6-4D1E-8F56-3F56728E0668}"/>
                </a:ext>
              </a:extLst>
            </p:cNvPr>
            <p:cNvSpPr txBox="1"/>
            <p:nvPr/>
          </p:nvSpPr>
          <p:spPr>
            <a:xfrm>
              <a:off x="6636258" y="1153606"/>
              <a:ext cx="2101088" cy="369332"/>
            </a:xfrm>
            <a:prstGeom prst="rect">
              <a:avLst/>
            </a:prstGeom>
            <a:noFill/>
          </p:spPr>
          <p:txBody>
            <a:bodyPr wrap="none" rtlCol="0">
              <a:spAutoFit/>
            </a:bodyPr>
            <a:lstStyle/>
            <a:p>
              <a:r>
                <a:rPr lang="en-US" dirty="0"/>
                <a:t>Poof! Instant Money</a:t>
              </a:r>
            </a:p>
          </p:txBody>
        </p:sp>
        <p:grpSp>
          <p:nvGrpSpPr>
            <p:cNvPr id="114" name="Group 113">
              <a:extLst>
                <a:ext uri="{FF2B5EF4-FFF2-40B4-BE49-F238E27FC236}">
                  <a16:creationId xmlns:a16="http://schemas.microsoft.com/office/drawing/2014/main" id="{6EA95A72-34C6-4356-BD55-47B50B74978E}"/>
                </a:ext>
              </a:extLst>
            </p:cNvPr>
            <p:cNvGrpSpPr/>
            <p:nvPr/>
          </p:nvGrpSpPr>
          <p:grpSpPr>
            <a:xfrm>
              <a:off x="3014606" y="1491311"/>
              <a:ext cx="6384562" cy="3977950"/>
              <a:chOff x="3014606" y="1491311"/>
              <a:chExt cx="6384562" cy="3977950"/>
            </a:xfrm>
          </p:grpSpPr>
          <p:grpSp>
            <p:nvGrpSpPr>
              <p:cNvPr id="115" name="Group 114">
                <a:extLst>
                  <a:ext uri="{FF2B5EF4-FFF2-40B4-BE49-F238E27FC236}">
                    <a16:creationId xmlns:a16="http://schemas.microsoft.com/office/drawing/2014/main" id="{56BBD1D2-7C27-4619-89CB-F5F6A5BACBA9}"/>
                  </a:ext>
                </a:extLst>
              </p:cNvPr>
              <p:cNvGrpSpPr/>
              <p:nvPr/>
            </p:nvGrpSpPr>
            <p:grpSpPr>
              <a:xfrm>
                <a:off x="3014606" y="1494359"/>
                <a:ext cx="2849071" cy="3916428"/>
                <a:chOff x="3014606" y="1494359"/>
                <a:chExt cx="2849071" cy="3916428"/>
              </a:xfrm>
            </p:grpSpPr>
            <p:cxnSp>
              <p:nvCxnSpPr>
                <p:cNvPr id="126" name="Straight Arrow Connector 125">
                  <a:extLst>
                    <a:ext uri="{FF2B5EF4-FFF2-40B4-BE49-F238E27FC236}">
                      <a16:creationId xmlns:a16="http://schemas.microsoft.com/office/drawing/2014/main" id="{B524F4FA-47C0-4C3A-9461-454F732C7731}"/>
                    </a:ext>
                  </a:extLst>
                </p:cNvPr>
                <p:cNvCxnSpPr/>
                <p:nvPr/>
              </p:nvCxnSpPr>
              <p:spPr>
                <a:xfrm>
                  <a:off x="3151817" y="1494359"/>
                  <a:ext cx="2278528" cy="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19B8EA1F-1B95-4EAB-9FE4-DE606845098E}"/>
                    </a:ext>
                  </a:extLst>
                </p:cNvPr>
                <p:cNvCxnSpPr>
                  <a:cxnSpLocks/>
                </p:cNvCxnSpPr>
                <p:nvPr/>
              </p:nvCxnSpPr>
              <p:spPr>
                <a:xfrm>
                  <a:off x="3159839" y="1952441"/>
                  <a:ext cx="2618802" cy="1114144"/>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26F59133-5EAD-46A5-9128-60CA9604F2AB}"/>
                    </a:ext>
                  </a:extLst>
                </p:cNvPr>
                <p:cNvCxnSpPr>
                  <a:cxnSpLocks/>
                </p:cNvCxnSpPr>
                <p:nvPr/>
              </p:nvCxnSpPr>
              <p:spPr>
                <a:xfrm>
                  <a:off x="3093740" y="2529187"/>
                  <a:ext cx="2769937" cy="2306969"/>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7412236F-83EE-4F72-B72C-5E7E4FC36722}"/>
                    </a:ext>
                  </a:extLst>
                </p:cNvPr>
                <p:cNvCxnSpPr>
                  <a:cxnSpLocks/>
                </p:cNvCxnSpPr>
                <p:nvPr/>
              </p:nvCxnSpPr>
              <p:spPr>
                <a:xfrm flipV="1">
                  <a:off x="3161342" y="1836811"/>
                  <a:ext cx="2379339" cy="1656586"/>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4D43285E-6F97-413E-99DB-3C40BD32DD8B}"/>
                    </a:ext>
                  </a:extLst>
                </p:cNvPr>
                <p:cNvCxnSpPr>
                  <a:cxnSpLocks/>
                </p:cNvCxnSpPr>
                <p:nvPr/>
              </p:nvCxnSpPr>
              <p:spPr>
                <a:xfrm flipV="1">
                  <a:off x="3151817" y="3534817"/>
                  <a:ext cx="2525845" cy="23699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05A2DCD7-1020-4C26-B7E6-DDE7B5731B7C}"/>
                    </a:ext>
                  </a:extLst>
                </p:cNvPr>
                <p:cNvCxnSpPr>
                  <a:cxnSpLocks/>
                </p:cNvCxnSpPr>
                <p:nvPr/>
              </p:nvCxnSpPr>
              <p:spPr>
                <a:xfrm>
                  <a:off x="3159839" y="4057655"/>
                  <a:ext cx="2291384" cy="868591"/>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a:extLst>
                    <a:ext uri="{FF2B5EF4-FFF2-40B4-BE49-F238E27FC236}">
                      <a16:creationId xmlns:a16="http://schemas.microsoft.com/office/drawing/2014/main" id="{E932BA7D-C586-472A-A0C8-7318AFD18A4F}"/>
                    </a:ext>
                  </a:extLst>
                </p:cNvPr>
                <p:cNvCxnSpPr>
                  <a:cxnSpLocks/>
                </p:cNvCxnSpPr>
                <p:nvPr/>
              </p:nvCxnSpPr>
              <p:spPr>
                <a:xfrm flipV="1">
                  <a:off x="3014606" y="1950072"/>
                  <a:ext cx="2606700" cy="3013715"/>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45241DDB-071B-47DC-9584-1892FA34F056}"/>
                    </a:ext>
                  </a:extLst>
                </p:cNvPr>
                <p:cNvCxnSpPr>
                  <a:cxnSpLocks/>
                </p:cNvCxnSpPr>
                <p:nvPr/>
              </p:nvCxnSpPr>
              <p:spPr>
                <a:xfrm flipV="1">
                  <a:off x="3081877" y="3903442"/>
                  <a:ext cx="2580135" cy="1201321"/>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a:extLst>
                    <a:ext uri="{FF2B5EF4-FFF2-40B4-BE49-F238E27FC236}">
                      <a16:creationId xmlns:a16="http://schemas.microsoft.com/office/drawing/2014/main" id="{CBF5EA26-414D-43FA-A04E-385A97EAD8B9}"/>
                    </a:ext>
                  </a:extLst>
                </p:cNvPr>
                <p:cNvCxnSpPr>
                  <a:cxnSpLocks/>
                </p:cNvCxnSpPr>
                <p:nvPr/>
              </p:nvCxnSpPr>
              <p:spPr>
                <a:xfrm flipV="1">
                  <a:off x="3159839" y="5386572"/>
                  <a:ext cx="2447883" cy="24215"/>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116" name="Group 115">
                <a:extLst>
                  <a:ext uri="{FF2B5EF4-FFF2-40B4-BE49-F238E27FC236}">
                    <a16:creationId xmlns:a16="http://schemas.microsoft.com/office/drawing/2014/main" id="{105F1824-FF98-4121-9E9D-928ACEF31F48}"/>
                  </a:ext>
                </a:extLst>
              </p:cNvPr>
              <p:cNvGrpSpPr/>
              <p:nvPr/>
            </p:nvGrpSpPr>
            <p:grpSpPr>
              <a:xfrm>
                <a:off x="6169855" y="1491311"/>
                <a:ext cx="3229313" cy="3977950"/>
                <a:chOff x="6169855" y="1491311"/>
                <a:chExt cx="3229313" cy="3977950"/>
              </a:xfrm>
            </p:grpSpPr>
            <p:cxnSp>
              <p:nvCxnSpPr>
                <p:cNvPr id="117" name="Straight Arrow Connector 116">
                  <a:extLst>
                    <a:ext uri="{FF2B5EF4-FFF2-40B4-BE49-F238E27FC236}">
                      <a16:creationId xmlns:a16="http://schemas.microsoft.com/office/drawing/2014/main" id="{0A009148-8D16-493C-87A5-E97B2B32712A}"/>
                    </a:ext>
                  </a:extLst>
                </p:cNvPr>
                <p:cNvCxnSpPr/>
                <p:nvPr/>
              </p:nvCxnSpPr>
              <p:spPr>
                <a:xfrm>
                  <a:off x="6586913" y="1491311"/>
                  <a:ext cx="2278528" cy="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82F64446-E97E-4E82-9F7D-FE102EAE8AC0}"/>
                    </a:ext>
                  </a:extLst>
                </p:cNvPr>
                <p:cNvCxnSpPr>
                  <a:cxnSpLocks/>
                </p:cNvCxnSpPr>
                <p:nvPr/>
              </p:nvCxnSpPr>
              <p:spPr>
                <a:xfrm>
                  <a:off x="6564764" y="1691641"/>
                  <a:ext cx="2834404" cy="1333883"/>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03D324E2-2B12-40F1-967F-0BE7809A57AA}"/>
                    </a:ext>
                  </a:extLst>
                </p:cNvPr>
                <p:cNvCxnSpPr>
                  <a:cxnSpLocks/>
                </p:cNvCxnSpPr>
                <p:nvPr/>
              </p:nvCxnSpPr>
              <p:spPr>
                <a:xfrm>
                  <a:off x="6263585" y="1909155"/>
                  <a:ext cx="3135583" cy="3071017"/>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9005B862-EB7A-4311-8CEA-B8FAA04FA3BA}"/>
                    </a:ext>
                  </a:extLst>
                </p:cNvPr>
                <p:cNvCxnSpPr>
                  <a:cxnSpLocks/>
                </p:cNvCxnSpPr>
                <p:nvPr/>
              </p:nvCxnSpPr>
              <p:spPr>
                <a:xfrm flipV="1">
                  <a:off x="6408268" y="2298321"/>
                  <a:ext cx="2691826" cy="1130679"/>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4629D57E-E5C4-480F-B546-E4F3DA8F68BD}"/>
                    </a:ext>
                  </a:extLst>
                </p:cNvPr>
                <p:cNvCxnSpPr>
                  <a:cxnSpLocks/>
                </p:cNvCxnSpPr>
                <p:nvPr/>
              </p:nvCxnSpPr>
              <p:spPr>
                <a:xfrm>
                  <a:off x="6169855" y="3594867"/>
                  <a:ext cx="2995051" cy="1699352"/>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1149CDAF-2763-4AC9-B3AF-C10323DB2537}"/>
                    </a:ext>
                  </a:extLst>
                </p:cNvPr>
                <p:cNvCxnSpPr>
                  <a:cxnSpLocks/>
                </p:cNvCxnSpPr>
                <p:nvPr/>
              </p:nvCxnSpPr>
              <p:spPr>
                <a:xfrm flipV="1">
                  <a:off x="6293184" y="2411355"/>
                  <a:ext cx="2814657" cy="2527162"/>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4BBEB79F-C964-40C2-8EF3-67FF1A252B80}"/>
                    </a:ext>
                  </a:extLst>
                </p:cNvPr>
                <p:cNvCxnSpPr>
                  <a:cxnSpLocks/>
                </p:cNvCxnSpPr>
                <p:nvPr/>
              </p:nvCxnSpPr>
              <p:spPr>
                <a:xfrm flipV="1">
                  <a:off x="6329701" y="3881125"/>
                  <a:ext cx="2846382" cy="1374555"/>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BD6AB0E2-2AE7-47DA-8ACF-7465716114A2}"/>
                    </a:ext>
                  </a:extLst>
                </p:cNvPr>
                <p:cNvCxnSpPr>
                  <a:cxnSpLocks/>
                </p:cNvCxnSpPr>
                <p:nvPr/>
              </p:nvCxnSpPr>
              <p:spPr>
                <a:xfrm>
                  <a:off x="6408268" y="5469261"/>
                  <a:ext cx="2691826" cy="0"/>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FBB68B39-B010-427A-9CF2-D860E29235C0}"/>
                    </a:ext>
                  </a:extLst>
                </p:cNvPr>
                <p:cNvCxnSpPr>
                  <a:cxnSpLocks/>
                </p:cNvCxnSpPr>
                <p:nvPr/>
              </p:nvCxnSpPr>
              <p:spPr>
                <a:xfrm>
                  <a:off x="6550636" y="3493397"/>
                  <a:ext cx="2614270" cy="48222"/>
                </a:xfrm>
                <a:prstGeom prst="straightConnector1">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grpSp>
      <p:grpSp>
        <p:nvGrpSpPr>
          <p:cNvPr id="135" name="Group 134">
            <a:extLst>
              <a:ext uri="{FF2B5EF4-FFF2-40B4-BE49-F238E27FC236}">
                <a16:creationId xmlns:a16="http://schemas.microsoft.com/office/drawing/2014/main" id="{0F051A1E-2232-442B-9640-9D509BA7B7C0}"/>
              </a:ext>
            </a:extLst>
          </p:cNvPr>
          <p:cNvGrpSpPr/>
          <p:nvPr/>
        </p:nvGrpSpPr>
        <p:grpSpPr>
          <a:xfrm>
            <a:off x="3678213" y="1691640"/>
            <a:ext cx="4455485" cy="4497159"/>
            <a:chOff x="3678213" y="1691640"/>
            <a:chExt cx="4455485" cy="4497159"/>
          </a:xfrm>
        </p:grpSpPr>
        <p:grpSp>
          <p:nvGrpSpPr>
            <p:cNvPr id="136" name="Group 135">
              <a:extLst>
                <a:ext uri="{FF2B5EF4-FFF2-40B4-BE49-F238E27FC236}">
                  <a16:creationId xmlns:a16="http://schemas.microsoft.com/office/drawing/2014/main" id="{7ECD73E7-A543-47E7-9341-40E3FD3E7661}"/>
                </a:ext>
              </a:extLst>
            </p:cNvPr>
            <p:cNvGrpSpPr/>
            <p:nvPr/>
          </p:nvGrpSpPr>
          <p:grpSpPr>
            <a:xfrm>
              <a:off x="3678213" y="1691640"/>
              <a:ext cx="4455485" cy="4497159"/>
              <a:chOff x="3678213" y="1691640"/>
              <a:chExt cx="4455485" cy="4497159"/>
            </a:xfrm>
          </p:grpSpPr>
          <p:grpSp>
            <p:nvGrpSpPr>
              <p:cNvPr id="148" name="Group 147">
                <a:extLst>
                  <a:ext uri="{FF2B5EF4-FFF2-40B4-BE49-F238E27FC236}">
                    <a16:creationId xmlns:a16="http://schemas.microsoft.com/office/drawing/2014/main" id="{F249A99B-9C4A-4FB9-8DA3-33D267B99CCF}"/>
                  </a:ext>
                </a:extLst>
              </p:cNvPr>
              <p:cNvGrpSpPr/>
              <p:nvPr/>
            </p:nvGrpSpPr>
            <p:grpSpPr>
              <a:xfrm>
                <a:off x="3678213" y="2367512"/>
                <a:ext cx="4455485" cy="3821287"/>
                <a:chOff x="3678213" y="2367512"/>
                <a:chExt cx="4455485" cy="3821287"/>
              </a:xfrm>
            </p:grpSpPr>
            <p:sp>
              <p:nvSpPr>
                <p:cNvPr id="160" name="TextBox 159">
                  <a:extLst>
                    <a:ext uri="{FF2B5EF4-FFF2-40B4-BE49-F238E27FC236}">
                      <a16:creationId xmlns:a16="http://schemas.microsoft.com/office/drawing/2014/main" id="{3C73B322-90A5-465F-B716-3112FA0BEACD}"/>
                    </a:ext>
                  </a:extLst>
                </p:cNvPr>
                <p:cNvSpPr txBox="1"/>
                <p:nvPr/>
              </p:nvSpPr>
              <p:spPr>
                <a:xfrm rot="1366989">
                  <a:off x="6201772" y="5689821"/>
                  <a:ext cx="1213537" cy="369332"/>
                </a:xfrm>
                <a:prstGeom prst="rect">
                  <a:avLst/>
                </a:prstGeom>
                <a:noFill/>
              </p:spPr>
              <p:txBody>
                <a:bodyPr wrap="none" rtlCol="0">
                  <a:spAutoFit/>
                </a:bodyPr>
                <a:lstStyle/>
                <a:p>
                  <a:r>
                    <a:rPr lang="en-US" dirty="0"/>
                    <a:t>Prefunding</a:t>
                  </a:r>
                </a:p>
              </p:txBody>
            </p:sp>
            <p:grpSp>
              <p:nvGrpSpPr>
                <p:cNvPr id="162" name="Group 161">
                  <a:extLst>
                    <a:ext uri="{FF2B5EF4-FFF2-40B4-BE49-F238E27FC236}">
                      <a16:creationId xmlns:a16="http://schemas.microsoft.com/office/drawing/2014/main" id="{80CBA1C2-5234-458B-974B-3AD657F9E27F}"/>
                    </a:ext>
                  </a:extLst>
                </p:cNvPr>
                <p:cNvGrpSpPr/>
                <p:nvPr/>
              </p:nvGrpSpPr>
              <p:grpSpPr>
                <a:xfrm>
                  <a:off x="3678213" y="2367512"/>
                  <a:ext cx="4455485" cy="3821287"/>
                  <a:chOff x="3678213" y="2367512"/>
                  <a:chExt cx="4455485" cy="3821287"/>
                </a:xfrm>
              </p:grpSpPr>
              <p:sp>
                <p:nvSpPr>
                  <p:cNvPr id="168" name="TextBox 167">
                    <a:extLst>
                      <a:ext uri="{FF2B5EF4-FFF2-40B4-BE49-F238E27FC236}">
                        <a16:creationId xmlns:a16="http://schemas.microsoft.com/office/drawing/2014/main" id="{90DE6056-5D1E-474D-B86B-88DDBC42105B}"/>
                      </a:ext>
                    </a:extLst>
                  </p:cNvPr>
                  <p:cNvSpPr txBox="1"/>
                  <p:nvPr/>
                </p:nvSpPr>
                <p:spPr>
                  <a:xfrm rot="20565742">
                    <a:off x="4622670" y="5582300"/>
                    <a:ext cx="1213537" cy="369332"/>
                  </a:xfrm>
                  <a:prstGeom prst="rect">
                    <a:avLst/>
                  </a:prstGeom>
                  <a:noFill/>
                </p:spPr>
                <p:txBody>
                  <a:bodyPr wrap="none" rtlCol="0">
                    <a:spAutoFit/>
                  </a:bodyPr>
                  <a:lstStyle/>
                  <a:p>
                    <a:r>
                      <a:rPr lang="en-US" dirty="0"/>
                      <a:t>Prefunding</a:t>
                    </a:r>
                  </a:p>
                </p:txBody>
              </p:sp>
              <p:grpSp>
                <p:nvGrpSpPr>
                  <p:cNvPr id="171" name="Group 170">
                    <a:extLst>
                      <a:ext uri="{FF2B5EF4-FFF2-40B4-BE49-F238E27FC236}">
                        <a16:creationId xmlns:a16="http://schemas.microsoft.com/office/drawing/2014/main" id="{0F96DEE9-FD2C-4AAB-8047-B902CBB6D2B6}"/>
                      </a:ext>
                    </a:extLst>
                  </p:cNvPr>
                  <p:cNvGrpSpPr/>
                  <p:nvPr/>
                </p:nvGrpSpPr>
                <p:grpSpPr>
                  <a:xfrm>
                    <a:off x="3678213" y="2367512"/>
                    <a:ext cx="4455485" cy="3821287"/>
                    <a:chOff x="3678213" y="2342798"/>
                    <a:chExt cx="4455485" cy="3821287"/>
                  </a:xfrm>
                </p:grpSpPr>
                <p:pic>
                  <p:nvPicPr>
                    <p:cNvPr id="173" name="Picture 172">
                      <a:extLst>
                        <a:ext uri="{FF2B5EF4-FFF2-40B4-BE49-F238E27FC236}">
                          <a16:creationId xmlns:a16="http://schemas.microsoft.com/office/drawing/2014/main" id="{887E70E1-90CE-4787-8A3C-33C0E47AF7D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408675" y="5361858"/>
                      <a:ext cx="725023" cy="802227"/>
                    </a:xfrm>
                    <a:prstGeom prst="rect">
                      <a:avLst/>
                    </a:prstGeom>
                  </p:spPr>
                </p:pic>
                <p:pic>
                  <p:nvPicPr>
                    <p:cNvPr id="174" name="Picture 173">
                      <a:extLst>
                        <a:ext uri="{FF2B5EF4-FFF2-40B4-BE49-F238E27FC236}">
                          <a16:creationId xmlns:a16="http://schemas.microsoft.com/office/drawing/2014/main" id="{24675A36-CEC9-423C-9C3B-82AD7F6EA71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404090" y="3830185"/>
                      <a:ext cx="725023" cy="802227"/>
                    </a:xfrm>
                    <a:prstGeom prst="rect">
                      <a:avLst/>
                    </a:prstGeom>
                  </p:spPr>
                </p:pic>
                <p:pic>
                  <p:nvPicPr>
                    <p:cNvPr id="176" name="Picture 175">
                      <a:extLst>
                        <a:ext uri="{FF2B5EF4-FFF2-40B4-BE49-F238E27FC236}">
                          <a16:creationId xmlns:a16="http://schemas.microsoft.com/office/drawing/2014/main" id="{1360B2D5-E2C7-4E8F-A30A-A9FB56161E5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404091" y="2342798"/>
                      <a:ext cx="725023" cy="802227"/>
                    </a:xfrm>
                    <a:prstGeom prst="rect">
                      <a:avLst/>
                    </a:prstGeom>
                  </p:spPr>
                </p:pic>
                <p:pic>
                  <p:nvPicPr>
                    <p:cNvPr id="178" name="Picture 177">
                      <a:extLst>
                        <a:ext uri="{FF2B5EF4-FFF2-40B4-BE49-F238E27FC236}">
                          <a16:creationId xmlns:a16="http://schemas.microsoft.com/office/drawing/2014/main" id="{A1FFB513-AB45-4623-A46A-A23CCAC06DF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93925" y="5361858"/>
                      <a:ext cx="725023" cy="802227"/>
                    </a:xfrm>
                    <a:prstGeom prst="rect">
                      <a:avLst/>
                    </a:prstGeom>
                  </p:spPr>
                </p:pic>
                <p:pic>
                  <p:nvPicPr>
                    <p:cNvPr id="181" name="Picture 180">
                      <a:extLst>
                        <a:ext uri="{FF2B5EF4-FFF2-40B4-BE49-F238E27FC236}">
                          <a16:creationId xmlns:a16="http://schemas.microsoft.com/office/drawing/2014/main" id="{B0790A96-86BD-4B4D-8E7F-AED264F1FA48}"/>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78213" y="3840296"/>
                      <a:ext cx="725023" cy="802227"/>
                    </a:xfrm>
                    <a:prstGeom prst="rect">
                      <a:avLst/>
                    </a:prstGeom>
                  </p:spPr>
                </p:pic>
                <p:pic>
                  <p:nvPicPr>
                    <p:cNvPr id="182" name="Picture 181">
                      <a:extLst>
                        <a:ext uri="{FF2B5EF4-FFF2-40B4-BE49-F238E27FC236}">
                          <a16:creationId xmlns:a16="http://schemas.microsoft.com/office/drawing/2014/main" id="{305C0FE8-4342-4F5D-8F98-8E1718878F4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89341" y="2342798"/>
                      <a:ext cx="725023" cy="802227"/>
                    </a:xfrm>
                    <a:prstGeom prst="rect">
                      <a:avLst/>
                    </a:prstGeom>
                  </p:spPr>
                </p:pic>
              </p:grpSp>
            </p:grpSp>
          </p:grpSp>
          <p:cxnSp>
            <p:nvCxnSpPr>
              <p:cNvPr id="149" name="Straight Arrow Connector 148">
                <a:extLst>
                  <a:ext uri="{FF2B5EF4-FFF2-40B4-BE49-F238E27FC236}">
                    <a16:creationId xmlns:a16="http://schemas.microsoft.com/office/drawing/2014/main" id="{4D852150-0361-4E83-8D17-67D71F648EFB}"/>
                  </a:ext>
                </a:extLst>
              </p:cNvPr>
              <p:cNvCxnSpPr>
                <a:cxnSpLocks/>
              </p:cNvCxnSpPr>
              <p:nvPr/>
            </p:nvCxnSpPr>
            <p:spPr>
              <a:xfrm>
                <a:off x="4566764" y="2681588"/>
                <a:ext cx="1072829" cy="488151"/>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F6466059-D514-4F6B-9BCF-CF0E6C614091}"/>
                  </a:ext>
                </a:extLst>
              </p:cNvPr>
              <p:cNvCxnSpPr>
                <a:cxnSpLocks/>
              </p:cNvCxnSpPr>
              <p:nvPr/>
            </p:nvCxnSpPr>
            <p:spPr>
              <a:xfrm>
                <a:off x="4473517" y="3264860"/>
                <a:ext cx="1166076" cy="1866974"/>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Straight Arrow Connector 150">
                <a:extLst>
                  <a:ext uri="{FF2B5EF4-FFF2-40B4-BE49-F238E27FC236}">
                    <a16:creationId xmlns:a16="http://schemas.microsoft.com/office/drawing/2014/main" id="{C394E056-C68A-4FDF-8673-275EB2925076}"/>
                  </a:ext>
                </a:extLst>
              </p:cNvPr>
              <p:cNvCxnSpPr>
                <a:cxnSpLocks/>
              </p:cNvCxnSpPr>
              <p:nvPr/>
            </p:nvCxnSpPr>
            <p:spPr>
              <a:xfrm flipV="1">
                <a:off x="4315522" y="1950072"/>
                <a:ext cx="1393595" cy="2065181"/>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151">
                <a:extLst>
                  <a:ext uri="{FF2B5EF4-FFF2-40B4-BE49-F238E27FC236}">
                    <a16:creationId xmlns:a16="http://schemas.microsoft.com/office/drawing/2014/main" id="{F1953444-DDA6-497B-A1BF-2E4F8151C227}"/>
                  </a:ext>
                </a:extLst>
              </p:cNvPr>
              <p:cNvCxnSpPr>
                <a:cxnSpLocks/>
                <a:stCxn id="181" idx="3"/>
              </p:cNvCxnSpPr>
              <p:nvPr/>
            </p:nvCxnSpPr>
            <p:spPr>
              <a:xfrm flipV="1">
                <a:off x="4403236" y="3616312"/>
                <a:ext cx="1204486" cy="64981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B682D03D-3B44-41A6-A3E0-A17CAE9D5203}"/>
                  </a:ext>
                </a:extLst>
              </p:cNvPr>
              <p:cNvCxnSpPr>
                <a:cxnSpLocks/>
              </p:cNvCxnSpPr>
              <p:nvPr/>
            </p:nvCxnSpPr>
            <p:spPr>
              <a:xfrm>
                <a:off x="4416845" y="4506969"/>
                <a:ext cx="1094863" cy="597794"/>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5F3F22A2-CC2C-4EB3-B811-8466C38DDF54}"/>
                  </a:ext>
                </a:extLst>
              </p:cNvPr>
              <p:cNvCxnSpPr>
                <a:cxnSpLocks/>
              </p:cNvCxnSpPr>
              <p:nvPr/>
            </p:nvCxnSpPr>
            <p:spPr>
              <a:xfrm flipV="1">
                <a:off x="4155365" y="2046111"/>
                <a:ext cx="1623276" cy="3317530"/>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Straight Arrow Connector 155">
                <a:extLst>
                  <a:ext uri="{FF2B5EF4-FFF2-40B4-BE49-F238E27FC236}">
                    <a16:creationId xmlns:a16="http://schemas.microsoft.com/office/drawing/2014/main" id="{7F6B455D-C047-4D78-889B-F2000BDAA5EC}"/>
                  </a:ext>
                </a:extLst>
              </p:cNvPr>
              <p:cNvCxnSpPr>
                <a:cxnSpLocks/>
              </p:cNvCxnSpPr>
              <p:nvPr/>
            </p:nvCxnSpPr>
            <p:spPr>
              <a:xfrm flipV="1">
                <a:off x="4446235" y="3941218"/>
                <a:ext cx="1307760" cy="1631515"/>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CC524402-4502-43DC-AD4C-5325D18220D3}"/>
                  </a:ext>
                </a:extLst>
              </p:cNvPr>
              <p:cNvCxnSpPr>
                <a:cxnSpLocks/>
              </p:cNvCxnSpPr>
              <p:nvPr/>
            </p:nvCxnSpPr>
            <p:spPr>
              <a:xfrm flipV="1">
                <a:off x="4523601" y="5469261"/>
                <a:ext cx="1105342" cy="397826"/>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67778BB4-95EF-4D57-9B72-6A29397056AF}"/>
                  </a:ext>
                </a:extLst>
              </p:cNvPr>
              <p:cNvCxnSpPr/>
              <p:nvPr/>
            </p:nvCxnSpPr>
            <p:spPr>
              <a:xfrm flipV="1">
                <a:off x="4414364" y="1691640"/>
                <a:ext cx="1089597" cy="837547"/>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7" name="Group 136">
              <a:extLst>
                <a:ext uri="{FF2B5EF4-FFF2-40B4-BE49-F238E27FC236}">
                  <a16:creationId xmlns:a16="http://schemas.microsoft.com/office/drawing/2014/main" id="{F46E5CE0-6A1C-400A-B72C-6E87CBF54EB0}"/>
                </a:ext>
              </a:extLst>
            </p:cNvPr>
            <p:cNvGrpSpPr/>
            <p:nvPr/>
          </p:nvGrpSpPr>
          <p:grpSpPr>
            <a:xfrm>
              <a:off x="6169855" y="1793922"/>
              <a:ext cx="1331450" cy="4177629"/>
              <a:chOff x="6169855" y="1793922"/>
              <a:chExt cx="1331450" cy="4177629"/>
            </a:xfrm>
          </p:grpSpPr>
          <p:cxnSp>
            <p:nvCxnSpPr>
              <p:cNvPr id="139" name="Straight Arrow Connector 138">
                <a:extLst>
                  <a:ext uri="{FF2B5EF4-FFF2-40B4-BE49-F238E27FC236}">
                    <a16:creationId xmlns:a16="http://schemas.microsoft.com/office/drawing/2014/main" id="{F5D46BA7-F9F6-413A-A52E-00DE45936834}"/>
                  </a:ext>
                </a:extLst>
              </p:cNvPr>
              <p:cNvCxnSpPr>
                <a:cxnSpLocks/>
              </p:cNvCxnSpPr>
              <p:nvPr/>
            </p:nvCxnSpPr>
            <p:spPr>
              <a:xfrm flipH="1" flipV="1">
                <a:off x="6302540" y="1793922"/>
                <a:ext cx="1198765" cy="683449"/>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E517CE5F-17AB-4D76-8C63-20106E7A9828}"/>
                  </a:ext>
                </a:extLst>
              </p:cNvPr>
              <p:cNvCxnSpPr>
                <a:cxnSpLocks/>
              </p:cNvCxnSpPr>
              <p:nvPr/>
            </p:nvCxnSpPr>
            <p:spPr>
              <a:xfrm flipH="1">
                <a:off x="6173958" y="2645115"/>
                <a:ext cx="1178707" cy="556059"/>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E0802E10-9C80-4782-85A7-5A45DDDF9EE9}"/>
                  </a:ext>
                </a:extLst>
              </p:cNvPr>
              <p:cNvCxnSpPr>
                <a:cxnSpLocks/>
              </p:cNvCxnSpPr>
              <p:nvPr/>
            </p:nvCxnSpPr>
            <p:spPr>
              <a:xfrm flipH="1">
                <a:off x="6207186" y="3209544"/>
                <a:ext cx="1294119" cy="162661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F94B929F-2AB5-486E-AA2A-6178ECE0BDD6}"/>
                  </a:ext>
                </a:extLst>
              </p:cNvPr>
              <p:cNvCxnSpPr>
                <a:cxnSpLocks/>
              </p:cNvCxnSpPr>
              <p:nvPr/>
            </p:nvCxnSpPr>
            <p:spPr>
              <a:xfrm flipH="1" flipV="1">
                <a:off x="6228063" y="2020330"/>
                <a:ext cx="1253939" cy="1894384"/>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a:extLst>
                  <a:ext uri="{FF2B5EF4-FFF2-40B4-BE49-F238E27FC236}">
                    <a16:creationId xmlns:a16="http://schemas.microsoft.com/office/drawing/2014/main" id="{0EF31B9A-9E8E-4431-9177-FA8B14F4FB10}"/>
                  </a:ext>
                </a:extLst>
              </p:cNvPr>
              <p:cNvCxnSpPr>
                <a:cxnSpLocks/>
              </p:cNvCxnSpPr>
              <p:nvPr/>
            </p:nvCxnSpPr>
            <p:spPr>
              <a:xfrm flipH="1" flipV="1">
                <a:off x="6352846" y="3493725"/>
                <a:ext cx="1067935" cy="563930"/>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8A518F2C-BCC6-4778-807A-76EFED4621CC}"/>
                  </a:ext>
                </a:extLst>
              </p:cNvPr>
              <p:cNvCxnSpPr>
                <a:cxnSpLocks/>
              </p:cNvCxnSpPr>
              <p:nvPr/>
            </p:nvCxnSpPr>
            <p:spPr>
              <a:xfrm flipH="1">
                <a:off x="6210804" y="4412105"/>
                <a:ext cx="1223677" cy="82755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79B60DAD-398A-4C8E-BA8E-0ACB7F3163B7}"/>
                  </a:ext>
                </a:extLst>
              </p:cNvPr>
              <p:cNvCxnSpPr>
                <a:cxnSpLocks/>
              </p:cNvCxnSpPr>
              <p:nvPr/>
            </p:nvCxnSpPr>
            <p:spPr>
              <a:xfrm flipH="1" flipV="1">
                <a:off x="6169855" y="2082759"/>
                <a:ext cx="1296683" cy="3424748"/>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256DB988-DCBA-4412-B292-731AB295AC24}"/>
                  </a:ext>
                </a:extLst>
              </p:cNvPr>
              <p:cNvCxnSpPr>
                <a:cxnSpLocks/>
              </p:cNvCxnSpPr>
              <p:nvPr/>
            </p:nvCxnSpPr>
            <p:spPr>
              <a:xfrm flipH="1" flipV="1">
                <a:off x="6247892" y="3914713"/>
                <a:ext cx="1137911" cy="166171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a:extLst>
                  <a:ext uri="{FF2B5EF4-FFF2-40B4-BE49-F238E27FC236}">
                    <a16:creationId xmlns:a16="http://schemas.microsoft.com/office/drawing/2014/main" id="{60DC29B6-C2C5-481F-9108-EF9DAFDA9563}"/>
                  </a:ext>
                </a:extLst>
              </p:cNvPr>
              <p:cNvCxnSpPr>
                <a:cxnSpLocks/>
              </p:cNvCxnSpPr>
              <p:nvPr/>
            </p:nvCxnSpPr>
            <p:spPr>
              <a:xfrm flipH="1" flipV="1">
                <a:off x="6258993" y="5469261"/>
                <a:ext cx="1114404" cy="502290"/>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85" name="TextBox 184">
            <a:extLst>
              <a:ext uri="{FF2B5EF4-FFF2-40B4-BE49-F238E27FC236}">
                <a16:creationId xmlns:a16="http://schemas.microsoft.com/office/drawing/2014/main" id="{DAB3CDE6-059A-4432-A762-3905F5C72562}"/>
              </a:ext>
            </a:extLst>
          </p:cNvPr>
          <p:cNvSpPr txBox="1"/>
          <p:nvPr/>
        </p:nvSpPr>
        <p:spPr>
          <a:xfrm>
            <a:off x="10337439" y="4587240"/>
            <a:ext cx="1884073" cy="1754326"/>
          </a:xfrm>
          <a:prstGeom prst="rect">
            <a:avLst/>
          </a:prstGeom>
          <a:noFill/>
        </p:spPr>
        <p:txBody>
          <a:bodyPr wrap="square" rtlCol="0">
            <a:spAutoFit/>
          </a:bodyPr>
          <a:lstStyle/>
          <a:p>
            <a:r>
              <a:rPr lang="en-US" dirty="0"/>
              <a:t>Consider 20 providers and 248 million adults in U.S. = 4.9 billion accounts and prefunding trans.</a:t>
            </a:r>
          </a:p>
        </p:txBody>
      </p:sp>
    </p:spTree>
    <p:extLst>
      <p:ext uri="{BB962C8B-B14F-4D97-AF65-F5344CB8AC3E}">
        <p14:creationId xmlns:p14="http://schemas.microsoft.com/office/powerpoint/2010/main" val="707265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Provider Participation</a:t>
            </a:r>
          </a:p>
        </p:txBody>
      </p:sp>
      <p:sp>
        <p:nvSpPr>
          <p:cNvPr id="2915330" name="Rectangle 2"/>
          <p:cNvSpPr>
            <a:spLocks noGrp="1" noChangeArrowheads="1"/>
          </p:cNvSpPr>
          <p:nvPr>
            <p:ph idx="1"/>
          </p:nvPr>
        </p:nvSpPr>
        <p:spPr/>
        <p:txBody>
          <a:bodyPr>
            <a:normAutofit lnSpcReduction="10000"/>
          </a:bodyPr>
          <a:lstStyle/>
          <a:p>
            <a:r>
              <a:rPr lang="en-US" dirty="0"/>
              <a:t>Services to various parties</a:t>
            </a:r>
          </a:p>
          <a:p>
            <a:pPr lvl="1"/>
            <a:r>
              <a:rPr lang="en-US" dirty="0"/>
              <a:t>Directly to banks, bankers banks, credit unions, corporate credit unions, etc.</a:t>
            </a:r>
          </a:p>
          <a:p>
            <a:pPr lvl="2"/>
            <a:r>
              <a:rPr lang="en-US" dirty="0"/>
              <a:t>Similar to services provided today</a:t>
            </a:r>
          </a:p>
          <a:p>
            <a:pPr lvl="2"/>
            <a:r>
              <a:rPr lang="en-US" dirty="0"/>
              <a:t>Also added interfaces with Fed for real-time specific services and RTGS services</a:t>
            </a:r>
          </a:p>
          <a:p>
            <a:pPr lvl="1"/>
            <a:r>
              <a:rPr lang="en-US" dirty="0"/>
              <a:t>Directly to businesses and consumers</a:t>
            </a:r>
          </a:p>
          <a:p>
            <a:pPr lvl="2"/>
            <a:r>
              <a:rPr lang="en-US" dirty="0"/>
              <a:t>Network services between businesses</a:t>
            </a:r>
          </a:p>
          <a:p>
            <a:pPr lvl="2"/>
            <a:r>
              <a:rPr lang="en-US" dirty="0"/>
              <a:t>Processing, interface and notification services between banks and businesses</a:t>
            </a:r>
          </a:p>
          <a:p>
            <a:pPr lvl="1"/>
            <a:r>
              <a:rPr lang="en-US" dirty="0"/>
              <a:t>Federal Reserve</a:t>
            </a:r>
          </a:p>
          <a:p>
            <a:pPr lvl="2"/>
            <a:r>
              <a:rPr lang="en-US" dirty="0"/>
              <a:t>Provider of real-time processing services to financial institutions</a:t>
            </a:r>
          </a:p>
          <a:p>
            <a:pPr lvl="2"/>
            <a:r>
              <a:rPr lang="en-US" dirty="0"/>
              <a:t>RTGS services to banks and perhaps to non-bank service providers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184492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012F9-8E93-4B4E-9FF9-2312E5E3B8B3}"/>
              </a:ext>
            </a:extLst>
          </p:cNvPr>
          <p:cNvSpPr>
            <a:spLocks noGrp="1"/>
          </p:cNvSpPr>
          <p:nvPr>
            <p:ph type="title"/>
          </p:nvPr>
        </p:nvSpPr>
        <p:spPr/>
        <p:txBody>
          <a:bodyPr/>
          <a:lstStyle/>
          <a:p>
            <a:r>
              <a:rPr lang="en-US" dirty="0"/>
              <a:t>Closing Comments</a:t>
            </a:r>
          </a:p>
        </p:txBody>
      </p:sp>
      <p:sp>
        <p:nvSpPr>
          <p:cNvPr id="3" name="Content Placeholder 2">
            <a:extLst>
              <a:ext uri="{FF2B5EF4-FFF2-40B4-BE49-F238E27FC236}">
                <a16:creationId xmlns:a16="http://schemas.microsoft.com/office/drawing/2014/main" id="{ACB66E39-D2BC-4765-8BD3-76964DD5C0EE}"/>
              </a:ext>
            </a:extLst>
          </p:cNvPr>
          <p:cNvSpPr>
            <a:spLocks noGrp="1"/>
          </p:cNvSpPr>
          <p:nvPr>
            <p:ph idx="1"/>
          </p:nvPr>
        </p:nvSpPr>
        <p:spPr/>
        <p:txBody>
          <a:bodyPr>
            <a:normAutofit fontScale="92500" lnSpcReduction="10000"/>
          </a:bodyPr>
          <a:lstStyle/>
          <a:p>
            <a:r>
              <a:rPr lang="en-US" dirty="0"/>
              <a:t>Responses to RFC due on or before December 14, 2018</a:t>
            </a:r>
          </a:p>
          <a:p>
            <a:r>
              <a:rPr lang="en-US" dirty="0"/>
              <a:t>Opinion:</a:t>
            </a:r>
          </a:p>
          <a:p>
            <a:pPr lvl="1"/>
            <a:r>
              <a:rPr lang="en-US" dirty="0"/>
              <a:t>Real-time, end-to-end payments with immediate access and without new credit risk require 24x7x365 settlement</a:t>
            </a:r>
          </a:p>
          <a:p>
            <a:pPr lvl="2"/>
            <a:r>
              <a:rPr lang="en-US" dirty="0"/>
              <a:t>Fed is only entity with access to every FIs account</a:t>
            </a:r>
          </a:p>
          <a:p>
            <a:pPr lvl="2"/>
            <a:r>
              <a:rPr lang="en-US" dirty="0"/>
              <a:t>Fed is only entity in U.S. with an existing RTGS system (would need revision)</a:t>
            </a:r>
          </a:p>
          <a:p>
            <a:pPr lvl="1"/>
            <a:r>
              <a:rPr lang="en-US" dirty="0"/>
              <a:t>Ubiquity requires that every FI has access to every other FI’s customers</a:t>
            </a:r>
          </a:p>
          <a:p>
            <a:pPr lvl="2"/>
            <a:r>
              <a:rPr lang="en-US" dirty="0"/>
              <a:t>Just as with the check and ACH payment systems</a:t>
            </a:r>
          </a:p>
          <a:p>
            <a:pPr lvl="2"/>
            <a:r>
              <a:rPr lang="en-US" dirty="0"/>
              <a:t>Check system only existing end-user to end-user payment system</a:t>
            </a:r>
          </a:p>
          <a:p>
            <a:pPr lvl="1"/>
            <a:r>
              <a:rPr lang="en-US" dirty="0"/>
              <a:t>For a new, real-time payment system to be successful and to pay for itself, it needs business payments</a:t>
            </a:r>
          </a:p>
          <a:p>
            <a:pPr lvl="2"/>
            <a:r>
              <a:rPr lang="en-US" dirty="0"/>
              <a:t>Businesses have rejected credit payment options for decades</a:t>
            </a:r>
          </a:p>
          <a:p>
            <a:pPr lvl="2"/>
            <a:r>
              <a:rPr lang="en-US" dirty="0"/>
              <a:t>Fed should support both credit and debit payment options</a:t>
            </a:r>
          </a:p>
        </p:txBody>
      </p:sp>
    </p:spTree>
    <p:extLst>
      <p:ext uri="{BB962C8B-B14F-4D97-AF65-F5344CB8AC3E}">
        <p14:creationId xmlns:p14="http://schemas.microsoft.com/office/powerpoint/2010/main" val="325599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Request for Comments</a:t>
            </a:r>
          </a:p>
        </p:txBody>
      </p:sp>
      <p:sp>
        <p:nvSpPr>
          <p:cNvPr id="2915330" name="Rectangle 2"/>
          <p:cNvSpPr>
            <a:spLocks noGrp="1" noChangeArrowheads="1"/>
          </p:cNvSpPr>
          <p:nvPr>
            <p:ph idx="1"/>
          </p:nvPr>
        </p:nvSpPr>
        <p:spPr/>
        <p:txBody>
          <a:bodyPr>
            <a:normAutofit/>
          </a:bodyPr>
          <a:lstStyle/>
          <a:p>
            <a:pPr lvl="0"/>
            <a:r>
              <a:rPr lang="en-US" dirty="0"/>
              <a:t>Docket No. OP-1625</a:t>
            </a:r>
          </a:p>
          <a:p>
            <a:pPr lvl="1"/>
            <a:r>
              <a:rPr lang="en-US" dirty="0"/>
              <a:t>Title - </a:t>
            </a:r>
            <a:r>
              <a:rPr lang="en-US" i="1" dirty="0"/>
              <a:t>Potential Federal Reserve Actions to Support Interbank Settlement of Faster Payments</a:t>
            </a:r>
          </a:p>
          <a:p>
            <a:pPr lvl="1"/>
            <a:r>
              <a:rPr lang="en-US" dirty="0"/>
              <a:t>Issued October 3, 2018</a:t>
            </a:r>
          </a:p>
          <a:p>
            <a:pPr lvl="1"/>
            <a:r>
              <a:rPr lang="en-US" dirty="0"/>
              <a:t>Comments due on or before December 14, 2018</a:t>
            </a:r>
          </a:p>
          <a:p>
            <a:pPr lvl="1"/>
            <a:r>
              <a:rPr lang="en-US" dirty="0"/>
              <a:t>Full text can be found at:</a:t>
            </a:r>
          </a:p>
          <a:p>
            <a:pPr lvl="2"/>
            <a:r>
              <a:rPr lang="en-US" dirty="0">
                <a:hlinkClick r:id="rId2">
                  <a:extLst>
                    <a:ext uri="{A12FA001-AC4F-418D-AE19-62706E023703}">
                      <ahyp:hlinkClr xmlns:ahyp="http://schemas.microsoft.com/office/drawing/2018/hyperlinkcolor" val="tx"/>
                    </a:ext>
                  </a:extLst>
                </a:hlinkClick>
              </a:rPr>
              <a:t>https://www.federalreserve.gov/newsevents/pressreleases/files/other20181003a1.pdf</a:t>
            </a:r>
            <a:endParaRPr lang="en-US" dirty="0"/>
          </a:p>
          <a:p>
            <a:pPr lvl="1"/>
            <a:r>
              <a:rPr lang="en-US" dirty="0"/>
              <a:t>RFC includes 9 questions plus additional subquestions</a:t>
            </a:r>
          </a:p>
          <a:p>
            <a:pPr lvl="2"/>
            <a:r>
              <a:rPr lang="en-US" dirty="0"/>
              <a:t>See Attachments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861440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8901" name="TextBox 6"/>
          <p:cNvSpPr txBox="1">
            <a:spLocks noChangeArrowheads="1"/>
          </p:cNvSpPr>
          <p:nvPr/>
        </p:nvSpPr>
        <p:spPr bwMode="auto">
          <a:xfrm>
            <a:off x="4959228" y="5826131"/>
            <a:ext cx="2846047" cy="400051"/>
          </a:xfrm>
          <a:prstGeom prst="rect">
            <a:avLst/>
          </a:prstGeom>
          <a:noFill/>
          <a:ln w="9525">
            <a:noFill/>
            <a:miter lim="800000"/>
            <a:headEnd/>
            <a:tailEnd/>
          </a:ln>
        </p:spPr>
        <p:txBody>
          <a:bodyPr wrap="none" lIns="91382" tIns="45691" rIns="91382" bIns="45691">
            <a:spAutoFit/>
          </a:bodyPr>
          <a:lstStyle/>
          <a:p>
            <a:pPr algn="ctr">
              <a:buClr>
                <a:schemeClr val="bg1"/>
              </a:buClr>
            </a:pPr>
            <a:r>
              <a:rPr lang="en-US" sz="2000" dirty="0"/>
              <a:t>www.tillerendeavors.com</a:t>
            </a:r>
          </a:p>
        </p:txBody>
      </p:sp>
      <p:graphicFrame>
        <p:nvGraphicFramePr>
          <p:cNvPr id="2" name="Table 1"/>
          <p:cNvGraphicFramePr>
            <a:graphicFrameLocks noGrp="1"/>
          </p:cNvGraphicFramePr>
          <p:nvPr>
            <p:extLst>
              <p:ext uri="{D42A27DB-BD31-4B8C-83A1-F6EECF244321}">
                <p14:modId xmlns:p14="http://schemas.microsoft.com/office/powerpoint/2010/main" val="702579583"/>
              </p:ext>
            </p:extLst>
          </p:nvPr>
        </p:nvGraphicFramePr>
        <p:xfrm>
          <a:off x="4507514" y="4149731"/>
          <a:ext cx="3552825" cy="1676400"/>
        </p:xfrm>
        <a:graphic>
          <a:graphicData uri="http://schemas.openxmlformats.org/drawingml/2006/table">
            <a:tbl>
              <a:tblPr firstRow="1" bandRow="1">
                <a:tableStyleId>{5C22544A-7EE6-4342-B048-85BDC9FD1C3A}</a:tableStyleId>
              </a:tblPr>
              <a:tblGrid>
                <a:gridCol w="3552825">
                  <a:extLst>
                    <a:ext uri="{9D8B030D-6E8A-4147-A177-3AD203B41FA5}">
                      <a16:colId xmlns:a16="http://schemas.microsoft.com/office/drawing/2014/main" val="1513851045"/>
                    </a:ext>
                  </a:extLst>
                </a:gridCol>
              </a:tblGrid>
              <a:tr h="370840">
                <a:tc>
                  <a:txBody>
                    <a:bodyPr/>
                    <a:lstStyle/>
                    <a:p>
                      <a:pPr algn="ctr"/>
                      <a:r>
                        <a:rPr lang="en-US" sz="3200" dirty="0">
                          <a:solidFill>
                            <a:schemeClr val="tx1"/>
                          </a:solidFill>
                        </a:rPr>
                        <a:t>David Walker</a:t>
                      </a:r>
                    </a:p>
                  </a:txBody>
                  <a:tcPr>
                    <a:noFill/>
                  </a:tcPr>
                </a:tc>
                <a:extLst>
                  <a:ext uri="{0D108BD9-81ED-4DB2-BD59-A6C34878D82A}">
                    <a16:rowId xmlns:a16="http://schemas.microsoft.com/office/drawing/2014/main" val="465149322"/>
                  </a:ext>
                </a:extLst>
              </a:tr>
              <a:tr h="281230">
                <a:tc>
                  <a:txBody>
                    <a:bodyPr/>
                    <a:lstStyle/>
                    <a:p>
                      <a:pPr algn="ctr"/>
                      <a:r>
                        <a:rPr lang="en-US" sz="1800" dirty="0"/>
                        <a:t>Tiller Endeavors, LLC</a:t>
                      </a:r>
                    </a:p>
                  </a:txBody>
                  <a:tcPr>
                    <a:noFill/>
                  </a:tcPr>
                </a:tc>
                <a:extLst>
                  <a:ext uri="{0D108BD9-81ED-4DB2-BD59-A6C34878D82A}">
                    <a16:rowId xmlns:a16="http://schemas.microsoft.com/office/drawing/2014/main" val="2786054374"/>
                  </a:ext>
                </a:extLst>
              </a:tr>
              <a:tr h="274320">
                <a:tc>
                  <a:txBody>
                    <a:bodyPr/>
                    <a:lstStyle/>
                    <a:p>
                      <a:pPr algn="ctr"/>
                      <a:r>
                        <a:rPr lang="en-US" sz="1800" dirty="0">
                          <a:hlinkClick r:id="rId3"/>
                        </a:rPr>
                        <a:t>David.walker@tillerendeavors.com</a:t>
                      </a:r>
                      <a:endParaRPr lang="en-US" sz="1800" dirty="0"/>
                    </a:p>
                  </a:txBody>
                  <a:tcPr>
                    <a:noFill/>
                  </a:tcPr>
                </a:tc>
                <a:extLst>
                  <a:ext uri="{0D108BD9-81ED-4DB2-BD59-A6C34878D82A}">
                    <a16:rowId xmlns:a16="http://schemas.microsoft.com/office/drawing/2014/main" val="73358176"/>
                  </a:ext>
                </a:extLst>
              </a:tr>
              <a:tr h="257694">
                <a:tc>
                  <a:txBody>
                    <a:bodyPr/>
                    <a:lstStyle/>
                    <a:p>
                      <a:pPr algn="ctr"/>
                      <a:r>
                        <a:rPr lang="en-US" sz="1800" dirty="0"/>
                        <a:t>214.642.9268</a:t>
                      </a:r>
                    </a:p>
                  </a:txBody>
                  <a:tcPr>
                    <a:noFill/>
                  </a:tcPr>
                </a:tc>
                <a:extLst>
                  <a:ext uri="{0D108BD9-81ED-4DB2-BD59-A6C34878D82A}">
                    <a16:rowId xmlns:a16="http://schemas.microsoft.com/office/drawing/2014/main" val="2223026205"/>
                  </a:ext>
                </a:extLst>
              </a:tr>
            </a:tbl>
          </a:graphicData>
        </a:graphic>
      </p:graphicFrame>
      <p:sp>
        <p:nvSpPr>
          <p:cNvPr id="3" name="Title 2">
            <a:extLst>
              <a:ext uri="{FF2B5EF4-FFF2-40B4-BE49-F238E27FC236}">
                <a16:creationId xmlns:a16="http://schemas.microsoft.com/office/drawing/2014/main" id="{C7D820F6-658F-4437-A8F4-A5EF1160C57F}"/>
              </a:ext>
            </a:extLst>
          </p:cNvPr>
          <p:cNvSpPr>
            <a:spLocks noGrp="1"/>
          </p:cNvSpPr>
          <p:nvPr>
            <p:ph type="ctrTitle"/>
          </p:nvPr>
        </p:nvSpPr>
        <p:spPr>
          <a:xfrm>
            <a:off x="1524000" y="729403"/>
            <a:ext cx="9829800" cy="2387600"/>
          </a:xfrm>
        </p:spPr>
        <p:txBody>
          <a:bodyPr/>
          <a:lstStyle/>
          <a:p>
            <a:r>
              <a:rPr lang="en-US" dirty="0"/>
              <a:t>Thank You!</a:t>
            </a:r>
          </a:p>
        </p:txBody>
      </p:sp>
    </p:spTree>
    <p:extLst>
      <p:ext uri="{BB962C8B-B14F-4D97-AF65-F5344CB8AC3E}">
        <p14:creationId xmlns:p14="http://schemas.microsoft.com/office/powerpoint/2010/main" val="28956835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a:bodyPr>
          <a:lstStyle/>
          <a:p>
            <a:r>
              <a:rPr lang="en-US" dirty="0"/>
              <a:t>Attachments</a:t>
            </a:r>
          </a:p>
        </p:txBody>
      </p:sp>
    </p:spTree>
    <p:extLst>
      <p:ext uri="{BB962C8B-B14F-4D97-AF65-F5344CB8AC3E}">
        <p14:creationId xmlns:p14="http://schemas.microsoft.com/office/powerpoint/2010/main" val="27404717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RFC Specific Questions</a:t>
            </a:r>
          </a:p>
        </p:txBody>
      </p:sp>
      <p:sp>
        <p:nvSpPr>
          <p:cNvPr id="2915330" name="Rectangle 2"/>
          <p:cNvSpPr>
            <a:spLocks noGrp="1" noChangeArrowheads="1"/>
          </p:cNvSpPr>
          <p:nvPr>
            <p:ph idx="1"/>
          </p:nvPr>
        </p:nvSpPr>
        <p:spPr/>
        <p:txBody>
          <a:bodyPr>
            <a:normAutofit fontScale="77500" lnSpcReduction="20000"/>
          </a:bodyPr>
          <a:lstStyle/>
          <a:p>
            <a:r>
              <a:rPr lang="en-US" dirty="0"/>
              <a:t>Questions</a:t>
            </a:r>
          </a:p>
          <a:p>
            <a:pPr lvl="1"/>
            <a:r>
              <a:rPr lang="en-US" dirty="0"/>
              <a:t>Is RTGS the appropriate strategic foundation for interbank settlement of faster payments? Why or why not?</a:t>
            </a:r>
          </a:p>
          <a:p>
            <a:pPr lvl="1"/>
            <a:r>
              <a:rPr lang="en-US" dirty="0"/>
              <a:t>Should the Reserve Banks develop a 24x7x365 RTGS settlement service? Why or why not? </a:t>
            </a:r>
          </a:p>
          <a:p>
            <a:pPr lvl="1"/>
            <a:r>
              <a:rPr lang="en-US" dirty="0"/>
              <a:t>If the Reserve Banks develop a 24x7x365 RTGS settlement service,</a:t>
            </a:r>
          </a:p>
          <a:p>
            <a:pPr lvl="2"/>
            <a:r>
              <a:rPr lang="en-US" dirty="0"/>
              <a:t>Will there be sufficient demand for faster payments in the United States in the next ten years to support the development of a 24x7x365 RTGS settlement service? What will be the sources of demand? What types of transactions are most likely to generate demand for faster payments? </a:t>
            </a:r>
          </a:p>
          <a:p>
            <a:pPr lvl="2"/>
            <a:r>
              <a:rPr lang="en-US" dirty="0"/>
              <a:t>What adjustments would the financial services industry and its customers be required to make to operate in a 24x7x365 settlement environment? Are these adjustments incremental or substantial? What would be the time frame required to make these adjustments? Are the costs of adjustment and potential disruption outweighed by the benefits of creating a 24x7x365 RTGS settlement service? Why or why not? </a:t>
            </a:r>
          </a:p>
          <a:p>
            <a:pPr lvl="1"/>
            <a:r>
              <a:rPr lang="en-US" dirty="0"/>
              <a:t>What is the ideal timeline for implementing a 24x7x365 RTGS settlement service? Would any potential timeline be too late from an industry adoption perspective? Would Federal Reserve action in faster payment settlement hasten or inhibit financial services industry adoption of faster payment services? Please explain.</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1198363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RFC Specific Questions</a:t>
            </a:r>
          </a:p>
        </p:txBody>
      </p:sp>
      <p:sp>
        <p:nvSpPr>
          <p:cNvPr id="2915330" name="Rectangle 2"/>
          <p:cNvSpPr>
            <a:spLocks noGrp="1" noChangeArrowheads="1"/>
          </p:cNvSpPr>
          <p:nvPr>
            <p:ph idx="1"/>
          </p:nvPr>
        </p:nvSpPr>
        <p:spPr/>
        <p:txBody>
          <a:bodyPr>
            <a:normAutofit fontScale="85000" lnSpcReduction="10000"/>
          </a:bodyPr>
          <a:lstStyle/>
          <a:p>
            <a:r>
              <a:rPr lang="en-US" dirty="0"/>
              <a:t>Questions</a:t>
            </a:r>
          </a:p>
          <a:p>
            <a:pPr lvl="1"/>
            <a:r>
              <a:rPr lang="en-US" dirty="0"/>
              <a:t>What adjustments (for example, accounting, operations, and agreements) would banks and bank customers be required to make under a seven-day accounting regime where Reserve Banks record and report end-of-day balances for each calendar day during which payment activity occurs, including weekends and holidays? What time frame would be required to these changes? Would banks want the option to defer receipt of such information for nonbusiness days to the next business day? If necessary changes by banks represent a significant constraint to timely adoption of seven-day accounting for a 24x7x365 RTGS settlement service, are there alternative accounting or operational solutions that banks could implement?</a:t>
            </a:r>
          </a:p>
          <a:p>
            <a:pPr lvl="1"/>
            <a:r>
              <a:rPr lang="en-US" dirty="0"/>
              <a:t>What incremental operational burden would banks face if a 24x7x365 RTGS settlement service were designed using accounts separate from banks’ master accounts? How would the treatment of balances in separate accounts (for example, ability to earn interest and satisfy reserve balance requirements) affect demand for faster payment settlement?</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081172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RFC Specific Questions</a:t>
            </a:r>
          </a:p>
        </p:txBody>
      </p:sp>
      <p:sp>
        <p:nvSpPr>
          <p:cNvPr id="2915330" name="Rectangle 2"/>
          <p:cNvSpPr>
            <a:spLocks noGrp="1" noChangeArrowheads="1"/>
          </p:cNvSpPr>
          <p:nvPr>
            <p:ph idx="1"/>
          </p:nvPr>
        </p:nvSpPr>
        <p:spPr/>
        <p:txBody>
          <a:bodyPr>
            <a:normAutofit fontScale="92500" lnSpcReduction="10000"/>
          </a:bodyPr>
          <a:lstStyle/>
          <a:p>
            <a:r>
              <a:rPr lang="en-US" dirty="0"/>
              <a:t>Questions</a:t>
            </a:r>
          </a:p>
          <a:p>
            <a:pPr lvl="1"/>
            <a:r>
              <a:rPr lang="en-US" dirty="0"/>
              <a:t>Regarding auxiliary services or other service options,</a:t>
            </a:r>
          </a:p>
          <a:p>
            <a:pPr lvl="2"/>
            <a:r>
              <a:rPr lang="en-US" dirty="0"/>
              <a:t>Is a proxy database or directory that allows faster payment services to route end-user payments using the recipient’s alias, such as e-mail address or phone number, rather than their bank routing and account information, needed for a 24x7x365 RTGS settlement service? How should such a database be provided to best facilitate nationwide adoption? Who should provide this service? </a:t>
            </a:r>
          </a:p>
          <a:p>
            <a:pPr lvl="2"/>
            <a:r>
              <a:rPr lang="en-US" dirty="0"/>
              <a:t>Are fraud prevention services that provide tools to detect fraudulent transfers needed for a 24x7x365 RTGS settlement service? How should such tools be provided? Who should provide them?</a:t>
            </a:r>
          </a:p>
          <a:p>
            <a:pPr lvl="2"/>
            <a:r>
              <a:rPr lang="en-US" dirty="0"/>
              <a:t>How important are these auxiliary services for adoption of faster payment settlement services by the financial services industry? How important are other service options such as transaction limits for risk management and offsetting mechanisms to conserve liquidity? Are there other auxiliary services or service options that are needed for the settlement service to be adopted?</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76745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RFC Specific Questions</a:t>
            </a:r>
          </a:p>
        </p:txBody>
      </p:sp>
      <p:sp>
        <p:nvSpPr>
          <p:cNvPr id="2915330" name="Rectangle 2"/>
          <p:cNvSpPr>
            <a:spLocks noGrp="1" noChangeArrowheads="1"/>
          </p:cNvSpPr>
          <p:nvPr>
            <p:ph idx="1"/>
          </p:nvPr>
        </p:nvSpPr>
        <p:spPr/>
        <p:txBody>
          <a:bodyPr>
            <a:normAutofit fontScale="85000" lnSpcReduction="10000"/>
          </a:bodyPr>
          <a:lstStyle/>
          <a:p>
            <a:r>
              <a:rPr lang="en-US" dirty="0"/>
              <a:t>Questions</a:t>
            </a:r>
          </a:p>
          <a:p>
            <a:pPr lvl="1"/>
            <a:r>
              <a:rPr lang="en-US" dirty="0"/>
              <a:t>How critical is interoperability between RTGS services for faster payments to achieving ubiquity? </a:t>
            </a:r>
          </a:p>
          <a:p>
            <a:pPr lvl="1"/>
            <a:r>
              <a:rPr lang="en-US" dirty="0"/>
              <a:t>Could a 24x7x365 RTGS settlement service be used for purposes other than interbank settlement of retail faster payments? If so, for what other purposes could the service be used? Should its use be restricted and, if so, how?</a:t>
            </a:r>
          </a:p>
          <a:p>
            <a:pPr lvl="1"/>
            <a:r>
              <a:rPr lang="en-US" dirty="0"/>
              <a:t>Are there specific areas, such as liquidity management, interoperability, accounting processes, or payment routing, for which stakeholders believe the Board should establish joint Federal Reserve and industry teams to identify approaches for implementation of a 24x7x365 RTGS settlement service? </a:t>
            </a:r>
          </a:p>
          <a:p>
            <a:pPr lvl="1"/>
            <a:r>
              <a:rPr lang="en-US" dirty="0"/>
              <a:t>Should the Federal Reserve develop a liquidity management tool that would enable transfers between Federal Reserve accounts on a 24x7x365 basis to support services for real-time interbank settlement of faster payments, whether those services are provided by the private sector or the Reserve Banks? Why or why not?</a:t>
            </a:r>
          </a:p>
          <a:p>
            <a:pPr lvl="1"/>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3283644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RFC Specific Questions</a:t>
            </a:r>
          </a:p>
        </p:txBody>
      </p:sp>
      <p:sp>
        <p:nvSpPr>
          <p:cNvPr id="2915330" name="Rectangle 2"/>
          <p:cNvSpPr>
            <a:spLocks noGrp="1" noChangeArrowheads="1"/>
          </p:cNvSpPr>
          <p:nvPr>
            <p:ph idx="1"/>
          </p:nvPr>
        </p:nvSpPr>
        <p:spPr/>
        <p:txBody>
          <a:bodyPr>
            <a:normAutofit fontScale="92500" lnSpcReduction="20000"/>
          </a:bodyPr>
          <a:lstStyle/>
          <a:p>
            <a:r>
              <a:rPr lang="en-US" dirty="0"/>
              <a:t>Questions</a:t>
            </a:r>
          </a:p>
          <a:p>
            <a:pPr lvl="1"/>
            <a:r>
              <a:rPr lang="en-US" dirty="0"/>
              <a:t>If the Reserve Banks develop a liquidity management tool,</a:t>
            </a:r>
          </a:p>
          <a:p>
            <a:pPr lvl="2"/>
            <a:r>
              <a:rPr lang="en-US" dirty="0"/>
              <a:t>What type of tool would be preferable and why?</a:t>
            </a:r>
          </a:p>
          <a:p>
            <a:pPr lvl="3"/>
            <a:r>
              <a:rPr lang="en-US" dirty="0"/>
              <a:t>A tool that requires a bank to originate a transfer from one account to another</a:t>
            </a:r>
          </a:p>
          <a:p>
            <a:pPr lvl="3"/>
            <a:r>
              <a:rPr lang="en-US" dirty="0"/>
              <a:t>A tool that allows an agent to originate a transfer on behalf of one or more banks</a:t>
            </a:r>
          </a:p>
          <a:p>
            <a:pPr lvl="3"/>
            <a:r>
              <a:rPr lang="en-US" dirty="0"/>
              <a:t>A tool that allows an automatic transfer of balances (or “sweep”) based on pre- established thresholds and limits</a:t>
            </a:r>
          </a:p>
          <a:p>
            <a:pPr lvl="3"/>
            <a:r>
              <a:rPr lang="en-US" dirty="0"/>
              <a:t>A combination of the above</a:t>
            </a:r>
          </a:p>
          <a:p>
            <a:pPr lvl="3"/>
            <a:r>
              <a:rPr lang="en-US" dirty="0"/>
              <a:t>An alternative approach</a:t>
            </a:r>
          </a:p>
          <a:p>
            <a:pPr lvl="2"/>
            <a:r>
              <a:rPr lang="en-US" dirty="0"/>
              <a:t>Would a liquidity management tool need to be available 24x7x365, or alternatively, during certain defined hours on weekends and holidays? During what hours should a liquidity management tool be available?</a:t>
            </a:r>
          </a:p>
          <a:p>
            <a:pPr lvl="2"/>
            <a:r>
              <a:rPr lang="en-US" dirty="0"/>
              <a:t>Could a liquidity management tool be used for purposes other than to support real-time settlement of retail faster payments? If so, for what other purposes could the tool be used? Should its use be restricted and, if so, how? </a:t>
            </a:r>
          </a:p>
          <a:p>
            <a:pPr lvl="2"/>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1880809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RFC Specific Questions</a:t>
            </a:r>
          </a:p>
        </p:txBody>
      </p:sp>
      <p:sp>
        <p:nvSpPr>
          <p:cNvPr id="2915330" name="Rectangle 2"/>
          <p:cNvSpPr>
            <a:spLocks noGrp="1" noChangeArrowheads="1"/>
          </p:cNvSpPr>
          <p:nvPr>
            <p:ph idx="1"/>
          </p:nvPr>
        </p:nvSpPr>
        <p:spPr/>
        <p:txBody>
          <a:bodyPr>
            <a:normAutofit fontScale="92500" lnSpcReduction="20000"/>
          </a:bodyPr>
          <a:lstStyle/>
          <a:p>
            <a:r>
              <a:rPr lang="en-US" dirty="0"/>
              <a:t>Questions</a:t>
            </a:r>
          </a:p>
          <a:p>
            <a:pPr lvl="1"/>
            <a:r>
              <a:rPr lang="en-US" dirty="0"/>
              <a:t>Should a 24x7x365 RTGS settlement service and liquidity management tool be developed in tandem or should the Federal Reserve pursue only one, or neither, of these initiatives? Why? </a:t>
            </a:r>
          </a:p>
          <a:p>
            <a:pPr lvl="1"/>
            <a:r>
              <a:rPr lang="en-US" dirty="0"/>
              <a:t>If the Federal Reserve pursues one or both of these actions, do they help achieve ubiquitous, nationwide access to safe and efficient faster payments in the long run? If so, which of the potential actions, or both, and in what ways?</a:t>
            </a:r>
            <a:endParaRPr lang="en-US" sz="2800" dirty="0"/>
          </a:p>
          <a:p>
            <a:pPr lvl="1"/>
            <a:r>
              <a:rPr lang="en-US" dirty="0"/>
              <a:t>What other approaches, not explicitly considered in this notice, might help achieve the broader goals of ubiquitous, nationwide access to faster payments in the United States? </a:t>
            </a:r>
            <a:endParaRPr lang="en-US" sz="2400" dirty="0"/>
          </a:p>
          <a:p>
            <a:pPr lvl="1"/>
            <a:r>
              <a:rPr lang="en-US" dirty="0"/>
              <a:t>Beyond the provision of payment and settlement services, are there other actions, under its existing authority, the Federal Reserve should consider that might help its broader goals with respect to the U.S. payment system? </a:t>
            </a:r>
            <a:endParaRPr lang="en-US" sz="2400" dirty="0"/>
          </a:p>
          <a:p>
            <a:pPr lvl="2"/>
            <a:endParaRPr lang="en-US" b="1" dirty="0"/>
          </a:p>
          <a:p>
            <a:pPr lvl="2"/>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592651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Request for Comments</a:t>
            </a:r>
          </a:p>
        </p:txBody>
      </p:sp>
      <p:sp>
        <p:nvSpPr>
          <p:cNvPr id="2915330" name="Rectangle 2"/>
          <p:cNvSpPr>
            <a:spLocks noGrp="1" noChangeArrowheads="1"/>
          </p:cNvSpPr>
          <p:nvPr>
            <p:ph idx="1"/>
          </p:nvPr>
        </p:nvSpPr>
        <p:spPr/>
        <p:txBody>
          <a:bodyPr>
            <a:normAutofit fontScale="92500"/>
          </a:bodyPr>
          <a:lstStyle/>
          <a:p>
            <a:pPr lvl="0"/>
            <a:r>
              <a:rPr lang="en-US" dirty="0"/>
              <a:t>Summary</a:t>
            </a:r>
          </a:p>
          <a:p>
            <a:pPr lvl="1"/>
            <a:r>
              <a:rPr lang="en-US" dirty="0"/>
              <a:t>Fed is not committing to any specific actions</a:t>
            </a:r>
          </a:p>
          <a:p>
            <a:pPr lvl="1"/>
            <a:r>
              <a:rPr lang="en-US" dirty="0"/>
              <a:t>But is seeking comments on potential Reserve Bank development of:</a:t>
            </a:r>
          </a:p>
          <a:p>
            <a:pPr lvl="2"/>
            <a:r>
              <a:rPr lang="en-US" dirty="0"/>
              <a:t>A service for 24x7x365 real-time interbank settlement of faster payments and</a:t>
            </a:r>
          </a:p>
          <a:p>
            <a:pPr lvl="2"/>
            <a:r>
              <a:rPr lang="en-US" dirty="0"/>
              <a:t>A liquidity management tool that would enable transfers between Federal Reserve accounts on a 24x7x365 basis</a:t>
            </a:r>
          </a:p>
          <a:p>
            <a:pPr lvl="3"/>
            <a:r>
              <a:rPr lang="en-US" dirty="0"/>
              <a:t>Assumes a Master Account and a Real-Time Settlement Account</a:t>
            </a:r>
          </a:p>
          <a:p>
            <a:pPr lvl="1"/>
            <a:r>
              <a:rPr lang="en-US" dirty="0"/>
              <a:t>“Board is seeking input on whether these actions, separately or in combination, or alternative approaches</a:t>
            </a:r>
          </a:p>
          <a:p>
            <a:pPr lvl="2"/>
            <a:r>
              <a:rPr lang="en-US" dirty="0"/>
              <a:t>“Would help achieve ubiquitous, nationwide access to safe and efficient faster payments”, for example:</a:t>
            </a:r>
          </a:p>
          <a:p>
            <a:pPr lvl="3"/>
            <a:r>
              <a:rPr lang="en-US" dirty="0"/>
              <a:t>Fed as an operator for real-time payments</a:t>
            </a:r>
          </a:p>
          <a:p>
            <a:pPr lvl="3"/>
            <a:r>
              <a:rPr lang="en-US" dirty="0"/>
              <a:t>Electronically created items (not specifically included in RFC)</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109746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41248" y="2112263"/>
            <a:ext cx="10808208" cy="1207645"/>
          </a:xfrm>
        </p:spPr>
        <p:txBody>
          <a:bodyPr>
            <a:normAutofit/>
          </a:bodyPr>
          <a:lstStyle/>
          <a:p>
            <a:r>
              <a:rPr lang="en-US" dirty="0"/>
              <a:t>Background</a:t>
            </a:r>
          </a:p>
        </p:txBody>
      </p:sp>
    </p:spTree>
    <p:extLst>
      <p:ext uri="{BB962C8B-B14F-4D97-AF65-F5344CB8AC3E}">
        <p14:creationId xmlns:p14="http://schemas.microsoft.com/office/powerpoint/2010/main" val="2961457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Reason for Faster Payments</a:t>
            </a:r>
          </a:p>
        </p:txBody>
      </p:sp>
      <p:sp>
        <p:nvSpPr>
          <p:cNvPr id="2915330" name="Rectangle 2"/>
          <p:cNvSpPr>
            <a:spLocks noGrp="1" noChangeArrowheads="1"/>
          </p:cNvSpPr>
          <p:nvPr>
            <p:ph idx="1"/>
          </p:nvPr>
        </p:nvSpPr>
        <p:spPr/>
        <p:txBody>
          <a:bodyPr>
            <a:normAutofit fontScale="85000" lnSpcReduction="20000"/>
          </a:bodyPr>
          <a:lstStyle/>
          <a:p>
            <a:pPr lvl="0"/>
            <a:r>
              <a:rPr lang="en-US" dirty="0"/>
              <a:t>The perceived need</a:t>
            </a:r>
          </a:p>
          <a:p>
            <a:pPr lvl="1"/>
            <a:r>
              <a:rPr lang="en-US" dirty="0"/>
              <a:t>2013 – Sandra Pianalto, President of Federal Reserve Bank of Cleveland issued a paper on payments in the U.S. and opined that the U.S. is falling behind the rest of the world (</a:t>
            </a:r>
            <a:r>
              <a:rPr lang="en-US" dirty="0">
                <a:hlinkClick r:id="rId2"/>
              </a:rPr>
              <a:t>https://fedpaymentsimprovement.org/wp-content/uploads/2013/09/Payment_System_Improvement-Public_Consultation_Paper.pdf</a:t>
            </a:r>
            <a:r>
              <a:rPr lang="en-US" dirty="0"/>
              <a:t>)</a:t>
            </a:r>
          </a:p>
          <a:p>
            <a:pPr lvl="2"/>
            <a:r>
              <a:rPr lang="en-US" dirty="0"/>
              <a:t>A number of countries had already implemented or were planning to implement online, real-time payment systems</a:t>
            </a:r>
          </a:p>
          <a:p>
            <a:pPr lvl="2"/>
            <a:r>
              <a:rPr lang="en-US" dirty="0"/>
              <a:t>Emphasized the U.S. should consider implementing an online, real-time payment system to keep pace with the rest of the world including payments:</a:t>
            </a:r>
          </a:p>
          <a:p>
            <a:pPr lvl="3"/>
            <a:r>
              <a:rPr lang="en-US" dirty="0"/>
              <a:t>Anyone to anyone, anytime, any place and</a:t>
            </a:r>
          </a:p>
          <a:p>
            <a:pPr lvl="3"/>
            <a:r>
              <a:rPr lang="en-US" dirty="0"/>
              <a:t>With immediate access to funds</a:t>
            </a:r>
          </a:p>
          <a:p>
            <a:pPr lvl="2"/>
            <a:r>
              <a:rPr lang="en-US" dirty="0"/>
              <a:t>Included a change of focus</a:t>
            </a:r>
          </a:p>
          <a:p>
            <a:pPr lvl="3"/>
            <a:r>
              <a:rPr lang="en-US" dirty="0"/>
              <a:t>Prior to this, Fed’s focus was only on interbank payments</a:t>
            </a:r>
          </a:p>
          <a:p>
            <a:pPr lvl="3"/>
            <a:r>
              <a:rPr lang="en-US" dirty="0"/>
              <a:t>Announced intent to focus on full system and specifically on end-user to end-user</a:t>
            </a:r>
          </a:p>
          <a:p>
            <a:r>
              <a:rPr lang="en-US" dirty="0"/>
              <a:t>Created Faster Payments Task Force</a:t>
            </a:r>
          </a:p>
          <a:p>
            <a:pPr lvl="1"/>
            <a:r>
              <a:rPr lang="en-US" dirty="0"/>
              <a:t>And Secure Payments Task Force</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051196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Faster Payments Task Force</a:t>
            </a:r>
          </a:p>
        </p:txBody>
      </p:sp>
      <p:sp>
        <p:nvSpPr>
          <p:cNvPr id="2915330" name="Rectangle 2"/>
          <p:cNvSpPr>
            <a:spLocks noGrp="1" noChangeArrowheads="1"/>
          </p:cNvSpPr>
          <p:nvPr>
            <p:ph idx="1"/>
          </p:nvPr>
        </p:nvSpPr>
        <p:spPr/>
        <p:txBody>
          <a:bodyPr>
            <a:normAutofit fontScale="92500"/>
          </a:bodyPr>
          <a:lstStyle/>
          <a:p>
            <a:pPr lvl="0"/>
            <a:r>
              <a:rPr lang="en-US" dirty="0"/>
              <a:t>Faster Payments Task Force (FPTF)</a:t>
            </a:r>
          </a:p>
          <a:p>
            <a:pPr lvl="1"/>
            <a:r>
              <a:rPr lang="en-US" dirty="0"/>
              <a:t>Facilitated by Fed but decisions made by FPTF membership</a:t>
            </a:r>
          </a:p>
          <a:p>
            <a:pPr lvl="2"/>
            <a:r>
              <a:rPr lang="en-US" dirty="0"/>
              <a:t>Over 300 organizations participated in Task Force</a:t>
            </a:r>
          </a:p>
          <a:p>
            <a:pPr lvl="1"/>
            <a:r>
              <a:rPr lang="en-US" dirty="0"/>
              <a:t>Fed’s position – Would rely on private sector solutions for faster payments unless the private sector was unable or unwilling to do so</a:t>
            </a:r>
          </a:p>
          <a:p>
            <a:pPr lvl="1"/>
            <a:r>
              <a:rPr lang="en-US" dirty="0"/>
              <a:t>More than 20 companies proposed solutions to support faster payments</a:t>
            </a:r>
          </a:p>
          <a:p>
            <a:pPr lvl="2"/>
            <a:r>
              <a:rPr lang="en-US" dirty="0"/>
              <a:t>In 2018, some private sector solutions are already implemented or are in the process of being implemented</a:t>
            </a:r>
          </a:p>
          <a:p>
            <a:pPr lvl="2"/>
            <a:r>
              <a:rPr lang="en-US" dirty="0"/>
              <a:t>Suggests that private sector providers are ready and willing to support</a:t>
            </a:r>
          </a:p>
          <a:p>
            <a:pPr lvl="3"/>
            <a:r>
              <a:rPr lang="en-US" dirty="0"/>
              <a:t>Therefore no apparent need for the Fed to offer faster payment services</a:t>
            </a:r>
          </a:p>
          <a:p>
            <a:pPr lvl="3"/>
            <a:r>
              <a:rPr lang="en-US" dirty="0"/>
              <a:t>However…</a:t>
            </a:r>
          </a:p>
          <a:p>
            <a:pPr lvl="2"/>
            <a:endParaRPr lang="en-US" dirty="0"/>
          </a:p>
          <a:p>
            <a:pPr lvl="1"/>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869342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Private Sector Limitations</a:t>
            </a:r>
          </a:p>
        </p:txBody>
      </p:sp>
      <p:sp>
        <p:nvSpPr>
          <p:cNvPr id="2915330" name="Rectangle 2"/>
          <p:cNvSpPr>
            <a:spLocks noGrp="1" noChangeArrowheads="1"/>
          </p:cNvSpPr>
          <p:nvPr>
            <p:ph idx="1"/>
          </p:nvPr>
        </p:nvSpPr>
        <p:spPr/>
        <p:txBody>
          <a:bodyPr>
            <a:normAutofit fontScale="85000" lnSpcReduction="20000"/>
          </a:bodyPr>
          <a:lstStyle/>
          <a:p>
            <a:pPr lvl="0"/>
            <a:r>
              <a:rPr lang="en-US" dirty="0"/>
              <a:t>Current private sector offerings</a:t>
            </a:r>
          </a:p>
          <a:p>
            <a:pPr lvl="1"/>
            <a:r>
              <a:rPr lang="en-US" dirty="0"/>
              <a:t>Two generic options</a:t>
            </a:r>
          </a:p>
          <a:p>
            <a:pPr lvl="2"/>
            <a:r>
              <a:rPr lang="en-US" dirty="0"/>
              <a:t>One that creates credit risk and</a:t>
            </a:r>
          </a:p>
          <a:p>
            <a:pPr lvl="2"/>
            <a:r>
              <a:rPr lang="en-US" dirty="0"/>
              <a:t>One that does not create credit risk</a:t>
            </a:r>
          </a:p>
          <a:p>
            <a:pPr lvl="1"/>
            <a:r>
              <a:rPr lang="en-US" dirty="0"/>
              <a:t>Credit risk option</a:t>
            </a:r>
          </a:p>
          <a:p>
            <a:pPr lvl="2"/>
            <a:r>
              <a:rPr lang="en-US" dirty="0"/>
              <a:t>Does not require prefunding of accounts</a:t>
            </a:r>
          </a:p>
          <a:p>
            <a:pPr lvl="3"/>
            <a:r>
              <a:rPr lang="en-US" dirty="0"/>
              <a:t>For example, initiates payments or messages prior to interbank settlement</a:t>
            </a:r>
          </a:p>
          <a:p>
            <a:pPr lvl="2"/>
            <a:r>
              <a:rPr lang="en-US" dirty="0"/>
              <a:t>Participants may or may not use same provider – varies with provider</a:t>
            </a:r>
          </a:p>
          <a:p>
            <a:pPr lvl="1"/>
            <a:r>
              <a:rPr lang="en-US" dirty="0"/>
              <a:t>Without credit risk option</a:t>
            </a:r>
          </a:p>
          <a:p>
            <a:pPr lvl="2"/>
            <a:r>
              <a:rPr lang="en-US" dirty="0"/>
              <a:t>Requires all exchange parties to participate in the same provider</a:t>
            </a:r>
          </a:p>
          <a:p>
            <a:pPr lvl="2"/>
            <a:r>
              <a:rPr lang="en-US" dirty="0"/>
              <a:t>Requires prefunding of accounts held by network provider</a:t>
            </a:r>
          </a:p>
          <a:p>
            <a:pPr lvl="1"/>
            <a:r>
              <a:rPr lang="en-US" dirty="0"/>
              <a:t>All options may have restrictions on $ amounts by transaction, by day, etc.</a:t>
            </a:r>
          </a:p>
          <a:p>
            <a:r>
              <a:rPr lang="en-US" dirty="0"/>
              <a:t>In current environment, these limitations can only be overcome</a:t>
            </a:r>
          </a:p>
          <a:p>
            <a:pPr lvl="1"/>
            <a:r>
              <a:rPr lang="en-US" dirty="0"/>
              <a:t>If there is a single provider of real-time payments with prefunded accounts</a:t>
            </a:r>
          </a:p>
          <a:p>
            <a:pPr lvl="2"/>
            <a:r>
              <a:rPr lang="en-US" dirty="0"/>
              <a:t>Anathema to a market economy!</a:t>
            </a:r>
          </a:p>
          <a:p>
            <a:pPr marL="461962" lvl="1" indent="0">
              <a:buNone/>
            </a:pPr>
            <a:endParaRPr lang="en-US" dirty="0"/>
          </a:p>
          <a:p>
            <a:pPr lvl="2"/>
            <a:endParaRPr lang="en-US" dirty="0"/>
          </a:p>
          <a:p>
            <a:pPr lvl="1"/>
            <a:endParaRPr lang="en-US" dirty="0"/>
          </a:p>
          <a:p>
            <a:pPr marL="461962" lvl="1" indent="0">
              <a:buNone/>
            </a:pPr>
            <a:endParaRPr lang="en-US" dirty="0"/>
          </a:p>
          <a:p>
            <a:pPr lvl="2"/>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859010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3328</TotalTime>
  <Words>3798</Words>
  <Application>Microsoft Office PowerPoint</Application>
  <PresentationFormat>Widescreen</PresentationFormat>
  <Paragraphs>472</Paragraphs>
  <Slides>47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Courier New</vt:lpstr>
      <vt:lpstr>Wingdings</vt:lpstr>
      <vt:lpstr>Office Theme</vt:lpstr>
      <vt:lpstr>Real-Time Interbank Settlement</vt:lpstr>
      <vt:lpstr>NOTICE</vt:lpstr>
      <vt:lpstr>Topical Agenda</vt:lpstr>
      <vt:lpstr>Request for Comments</vt:lpstr>
      <vt:lpstr>Request for Comments</vt:lpstr>
      <vt:lpstr>Background</vt:lpstr>
      <vt:lpstr>Reason for Faster Payments</vt:lpstr>
      <vt:lpstr>Faster Payments Task Force</vt:lpstr>
      <vt:lpstr>Private Sector Limitations</vt:lpstr>
      <vt:lpstr>End-User to End-User Concept</vt:lpstr>
      <vt:lpstr>End-User to End-User Reality</vt:lpstr>
      <vt:lpstr>Each User Has Multiple Providers</vt:lpstr>
      <vt:lpstr>One Provider Per User</vt:lpstr>
      <vt:lpstr>One Provider Per User – Multiple Users/Providers</vt:lpstr>
      <vt:lpstr>However…</vt:lpstr>
      <vt:lpstr>Settlement Considerations</vt:lpstr>
      <vt:lpstr>Fed as Central Bank</vt:lpstr>
      <vt:lpstr>RFC Settlement Options</vt:lpstr>
      <vt:lpstr>Reserve Bank Settlement Options</vt:lpstr>
      <vt:lpstr>Reserve Bank Settlement Options</vt:lpstr>
      <vt:lpstr>Reserve Bank Settlement Options</vt:lpstr>
      <vt:lpstr>Liquidity Management Tool</vt:lpstr>
      <vt:lpstr>Liquidity Management Tool</vt:lpstr>
      <vt:lpstr>Making Faster Payments Successful</vt:lpstr>
      <vt:lpstr>Successful Faster Payments</vt:lpstr>
      <vt:lpstr>Potential Approach - Fed as Operator</vt:lpstr>
      <vt:lpstr>Other Potential Approach</vt:lpstr>
      <vt:lpstr>Uncertainty of Return</vt:lpstr>
      <vt:lpstr>Uncertainty of Return</vt:lpstr>
      <vt:lpstr>Example of A Debit Payment Option</vt:lpstr>
      <vt:lpstr>Payments Directory</vt:lpstr>
      <vt:lpstr>Payments Directory</vt:lpstr>
      <vt:lpstr>Payments Directory</vt:lpstr>
      <vt:lpstr>Online, Real-Time ECI Option</vt:lpstr>
      <vt:lpstr>ECI Real-Time Debit Concept</vt:lpstr>
      <vt:lpstr>Debit Payment – Anyone to Anyone</vt:lpstr>
      <vt:lpstr>By Contrast – Credit Payment </vt:lpstr>
      <vt:lpstr>Provider Participation</vt:lpstr>
      <vt:lpstr>Closing Comments</vt:lpstr>
      <vt:lpstr>Thank You!</vt:lpstr>
      <vt:lpstr>Attachments</vt:lpstr>
      <vt:lpstr>RFC Specific Questions</vt:lpstr>
      <vt:lpstr>RFC Specific Questions</vt:lpstr>
      <vt:lpstr>RFC Specific Questions</vt:lpstr>
      <vt:lpstr>RFC Specific Questions</vt:lpstr>
      <vt:lpstr>RFC Specific Questions</vt:lpstr>
      <vt:lpstr>RFC Specific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Walker</dc:creator>
  <cp:lastModifiedBy>David Walker</cp:lastModifiedBy>
  <cp:revision>778</cp:revision>
  <cp:lastPrinted>2018-11-06T19:32:27Z</cp:lastPrinted>
  <dcterms:created xsi:type="dcterms:W3CDTF">2018-02-08T01:14:13Z</dcterms:created>
  <dcterms:modified xsi:type="dcterms:W3CDTF">2018-11-09T22:19:36Z</dcterms:modified>
</cp:coreProperties>
</file>