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10" r:id="rId2"/>
    <p:sldId id="4044" r:id="rId3"/>
    <p:sldId id="4029" r:id="rId4"/>
    <p:sldId id="4045" r:id="rId5"/>
    <p:sldId id="4061" r:id="rId6"/>
    <p:sldId id="4046" r:id="rId7"/>
    <p:sldId id="3962" r:id="rId8"/>
    <p:sldId id="4049" r:id="rId9"/>
    <p:sldId id="4051" r:id="rId10"/>
    <p:sldId id="4050" r:id="rId11"/>
    <p:sldId id="4057" r:id="rId12"/>
    <p:sldId id="3967" r:id="rId13"/>
    <p:sldId id="4032" r:id="rId14"/>
    <p:sldId id="4028" r:id="rId15"/>
    <p:sldId id="4021" r:id="rId16"/>
    <p:sldId id="3995" r:id="rId17"/>
    <p:sldId id="3998" r:id="rId18"/>
    <p:sldId id="4026" r:id="rId19"/>
    <p:sldId id="4025" r:id="rId20"/>
    <p:sldId id="4033" r:id="rId21"/>
    <p:sldId id="4030" r:id="rId22"/>
    <p:sldId id="4034" r:id="rId23"/>
    <p:sldId id="4027" r:id="rId24"/>
    <p:sldId id="4039" r:id="rId25"/>
    <p:sldId id="4060" r:id="rId26"/>
    <p:sldId id="4041" r:id="rId27"/>
    <p:sldId id="4042" r:id="rId28"/>
    <p:sldId id="4043" r:id="rId29"/>
    <p:sldId id="4040" r:id="rId30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00000"/>
    <a:srgbClr val="4472C4"/>
    <a:srgbClr val="008080"/>
    <a:srgbClr val="009999"/>
    <a:srgbClr val="007635"/>
    <a:srgbClr val="2F528F"/>
    <a:srgbClr val="CC3300"/>
    <a:srgbClr val="618F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01" autoAdjust="0"/>
  </p:normalViewPr>
  <p:slideViewPr>
    <p:cSldViewPr snapToGrid="0">
      <p:cViewPr varScale="1">
        <p:scale>
          <a:sx n="100" d="100"/>
          <a:sy n="100" d="100"/>
        </p:scale>
        <p:origin x="12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0AF0ADC-FC12-47DC-9AB8-352B8D58506E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7FC3D90A-A5D6-4975-94E1-62C47B2BE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2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111F-9F8F-4136-8747-617B45465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2278"/>
            <a:ext cx="98298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07BCB-11D1-4971-B69A-045645930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524000" y="3428999"/>
            <a:ext cx="9144000" cy="6428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AB26B-9FD9-452C-9D1E-5CBD4B8E46FA}"/>
              </a:ext>
            </a:extLst>
          </p:cNvPr>
          <p:cNvGrpSpPr/>
          <p:nvPr userDrawn="1"/>
        </p:nvGrpSpPr>
        <p:grpSpPr>
          <a:xfrm>
            <a:off x="362628" y="3398442"/>
            <a:ext cx="5712737" cy="584775"/>
            <a:chOff x="987300" y="1791066"/>
            <a:chExt cx="5712737" cy="5847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DA069C-0708-4DFD-AC43-A3BD63D7608D}"/>
                </a:ext>
              </a:extLst>
            </p:cNvPr>
            <p:cNvCxnSpPr/>
            <p:nvPr userDrawn="1"/>
          </p:nvCxnSpPr>
          <p:spPr bwMode="auto">
            <a:xfrm>
              <a:off x="987300" y="1791075"/>
              <a:ext cx="5712737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A237C2-DCDF-48C1-8497-8011E0E74C73}"/>
                </a:ext>
              </a:extLst>
            </p:cNvPr>
            <p:cNvSpPr txBox="1"/>
            <p:nvPr userDrawn="1"/>
          </p:nvSpPr>
          <p:spPr>
            <a:xfrm>
              <a:off x="1311261" y="1791066"/>
              <a:ext cx="2928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iller Endeavors, LLC</a:t>
              </a:r>
            </a:p>
            <a:p>
              <a:r>
                <a:rPr lang="en-US" sz="1400" i="1" dirty="0"/>
                <a:t>To Steer the Course You Need a Tiller!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6EBC24-B050-4DCA-AFD9-2CB99A083CA3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358007" y="1791066"/>
              <a:ext cx="0" cy="28217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634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B953-6387-45DA-9271-B686F6F6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578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C869-FF82-4DA0-AA05-DF4FE546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554"/>
            <a:ext cx="10515600" cy="4947978"/>
          </a:xfrm>
        </p:spPr>
        <p:txBody>
          <a:bodyPr/>
          <a:lstStyle>
            <a:lvl1pPr marL="228600" indent="-228600">
              <a:buClr>
                <a:srgbClr val="003399"/>
              </a:buClr>
              <a:buFont typeface="Arial" panose="020B0604020202020204" pitchFamily="34" charset="0"/>
              <a:buChar char="•"/>
              <a:defRPr sz="3200" b="1"/>
            </a:lvl1pPr>
            <a:lvl2pPr marL="742950" indent="-280988">
              <a:buClr>
                <a:srgbClr val="003399"/>
              </a:buClr>
              <a:buFont typeface="Wingdings" panose="05000000000000000000" pitchFamily="2" charset="2"/>
              <a:buChar char="Ø"/>
              <a:defRPr sz="2800"/>
            </a:lvl2pPr>
            <a:lvl3pPr marL="1203325" indent="-288925">
              <a:buClr>
                <a:srgbClr val="003399"/>
              </a:buClr>
              <a:buFont typeface="Wingdings" panose="05000000000000000000" pitchFamily="2" charset="2"/>
              <a:buChar char="ü"/>
              <a:defRPr sz="2400"/>
            </a:lvl3pPr>
            <a:lvl4pPr marL="1600200" indent="-228600">
              <a:buClr>
                <a:srgbClr val="003399"/>
              </a:buClr>
              <a:buFont typeface="Courier New" panose="02070309020205020404" pitchFamily="49" charset="0"/>
              <a:buChar char="o"/>
              <a:defRPr sz="2400"/>
            </a:lvl4pPr>
            <a:lvl5pPr marL="2057400" indent="-22860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levelkkkkkkkkkkkkkkkkkkkkkkkkkkkkkkkkkkkkkkkkkkkkkkkkkkkkkkkkkkkkk</a:t>
            </a:r>
          </a:p>
          <a:p>
            <a:pPr lvl="2"/>
            <a:r>
              <a:rPr lang="en-US" dirty="0"/>
              <a:t>Third levelkkkkkkkkkkkkkkkkkkkkkkkkkkkkkkkkkkkkkkkkkkkkkkkkkkkkkkkkkkkkk</a:t>
            </a:r>
          </a:p>
          <a:p>
            <a:pPr lvl="3"/>
            <a:r>
              <a:rPr lang="en-US" dirty="0"/>
              <a:t>Fourth levelkkkkkkkkkkkkkkkkkkkkkkkkkkkkkkkkkkkkkkkkkkkkkkkkkkkkkkkkkkkkkk</a:t>
            </a:r>
          </a:p>
          <a:p>
            <a:pPr lvl="4"/>
            <a:r>
              <a:rPr lang="en-US" dirty="0"/>
              <a:t>Fifth levelkkkkkkkkkkkkkkkkkkkkkkkkkkkkkkkkkkkkkkkkkkkkkkkkkkkkkkkkkkkk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D7EBB-A06C-400B-B79F-82FC6A4BC35B}"/>
              </a:ext>
            </a:extLst>
          </p:cNvPr>
          <p:cNvSpPr txBox="1"/>
          <p:nvPr userDrawn="1"/>
        </p:nvSpPr>
        <p:spPr>
          <a:xfrm>
            <a:off x="172598" y="641064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8CF54A5-1228-4834-B1A7-363EBA3ECD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3ECD50-74D4-482D-AFFB-45D386CC333D}"/>
              </a:ext>
            </a:extLst>
          </p:cNvPr>
          <p:cNvCxnSpPr>
            <a:cxnSpLocks/>
          </p:cNvCxnSpPr>
          <p:nvPr userDrawn="1"/>
        </p:nvCxnSpPr>
        <p:spPr>
          <a:xfrm flipV="1">
            <a:off x="589591" y="1169814"/>
            <a:ext cx="0" cy="5015832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1135E7-B2A7-4AB9-8EEE-77DFD681A231}"/>
              </a:ext>
            </a:extLst>
          </p:cNvPr>
          <p:cNvGrpSpPr/>
          <p:nvPr userDrawn="1"/>
        </p:nvGrpSpPr>
        <p:grpSpPr>
          <a:xfrm>
            <a:off x="220550" y="6405725"/>
            <a:ext cx="5712737" cy="365713"/>
            <a:chOff x="169198" y="6529577"/>
            <a:chExt cx="5712737" cy="36571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4F75817-542B-425B-ABD0-3EA0876F1844}"/>
                </a:ext>
              </a:extLst>
            </p:cNvPr>
            <p:cNvCxnSpPr/>
            <p:nvPr userDrawn="1"/>
          </p:nvCxnSpPr>
          <p:spPr bwMode="auto">
            <a:xfrm>
              <a:off x="169198" y="6529586"/>
              <a:ext cx="571273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E94FC8-DDB1-4746-AD5E-696E6C027E9C}"/>
                </a:ext>
              </a:extLst>
            </p:cNvPr>
            <p:cNvSpPr txBox="1"/>
            <p:nvPr userDrawn="1"/>
          </p:nvSpPr>
          <p:spPr>
            <a:xfrm>
              <a:off x="493159" y="6556736"/>
              <a:ext cx="20297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/>
                <a:t>iller Endeavors, LLC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4D1457-E909-4245-85FE-C2BC0085B4F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39905" y="6529577"/>
              <a:ext cx="0" cy="2821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693772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B953-6387-45DA-9271-B686F6F6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7DD7DA-83A6-4F96-B26B-C3A294801F71}"/>
              </a:ext>
            </a:extLst>
          </p:cNvPr>
          <p:cNvGrpSpPr/>
          <p:nvPr userDrawn="1"/>
        </p:nvGrpSpPr>
        <p:grpSpPr>
          <a:xfrm>
            <a:off x="220550" y="6405725"/>
            <a:ext cx="5712737" cy="365713"/>
            <a:chOff x="169198" y="6529577"/>
            <a:chExt cx="5712737" cy="36571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17455B-1867-464D-9EFE-0B38AABD81F4}"/>
                </a:ext>
              </a:extLst>
            </p:cNvPr>
            <p:cNvCxnSpPr/>
            <p:nvPr userDrawn="1"/>
          </p:nvCxnSpPr>
          <p:spPr bwMode="auto">
            <a:xfrm>
              <a:off x="169198" y="6529586"/>
              <a:ext cx="571273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AC8EBA-33DC-4EBC-AABE-DE264F4C0105}"/>
                </a:ext>
              </a:extLst>
            </p:cNvPr>
            <p:cNvSpPr txBox="1"/>
            <p:nvPr userDrawn="1"/>
          </p:nvSpPr>
          <p:spPr>
            <a:xfrm>
              <a:off x="493159" y="6556736"/>
              <a:ext cx="20297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/>
                <a:t>iller Endeavors, LLC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FEEB1E-067B-4B9A-8021-5F790408B7F5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39905" y="6529577"/>
              <a:ext cx="0" cy="2821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829C6A-A453-4580-929D-77C3262A936A}"/>
              </a:ext>
            </a:extLst>
          </p:cNvPr>
          <p:cNvSpPr txBox="1"/>
          <p:nvPr userDrawn="1"/>
        </p:nvSpPr>
        <p:spPr>
          <a:xfrm>
            <a:off x="172598" y="64057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8CF54A5-1228-4834-B1A7-363EBA3EC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7CF1-DF36-4D89-A2C4-57CA9CB4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7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5B2C2-6767-4579-B31E-84B92465F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6661"/>
            <a:ext cx="10515600" cy="471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1E1E-7BF1-4629-AAA1-72AA95B54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01" y="6447733"/>
            <a:ext cx="57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0A4B0FFC-A6B3-4344-A776-88943BF2D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D0BE2B-E8EF-423F-A7BB-A79DB6ABBB32}"/>
              </a:ext>
            </a:extLst>
          </p:cNvPr>
          <p:cNvSpPr txBox="1">
            <a:spLocks/>
          </p:cNvSpPr>
          <p:nvPr userDrawn="1"/>
        </p:nvSpPr>
        <p:spPr>
          <a:xfrm>
            <a:off x="8854271" y="6447734"/>
            <a:ext cx="25259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969696"/>
                </a:solidFill>
              </a:rPr>
              <a:t>Copyright by Tiller Endeavors, LLC</a:t>
            </a:r>
          </a:p>
        </p:txBody>
      </p:sp>
    </p:spTree>
    <p:extLst>
      <p:ext uri="{BB962C8B-B14F-4D97-AF65-F5344CB8AC3E}">
        <p14:creationId xmlns:p14="http://schemas.microsoft.com/office/powerpoint/2010/main" val="14242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C33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399"/>
        </a:buClr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99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99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99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99"/>
        </a:buClr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enya.eregulations.org/Contacts?l=en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enya.eregulations.org/Contacts?l=en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kenya.eregulations.org/Contacts?l=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en.wikipedia.org/wiki/File:Greist_Building.JPG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Greist_Building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kenya.eregulations.org/Contacts?l=en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enya.eregulations.org/Contacts?l=e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en.wikipedia.org/wiki/File:Greist_Building.JPG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motedepositcapture.com/papers/Tiller-Endeavors/The-Hidden-Risks-of-Faster-Payments.asp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llerendeavors.com/" TargetMode="External"/><Relationship Id="rId2" Type="http://schemas.openxmlformats.org/officeDocument/2006/relationships/hyperlink" Target="mailto:David.walker@tillerendeavors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kenya.eregulations.org/Contacts?l=en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kenya.eregulations.org/Contacts?l=en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EF89-4688-45DB-A613-EC6EFC824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Hidden Risks of Faster Payments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EED8-06F7-4A8D-B6C0-4FF9BF330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524000" y="4562474"/>
            <a:ext cx="9144000" cy="1819276"/>
          </a:xfrm>
        </p:spPr>
        <p:txBody>
          <a:bodyPr>
            <a:noAutofit/>
          </a:bodyPr>
          <a:lstStyle/>
          <a:p>
            <a:r>
              <a:rPr lang="en-US" b="0" dirty="0"/>
              <a:t>RDC Forum</a:t>
            </a:r>
          </a:p>
          <a:p>
            <a:r>
              <a:rPr lang="en-US" b="0" dirty="0"/>
              <a:t>Minneapolis, MN</a:t>
            </a:r>
          </a:p>
          <a:p>
            <a:r>
              <a:rPr lang="en-US" b="0" dirty="0"/>
              <a:t>August 28, 2019</a:t>
            </a:r>
          </a:p>
        </p:txBody>
      </p:sp>
    </p:spTree>
    <p:extLst>
      <p:ext uri="{BB962C8B-B14F-4D97-AF65-F5344CB8AC3E}">
        <p14:creationId xmlns:p14="http://schemas.microsoft.com/office/powerpoint/2010/main" val="362447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B69D91-D6F8-4829-9C96-60007FDA3A98}"/>
              </a:ext>
            </a:extLst>
          </p:cNvPr>
          <p:cNvGrpSpPr/>
          <p:nvPr/>
        </p:nvGrpSpPr>
        <p:grpSpPr>
          <a:xfrm>
            <a:off x="6265181" y="912641"/>
            <a:ext cx="2697844" cy="1806119"/>
            <a:chOff x="5833873" y="1270634"/>
            <a:chExt cx="5815201" cy="5191125"/>
          </a:xfrm>
        </p:grpSpPr>
        <p:pic>
          <p:nvPicPr>
            <p:cNvPr id="4" name="Picture 2" descr="Meeting, Together, Cooperation, Personal, Teamwork">
              <a:extLst>
                <a:ext uri="{FF2B5EF4-FFF2-40B4-BE49-F238E27FC236}">
                  <a16:creationId xmlns:a16="http://schemas.microsoft.com/office/drawing/2014/main" id="{F6012BCD-8FAF-4B84-937C-3BA2CFCB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08404-2715-4B85-A0B3-5E6D9D032D77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C7EA6-2F6B-408F-A4E6-82D2425762C8}"/>
              </a:ext>
            </a:extLst>
          </p:cNvPr>
          <p:cNvGrpSpPr/>
          <p:nvPr/>
        </p:nvGrpSpPr>
        <p:grpSpPr>
          <a:xfrm>
            <a:off x="672367" y="948038"/>
            <a:ext cx="2232896" cy="1802509"/>
            <a:chOff x="1052512" y="973835"/>
            <a:chExt cx="5191125" cy="5191125"/>
          </a:xfrm>
        </p:grpSpPr>
        <p:pic>
          <p:nvPicPr>
            <p:cNvPr id="6" name="Picture 2" descr="Meeting, Together, Cooperation, Personal, Teamwork">
              <a:extLst>
                <a:ext uri="{FF2B5EF4-FFF2-40B4-BE49-F238E27FC236}">
                  <a16:creationId xmlns:a16="http://schemas.microsoft.com/office/drawing/2014/main" id="{DA780F65-DD77-4EC4-AB24-FF6D470D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A6C60A-9000-41BA-88AB-8E307503A0B7}"/>
                </a:ext>
              </a:extLst>
            </p:cNvPr>
            <p:cNvSpPr/>
            <p:nvPr/>
          </p:nvSpPr>
          <p:spPr>
            <a:xfrm>
              <a:off x="3779600" y="2299925"/>
              <a:ext cx="2438399" cy="3133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Account Set Up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A46F23-1DB6-4277-9DCD-DA2F043E1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3" y="844500"/>
            <a:ext cx="628812" cy="14560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CABC9A-B8F7-41DA-B5FF-683D12E0984E}"/>
              </a:ext>
            </a:extLst>
          </p:cNvPr>
          <p:cNvSpPr txBox="1"/>
          <p:nvPr/>
        </p:nvSpPr>
        <p:spPr>
          <a:xfrm>
            <a:off x="4189511" y="912641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Providers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>
            <a:off x="738006" y="886147"/>
            <a:ext cx="111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Users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>
            <a:off x="7724547" y="1057566"/>
            <a:ext cx="111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Users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1BA4801-D3BF-4111-845F-F70AEA8A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3" y="2674824"/>
            <a:ext cx="628812" cy="145606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5314B3D-227F-4DC2-9E05-C20A5300E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3" y="4403802"/>
            <a:ext cx="628812" cy="145606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1F4A45B-3DFA-4CE3-93CB-B053A1202D18}"/>
              </a:ext>
            </a:extLst>
          </p:cNvPr>
          <p:cNvGrpSpPr/>
          <p:nvPr/>
        </p:nvGrpSpPr>
        <p:grpSpPr>
          <a:xfrm>
            <a:off x="662842" y="2529187"/>
            <a:ext cx="2232896" cy="1802510"/>
            <a:chOff x="1052512" y="973835"/>
            <a:chExt cx="5191125" cy="5191125"/>
          </a:xfrm>
        </p:grpSpPr>
        <p:pic>
          <p:nvPicPr>
            <p:cNvPr id="75" name="Picture 2" descr="Meeting, Together, Cooperation, Personal, Teamwork">
              <a:extLst>
                <a:ext uri="{FF2B5EF4-FFF2-40B4-BE49-F238E27FC236}">
                  <a16:creationId xmlns:a16="http://schemas.microsoft.com/office/drawing/2014/main" id="{CCB6D533-9229-4DF4-AEF0-1E98E9236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C7D651A-285E-4565-84FC-C710C6C2317E}"/>
                </a:ext>
              </a:extLst>
            </p:cNvPr>
            <p:cNvSpPr/>
            <p:nvPr/>
          </p:nvSpPr>
          <p:spPr>
            <a:xfrm>
              <a:off x="3805238" y="2184170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473883-6DBD-4CEC-9C17-B95F431908BF}"/>
              </a:ext>
            </a:extLst>
          </p:cNvPr>
          <p:cNvGrpSpPr/>
          <p:nvPr/>
        </p:nvGrpSpPr>
        <p:grpSpPr>
          <a:xfrm>
            <a:off x="653317" y="4224637"/>
            <a:ext cx="2232896" cy="1802510"/>
            <a:chOff x="1052512" y="973835"/>
            <a:chExt cx="5191125" cy="5191125"/>
          </a:xfrm>
        </p:grpSpPr>
        <p:pic>
          <p:nvPicPr>
            <p:cNvPr id="78" name="Picture 2" descr="Meeting, Together, Cooperation, Personal, Teamwork">
              <a:extLst>
                <a:ext uri="{FF2B5EF4-FFF2-40B4-BE49-F238E27FC236}">
                  <a16:creationId xmlns:a16="http://schemas.microsoft.com/office/drawing/2014/main" id="{A901A768-2209-4C23-ABC9-B6FF4BEC6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FBE01BF-1623-40B4-BF4E-B1C56C64F4F5}"/>
                </a:ext>
              </a:extLst>
            </p:cNvPr>
            <p:cNvSpPr/>
            <p:nvPr/>
          </p:nvSpPr>
          <p:spPr>
            <a:xfrm>
              <a:off x="3805238" y="2184170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53B598-838D-4916-B7EF-C1406733EEF4}"/>
              </a:ext>
            </a:extLst>
          </p:cNvPr>
          <p:cNvGrpSpPr/>
          <p:nvPr/>
        </p:nvGrpSpPr>
        <p:grpSpPr>
          <a:xfrm>
            <a:off x="6320446" y="2502693"/>
            <a:ext cx="2697844" cy="1806119"/>
            <a:chOff x="5833873" y="1270634"/>
            <a:chExt cx="5815201" cy="5191125"/>
          </a:xfrm>
        </p:grpSpPr>
        <p:pic>
          <p:nvPicPr>
            <p:cNvPr id="81" name="Picture 2" descr="Meeting, Together, Cooperation, Personal, Teamwork">
              <a:extLst>
                <a:ext uri="{FF2B5EF4-FFF2-40B4-BE49-F238E27FC236}">
                  <a16:creationId xmlns:a16="http://schemas.microsoft.com/office/drawing/2014/main" id="{296E618B-0F06-42CB-BB89-422B4C984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5663C3D-80F0-433A-B647-C26FD7B752F1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43D45A7-B1C6-4415-B00C-0B2C5015B0D6}"/>
              </a:ext>
            </a:extLst>
          </p:cNvPr>
          <p:cNvGrpSpPr/>
          <p:nvPr/>
        </p:nvGrpSpPr>
        <p:grpSpPr>
          <a:xfrm>
            <a:off x="6320446" y="4255293"/>
            <a:ext cx="2697844" cy="1806119"/>
            <a:chOff x="5833873" y="1270634"/>
            <a:chExt cx="5815201" cy="5191125"/>
          </a:xfrm>
        </p:grpSpPr>
        <p:pic>
          <p:nvPicPr>
            <p:cNvPr id="84" name="Picture 2" descr="Meeting, Together, Cooperation, Personal, Teamwork">
              <a:extLst>
                <a:ext uri="{FF2B5EF4-FFF2-40B4-BE49-F238E27FC236}">
                  <a16:creationId xmlns:a16="http://schemas.microsoft.com/office/drawing/2014/main" id="{11AD670F-44E2-42C3-9C44-4F8C1EB2F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52D12D4-2586-43E9-BA6D-A5FA2AFE2089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996210-0196-4DF3-90B4-D10676FA274E}"/>
              </a:ext>
            </a:extLst>
          </p:cNvPr>
          <p:cNvGrpSpPr/>
          <p:nvPr/>
        </p:nvGrpSpPr>
        <p:grpSpPr>
          <a:xfrm>
            <a:off x="1837367" y="1494359"/>
            <a:ext cx="2487776" cy="1908497"/>
            <a:chOff x="1837367" y="1494359"/>
            <a:chExt cx="2487776" cy="1908497"/>
          </a:xfrm>
        </p:grpSpPr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D3ED12A3-F6E6-443E-A35F-B6F6D3872D14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1837367" y="2113911"/>
              <a:ext cx="2487776" cy="1288945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49C779-B108-439D-A05C-A704AB6B5965}"/>
                </a:ext>
              </a:extLst>
            </p:cNvPr>
            <p:cNvGrpSpPr/>
            <p:nvPr/>
          </p:nvGrpSpPr>
          <p:grpSpPr>
            <a:xfrm>
              <a:off x="2102426" y="1494359"/>
              <a:ext cx="1850913" cy="369332"/>
              <a:chOff x="2102426" y="1494359"/>
              <a:chExt cx="1850913" cy="36933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A7CA89-86B0-4E4A-9778-4AEE78F78463}"/>
                  </a:ext>
                </a:extLst>
              </p:cNvPr>
              <p:cNvSpPr txBox="1"/>
              <p:nvPr/>
            </p:nvSpPr>
            <p:spPr>
              <a:xfrm>
                <a:off x="2230345" y="1494359"/>
                <a:ext cx="162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Account Set Up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3A5F2CB-1C90-46DA-874B-CB54876D7F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2426" y="1562793"/>
                <a:ext cx="1850913" cy="5999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B371BA-6906-41A3-A8CC-FA9042BF288C}"/>
              </a:ext>
            </a:extLst>
          </p:cNvPr>
          <p:cNvGrpSpPr/>
          <p:nvPr/>
        </p:nvGrpSpPr>
        <p:grpSpPr>
          <a:xfrm>
            <a:off x="1832317" y="1551471"/>
            <a:ext cx="6218212" cy="3802677"/>
            <a:chOff x="1832317" y="1551471"/>
            <a:chExt cx="6218212" cy="3802677"/>
          </a:xfrm>
        </p:grpSpPr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DE1AD47-0B67-41CB-A830-72BA4A3CE8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5087" y="4015253"/>
              <a:ext cx="3039024" cy="1338895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AD19C4-0041-4BC2-BBC2-F42CFC622D9C}"/>
                </a:ext>
              </a:extLst>
            </p:cNvPr>
            <p:cNvGrpSpPr/>
            <p:nvPr/>
          </p:nvGrpSpPr>
          <p:grpSpPr>
            <a:xfrm>
              <a:off x="1832317" y="1551471"/>
              <a:ext cx="6218212" cy="3760304"/>
              <a:chOff x="1832317" y="1551471"/>
              <a:chExt cx="6218212" cy="3760304"/>
            </a:xfrm>
          </p:grpSpPr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E7D3E52B-7D0F-40E7-B513-CED79FF2B3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7287" y="3466617"/>
                <a:ext cx="2179497" cy="146494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70200374-8574-4BCF-AAB6-E24E326C6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2317" y="3913813"/>
                <a:ext cx="2549976" cy="1306794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2C9B842E-8AB2-4364-988D-07C5E7B872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5389" y="5275999"/>
                <a:ext cx="2410230" cy="35776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E94A037F-C076-4DC2-BD8E-0B1255FF80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5389" y="3763300"/>
                <a:ext cx="2549278" cy="1200486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0101717A-8123-410E-9B83-5915C91C0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3786" y="1616003"/>
                <a:ext cx="2630468" cy="1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56027A8-D738-4369-B971-A7724E856A98}"/>
                  </a:ext>
                </a:extLst>
              </p:cNvPr>
              <p:cNvSpPr txBox="1"/>
              <p:nvPr/>
            </p:nvSpPr>
            <p:spPr>
              <a:xfrm>
                <a:off x="5752798" y="1551471"/>
                <a:ext cx="162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Account Set Up</a:t>
                </a:r>
              </a:p>
            </p:txBody>
          </p: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322CEBAF-361F-418F-916F-08FB438DC452}"/>
                  </a:ext>
                </a:extLst>
              </p:cNvPr>
              <p:cNvCxnSpPr>
                <a:cxnSpLocks/>
                <a:endCxn id="70" idx="3"/>
              </p:cNvCxnSpPr>
              <p:nvPr/>
            </p:nvCxnSpPr>
            <p:spPr>
              <a:xfrm flipH="1">
                <a:off x="4953955" y="2411779"/>
                <a:ext cx="2998945" cy="2720055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C6F826FD-F6FC-4079-BCE5-4F73DCB2EF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36186" y="1768404"/>
                <a:ext cx="2814343" cy="1533311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AC0B569D-8262-414E-B7D3-C02C4CD742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65087" y="3554300"/>
                <a:ext cx="2820557" cy="0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6D905EF1-7C84-4979-9C70-FADE0C7926E0}"/>
              </a:ext>
            </a:extLst>
          </p:cNvPr>
          <p:cNvCxnSpPr>
            <a:cxnSpLocks/>
          </p:cNvCxnSpPr>
          <p:nvPr/>
        </p:nvCxnSpPr>
        <p:spPr>
          <a:xfrm flipH="1">
            <a:off x="5083786" y="5418044"/>
            <a:ext cx="2766670" cy="1231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7509488D-A562-461C-AD7D-2F8F5F5EAEFA}"/>
              </a:ext>
            </a:extLst>
          </p:cNvPr>
          <p:cNvSpPr txBox="1"/>
          <p:nvPr/>
        </p:nvSpPr>
        <p:spPr>
          <a:xfrm>
            <a:off x="1028892" y="229456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EAB1B22-6A14-4E98-9CBA-8DA8DE46F4A5}"/>
              </a:ext>
            </a:extLst>
          </p:cNvPr>
          <p:cNvSpPr txBox="1"/>
          <p:nvPr/>
        </p:nvSpPr>
        <p:spPr>
          <a:xfrm>
            <a:off x="7948758" y="230534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D6470D8-CFAD-4736-B2D2-8B58FFDCE32C}"/>
              </a:ext>
            </a:extLst>
          </p:cNvPr>
          <p:cNvSpPr txBox="1"/>
          <p:nvPr/>
        </p:nvSpPr>
        <p:spPr>
          <a:xfrm>
            <a:off x="962217" y="56187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C1515A7-7072-48BB-8531-77C7F43C3CE3}"/>
              </a:ext>
            </a:extLst>
          </p:cNvPr>
          <p:cNvSpPr txBox="1"/>
          <p:nvPr/>
        </p:nvSpPr>
        <p:spPr>
          <a:xfrm>
            <a:off x="8001192" y="391381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E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CA9CB45-2EE8-42B8-97B5-0329A3EC6476}"/>
              </a:ext>
            </a:extLst>
          </p:cNvPr>
          <p:cNvSpPr txBox="1"/>
          <p:nvPr/>
        </p:nvSpPr>
        <p:spPr>
          <a:xfrm>
            <a:off x="7991667" y="561878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F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021B29D-5E33-4151-9FBB-7A89CB1438C2}"/>
              </a:ext>
            </a:extLst>
          </p:cNvPr>
          <p:cNvSpPr txBox="1"/>
          <p:nvPr/>
        </p:nvSpPr>
        <p:spPr>
          <a:xfrm>
            <a:off x="886017" y="387571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340E68-B976-45F7-B72F-7DAC7761F033}"/>
              </a:ext>
            </a:extLst>
          </p:cNvPr>
          <p:cNvGrpSpPr/>
          <p:nvPr/>
        </p:nvGrpSpPr>
        <p:grpSpPr>
          <a:xfrm>
            <a:off x="9243998" y="1744357"/>
            <a:ext cx="2667594" cy="3266658"/>
            <a:chOff x="9224519" y="202279"/>
            <a:chExt cx="2667594" cy="32666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699109-0E01-4F87-8D8E-7F3F5F98640C}"/>
                </a:ext>
              </a:extLst>
            </p:cNvPr>
            <p:cNvSpPr txBox="1"/>
            <p:nvPr/>
          </p:nvSpPr>
          <p:spPr>
            <a:xfrm>
              <a:off x="9252552" y="2268608"/>
              <a:ext cx="26395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How does User A send a payment to User F?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77CC47C-0895-4A48-82F4-62F7E39EDFC1}"/>
                </a:ext>
              </a:extLst>
            </p:cNvPr>
            <p:cNvSpPr txBox="1"/>
            <p:nvPr/>
          </p:nvSpPr>
          <p:spPr>
            <a:xfrm>
              <a:off x="9224519" y="202279"/>
              <a:ext cx="2639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User A uses only Providers 1 &amp; 2 and User F uses only Provider 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7BF1DF-3FB6-4EE9-A935-42595EA2990D}"/>
              </a:ext>
            </a:extLst>
          </p:cNvPr>
          <p:cNvSpPr txBox="1"/>
          <p:nvPr/>
        </p:nvSpPr>
        <p:spPr>
          <a:xfrm>
            <a:off x="4528718" y="1907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9999023-20AB-48E0-88F4-722D3CC01906}"/>
              </a:ext>
            </a:extLst>
          </p:cNvPr>
          <p:cNvSpPr txBox="1"/>
          <p:nvPr/>
        </p:nvSpPr>
        <p:spPr>
          <a:xfrm>
            <a:off x="4533634" y="3711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ACAFD61-92A9-4B1F-9542-7739E0652C0D}"/>
              </a:ext>
            </a:extLst>
          </p:cNvPr>
          <p:cNvSpPr txBox="1"/>
          <p:nvPr/>
        </p:nvSpPr>
        <p:spPr>
          <a:xfrm>
            <a:off x="4533638" y="5432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21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B69D91-D6F8-4829-9C96-60007FDA3A98}"/>
              </a:ext>
            </a:extLst>
          </p:cNvPr>
          <p:cNvGrpSpPr/>
          <p:nvPr/>
        </p:nvGrpSpPr>
        <p:grpSpPr>
          <a:xfrm>
            <a:off x="6265181" y="912641"/>
            <a:ext cx="2697844" cy="1806119"/>
            <a:chOff x="5833873" y="1270634"/>
            <a:chExt cx="5815201" cy="5191125"/>
          </a:xfrm>
        </p:grpSpPr>
        <p:pic>
          <p:nvPicPr>
            <p:cNvPr id="4" name="Picture 2" descr="Meeting, Together, Cooperation, Personal, Teamwork">
              <a:extLst>
                <a:ext uri="{FF2B5EF4-FFF2-40B4-BE49-F238E27FC236}">
                  <a16:creationId xmlns:a16="http://schemas.microsoft.com/office/drawing/2014/main" id="{F6012BCD-8FAF-4B84-937C-3BA2CFCB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08404-2715-4B85-A0B3-5E6D9D032D77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C7EA6-2F6B-408F-A4E6-82D2425762C8}"/>
              </a:ext>
            </a:extLst>
          </p:cNvPr>
          <p:cNvGrpSpPr/>
          <p:nvPr/>
        </p:nvGrpSpPr>
        <p:grpSpPr>
          <a:xfrm>
            <a:off x="672367" y="948038"/>
            <a:ext cx="2232896" cy="1802509"/>
            <a:chOff x="1052512" y="973835"/>
            <a:chExt cx="5191125" cy="5191125"/>
          </a:xfrm>
        </p:grpSpPr>
        <p:pic>
          <p:nvPicPr>
            <p:cNvPr id="6" name="Picture 2" descr="Meeting, Together, Cooperation, Personal, Teamwork">
              <a:extLst>
                <a:ext uri="{FF2B5EF4-FFF2-40B4-BE49-F238E27FC236}">
                  <a16:creationId xmlns:a16="http://schemas.microsoft.com/office/drawing/2014/main" id="{DA780F65-DD77-4EC4-AB24-FF6D470D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A6C60A-9000-41BA-88AB-8E307503A0B7}"/>
                </a:ext>
              </a:extLst>
            </p:cNvPr>
            <p:cNvSpPr/>
            <p:nvPr/>
          </p:nvSpPr>
          <p:spPr>
            <a:xfrm>
              <a:off x="3779600" y="2299925"/>
              <a:ext cx="2438399" cy="3133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Account Set Up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A46F23-1DB6-4277-9DCD-DA2F043E1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3" y="844500"/>
            <a:ext cx="628812" cy="14560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CABC9A-B8F7-41DA-B5FF-683D12E0984E}"/>
              </a:ext>
            </a:extLst>
          </p:cNvPr>
          <p:cNvSpPr txBox="1"/>
          <p:nvPr/>
        </p:nvSpPr>
        <p:spPr>
          <a:xfrm>
            <a:off x="4189511" y="912641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with Multiple Providers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>
            <a:off x="738006" y="886147"/>
            <a:ext cx="111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Users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>
            <a:off x="7724547" y="1057566"/>
            <a:ext cx="111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Users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1BA4801-D3BF-4111-845F-F70AEA8A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3" y="2674824"/>
            <a:ext cx="628812" cy="145606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5314B3D-227F-4DC2-9E05-C20A5300E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3" y="4403802"/>
            <a:ext cx="628812" cy="145606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1F4A45B-3DFA-4CE3-93CB-B053A1202D18}"/>
              </a:ext>
            </a:extLst>
          </p:cNvPr>
          <p:cNvGrpSpPr/>
          <p:nvPr/>
        </p:nvGrpSpPr>
        <p:grpSpPr>
          <a:xfrm>
            <a:off x="662842" y="2529187"/>
            <a:ext cx="2232896" cy="1802510"/>
            <a:chOff x="1052512" y="973835"/>
            <a:chExt cx="5191125" cy="5191125"/>
          </a:xfrm>
        </p:grpSpPr>
        <p:pic>
          <p:nvPicPr>
            <p:cNvPr id="75" name="Picture 2" descr="Meeting, Together, Cooperation, Personal, Teamwork">
              <a:extLst>
                <a:ext uri="{FF2B5EF4-FFF2-40B4-BE49-F238E27FC236}">
                  <a16:creationId xmlns:a16="http://schemas.microsoft.com/office/drawing/2014/main" id="{CCB6D533-9229-4DF4-AEF0-1E98E9236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C7D651A-285E-4565-84FC-C710C6C2317E}"/>
                </a:ext>
              </a:extLst>
            </p:cNvPr>
            <p:cNvSpPr/>
            <p:nvPr/>
          </p:nvSpPr>
          <p:spPr>
            <a:xfrm>
              <a:off x="3805238" y="2184170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473883-6DBD-4CEC-9C17-B95F431908BF}"/>
              </a:ext>
            </a:extLst>
          </p:cNvPr>
          <p:cNvGrpSpPr/>
          <p:nvPr/>
        </p:nvGrpSpPr>
        <p:grpSpPr>
          <a:xfrm>
            <a:off x="653317" y="4224637"/>
            <a:ext cx="2232896" cy="1802510"/>
            <a:chOff x="1052512" y="973835"/>
            <a:chExt cx="5191125" cy="5191125"/>
          </a:xfrm>
        </p:grpSpPr>
        <p:pic>
          <p:nvPicPr>
            <p:cNvPr id="78" name="Picture 2" descr="Meeting, Together, Cooperation, Personal, Teamwork">
              <a:extLst>
                <a:ext uri="{FF2B5EF4-FFF2-40B4-BE49-F238E27FC236}">
                  <a16:creationId xmlns:a16="http://schemas.microsoft.com/office/drawing/2014/main" id="{A901A768-2209-4C23-ABC9-B6FF4BEC6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FBE01BF-1623-40B4-BF4E-B1C56C64F4F5}"/>
                </a:ext>
              </a:extLst>
            </p:cNvPr>
            <p:cNvSpPr/>
            <p:nvPr/>
          </p:nvSpPr>
          <p:spPr>
            <a:xfrm>
              <a:off x="3805238" y="2184170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53B598-838D-4916-B7EF-C1406733EEF4}"/>
              </a:ext>
            </a:extLst>
          </p:cNvPr>
          <p:cNvGrpSpPr/>
          <p:nvPr/>
        </p:nvGrpSpPr>
        <p:grpSpPr>
          <a:xfrm>
            <a:off x="6320446" y="2502693"/>
            <a:ext cx="2697844" cy="1806119"/>
            <a:chOff x="5833873" y="1270634"/>
            <a:chExt cx="5815201" cy="5191125"/>
          </a:xfrm>
        </p:grpSpPr>
        <p:pic>
          <p:nvPicPr>
            <p:cNvPr id="81" name="Picture 2" descr="Meeting, Together, Cooperation, Personal, Teamwork">
              <a:extLst>
                <a:ext uri="{FF2B5EF4-FFF2-40B4-BE49-F238E27FC236}">
                  <a16:creationId xmlns:a16="http://schemas.microsoft.com/office/drawing/2014/main" id="{296E618B-0F06-42CB-BB89-422B4C984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5663C3D-80F0-433A-B647-C26FD7B752F1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43D45A7-B1C6-4415-B00C-0B2C5015B0D6}"/>
              </a:ext>
            </a:extLst>
          </p:cNvPr>
          <p:cNvGrpSpPr/>
          <p:nvPr/>
        </p:nvGrpSpPr>
        <p:grpSpPr>
          <a:xfrm>
            <a:off x="6320446" y="4255293"/>
            <a:ext cx="2697844" cy="1806119"/>
            <a:chOff x="5833873" y="1270634"/>
            <a:chExt cx="5815201" cy="5191125"/>
          </a:xfrm>
        </p:grpSpPr>
        <p:pic>
          <p:nvPicPr>
            <p:cNvPr id="84" name="Picture 2" descr="Meeting, Together, Cooperation, Personal, Teamwork">
              <a:extLst>
                <a:ext uri="{FF2B5EF4-FFF2-40B4-BE49-F238E27FC236}">
                  <a16:creationId xmlns:a16="http://schemas.microsoft.com/office/drawing/2014/main" id="{11AD670F-44E2-42C3-9C44-4F8C1EB2F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52D12D4-2586-43E9-BA6D-A5FA2AFE2089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996210-0196-4DF3-90B4-D10676FA274E}"/>
              </a:ext>
            </a:extLst>
          </p:cNvPr>
          <p:cNvGrpSpPr/>
          <p:nvPr/>
        </p:nvGrpSpPr>
        <p:grpSpPr>
          <a:xfrm>
            <a:off x="1837367" y="1494359"/>
            <a:ext cx="2487776" cy="1908497"/>
            <a:chOff x="1837367" y="1494359"/>
            <a:chExt cx="2487776" cy="1908497"/>
          </a:xfrm>
        </p:grpSpPr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D3ED12A3-F6E6-443E-A35F-B6F6D3872D14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1837367" y="2113911"/>
              <a:ext cx="2487776" cy="1288945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49C779-B108-439D-A05C-A704AB6B5965}"/>
                </a:ext>
              </a:extLst>
            </p:cNvPr>
            <p:cNvGrpSpPr/>
            <p:nvPr/>
          </p:nvGrpSpPr>
          <p:grpSpPr>
            <a:xfrm>
              <a:off x="2102426" y="1494359"/>
              <a:ext cx="1850913" cy="369332"/>
              <a:chOff x="2102426" y="1494359"/>
              <a:chExt cx="1850913" cy="36933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A7CA89-86B0-4E4A-9778-4AEE78F78463}"/>
                  </a:ext>
                </a:extLst>
              </p:cNvPr>
              <p:cNvSpPr txBox="1"/>
              <p:nvPr/>
            </p:nvSpPr>
            <p:spPr>
              <a:xfrm>
                <a:off x="2230345" y="1494359"/>
                <a:ext cx="162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Account Set Up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3A5F2CB-1C90-46DA-874B-CB54876D7F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2426" y="1562793"/>
                <a:ext cx="1850913" cy="5999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6D905EF1-7C84-4979-9C70-FADE0C7926E0}"/>
              </a:ext>
            </a:extLst>
          </p:cNvPr>
          <p:cNvCxnSpPr>
            <a:cxnSpLocks/>
          </p:cNvCxnSpPr>
          <p:nvPr/>
        </p:nvCxnSpPr>
        <p:spPr>
          <a:xfrm flipH="1">
            <a:off x="5077556" y="5346594"/>
            <a:ext cx="2708089" cy="22723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7509488D-A562-461C-AD7D-2F8F5F5EAEFA}"/>
              </a:ext>
            </a:extLst>
          </p:cNvPr>
          <p:cNvSpPr txBox="1"/>
          <p:nvPr/>
        </p:nvSpPr>
        <p:spPr>
          <a:xfrm>
            <a:off x="1028892" y="229456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EAB1B22-6A14-4E98-9CBA-8DA8DE46F4A5}"/>
              </a:ext>
            </a:extLst>
          </p:cNvPr>
          <p:cNvSpPr txBox="1"/>
          <p:nvPr/>
        </p:nvSpPr>
        <p:spPr>
          <a:xfrm>
            <a:off x="7948758" y="230534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D6470D8-CFAD-4736-B2D2-8B58FFDCE32C}"/>
              </a:ext>
            </a:extLst>
          </p:cNvPr>
          <p:cNvSpPr txBox="1"/>
          <p:nvPr/>
        </p:nvSpPr>
        <p:spPr>
          <a:xfrm>
            <a:off x="962217" y="56187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C1515A7-7072-48BB-8531-77C7F43C3CE3}"/>
              </a:ext>
            </a:extLst>
          </p:cNvPr>
          <p:cNvSpPr txBox="1"/>
          <p:nvPr/>
        </p:nvSpPr>
        <p:spPr>
          <a:xfrm>
            <a:off x="8001192" y="391381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E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CA9CB45-2EE8-42B8-97B5-0329A3EC6476}"/>
              </a:ext>
            </a:extLst>
          </p:cNvPr>
          <p:cNvSpPr txBox="1"/>
          <p:nvPr/>
        </p:nvSpPr>
        <p:spPr>
          <a:xfrm>
            <a:off x="7991667" y="561878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F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021B29D-5E33-4151-9FBB-7A89CB1438C2}"/>
              </a:ext>
            </a:extLst>
          </p:cNvPr>
          <p:cNvSpPr txBox="1"/>
          <p:nvPr/>
        </p:nvSpPr>
        <p:spPr>
          <a:xfrm>
            <a:off x="886017" y="387571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BF1DF-3FB6-4EE9-A935-42595EA2990D}"/>
              </a:ext>
            </a:extLst>
          </p:cNvPr>
          <p:cNvSpPr txBox="1"/>
          <p:nvPr/>
        </p:nvSpPr>
        <p:spPr>
          <a:xfrm>
            <a:off x="4528718" y="1907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9999023-20AB-48E0-88F4-722D3CC01906}"/>
              </a:ext>
            </a:extLst>
          </p:cNvPr>
          <p:cNvSpPr txBox="1"/>
          <p:nvPr/>
        </p:nvSpPr>
        <p:spPr>
          <a:xfrm>
            <a:off x="4533634" y="3711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ACAFD61-92A9-4B1F-9542-7739E0652C0D}"/>
              </a:ext>
            </a:extLst>
          </p:cNvPr>
          <p:cNvSpPr txBox="1"/>
          <p:nvPr/>
        </p:nvSpPr>
        <p:spPr>
          <a:xfrm>
            <a:off x="4533638" y="5432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83D255-7908-44E6-A02A-2E478648A3E6}"/>
              </a:ext>
            </a:extLst>
          </p:cNvPr>
          <p:cNvGrpSpPr/>
          <p:nvPr/>
        </p:nvGrpSpPr>
        <p:grpSpPr>
          <a:xfrm>
            <a:off x="1874969" y="1863691"/>
            <a:ext cx="2492826" cy="420032"/>
            <a:chOff x="1874969" y="1863691"/>
            <a:chExt cx="2492826" cy="4200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23CC95B-9865-4097-9161-30A848D457A6}"/>
                </a:ext>
              </a:extLst>
            </p:cNvPr>
            <p:cNvCxnSpPr/>
            <p:nvPr/>
          </p:nvCxnSpPr>
          <p:spPr>
            <a:xfrm flipV="1">
              <a:off x="1874969" y="1863691"/>
              <a:ext cx="2492826" cy="136559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9799E2C-8EA9-4FE4-B4C8-5DCBABF1CE90}"/>
                </a:ext>
              </a:extLst>
            </p:cNvPr>
            <p:cNvSpPr txBox="1"/>
            <p:nvPr/>
          </p:nvSpPr>
          <p:spPr>
            <a:xfrm rot="21410011">
              <a:off x="2240801" y="1914391"/>
              <a:ext cx="207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Payment Instruction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26D096-1BE3-40CB-9F61-72B0621C72C6}"/>
              </a:ext>
            </a:extLst>
          </p:cNvPr>
          <p:cNvGrpSpPr/>
          <p:nvPr/>
        </p:nvGrpSpPr>
        <p:grpSpPr>
          <a:xfrm>
            <a:off x="5124851" y="5493003"/>
            <a:ext cx="2737448" cy="399995"/>
            <a:chOff x="5124851" y="5493003"/>
            <a:chExt cx="2737448" cy="399995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5E0A082-F3DE-477E-BA15-6FCC292FD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4851" y="5493003"/>
              <a:ext cx="2737448" cy="4272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C24EE8-ADD1-4DE8-9040-40F54AFC1F8D}"/>
                </a:ext>
              </a:extLst>
            </p:cNvPr>
            <p:cNvSpPr txBox="1"/>
            <p:nvPr/>
          </p:nvSpPr>
          <p:spPr>
            <a:xfrm>
              <a:off x="5479063" y="5523666"/>
              <a:ext cx="2180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Sends Deposit Notice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A10DB93-81A9-46AC-9823-48E1D1F89FCA}"/>
              </a:ext>
            </a:extLst>
          </p:cNvPr>
          <p:cNvSpPr txBox="1"/>
          <p:nvPr/>
        </p:nvSpPr>
        <p:spPr>
          <a:xfrm>
            <a:off x="9252552" y="2268608"/>
            <a:ext cx="263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Provider 1 needs to get the payment to Provider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68190F-C8BA-4874-885E-D07B6B563307}"/>
              </a:ext>
            </a:extLst>
          </p:cNvPr>
          <p:cNvSpPr txBox="1"/>
          <p:nvPr/>
        </p:nvSpPr>
        <p:spPr>
          <a:xfrm>
            <a:off x="9257473" y="3905682"/>
            <a:ext cx="263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does User A’s Bank know User F’s Bank?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34C19A8-DDC1-42F4-A480-05717BDBA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2674" y="1559926"/>
            <a:ext cx="725023" cy="8022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CE8851B-851E-474D-92DF-4344B314D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30302" y="3499680"/>
            <a:ext cx="725023" cy="80222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C9A26B3-B5A2-4B7A-8663-F8F3215D5635}"/>
              </a:ext>
            </a:extLst>
          </p:cNvPr>
          <p:cNvSpPr txBox="1"/>
          <p:nvPr/>
        </p:nvSpPr>
        <p:spPr>
          <a:xfrm>
            <a:off x="5409080" y="1281973"/>
            <a:ext cx="14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A’s Bank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061D64-AD73-48BC-A944-24A029136E64}"/>
              </a:ext>
            </a:extLst>
          </p:cNvPr>
          <p:cNvSpPr txBox="1"/>
          <p:nvPr/>
        </p:nvSpPr>
        <p:spPr>
          <a:xfrm>
            <a:off x="5506797" y="4339475"/>
            <a:ext cx="14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F’s Bank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D2D407-FBC5-46A8-B99D-A76F5B779E9B}"/>
              </a:ext>
            </a:extLst>
          </p:cNvPr>
          <p:cNvGrpSpPr/>
          <p:nvPr/>
        </p:nvGrpSpPr>
        <p:grpSpPr>
          <a:xfrm>
            <a:off x="4683498" y="1598654"/>
            <a:ext cx="1201611" cy="646331"/>
            <a:chOff x="4683498" y="1598654"/>
            <a:chExt cx="1201611" cy="6463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FD1655-0258-4A05-A1EA-411B17247B53}"/>
                </a:ext>
              </a:extLst>
            </p:cNvPr>
            <p:cNvSpPr txBox="1"/>
            <p:nvPr/>
          </p:nvSpPr>
          <p:spPr>
            <a:xfrm>
              <a:off x="4683498" y="1598654"/>
              <a:ext cx="12016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Payment</a:t>
              </a:r>
            </a:p>
            <a:p>
              <a:pPr algn="ctr"/>
              <a:r>
                <a:rPr lang="en-US" dirty="0"/>
                <a:t>Instruction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4691FA4-FEFE-4D3F-A084-BE4880026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2351" y="1914136"/>
              <a:ext cx="723906" cy="1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214AC1-6AB0-4F17-A228-606C439F1EBB}"/>
              </a:ext>
            </a:extLst>
          </p:cNvPr>
          <p:cNvGrpSpPr/>
          <p:nvPr/>
        </p:nvGrpSpPr>
        <p:grpSpPr>
          <a:xfrm>
            <a:off x="6105186" y="2317992"/>
            <a:ext cx="401106" cy="1084863"/>
            <a:chOff x="6105186" y="2317992"/>
            <a:chExt cx="401106" cy="108486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317D1A8-7EF4-422B-80A2-0E099ECB68DE}"/>
                </a:ext>
              </a:extLst>
            </p:cNvPr>
            <p:cNvSpPr txBox="1"/>
            <p:nvPr/>
          </p:nvSpPr>
          <p:spPr>
            <a:xfrm rot="4935789">
              <a:off x="5818988" y="2635964"/>
              <a:ext cx="1005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Payment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045C771-4E29-410E-B514-7BBBC653B395}"/>
                </a:ext>
              </a:extLst>
            </p:cNvPr>
            <p:cNvCxnSpPr>
              <a:cxnSpLocks/>
            </p:cNvCxnSpPr>
            <p:nvPr/>
          </p:nvCxnSpPr>
          <p:spPr>
            <a:xfrm>
              <a:off x="6105186" y="2409778"/>
              <a:ext cx="143700" cy="99307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94CA5B-C26A-401C-BF89-BB66A517A133}"/>
              </a:ext>
            </a:extLst>
          </p:cNvPr>
          <p:cNvGrpSpPr/>
          <p:nvPr/>
        </p:nvGrpSpPr>
        <p:grpSpPr>
          <a:xfrm>
            <a:off x="4562385" y="3900794"/>
            <a:ext cx="1572866" cy="886203"/>
            <a:chOff x="4562385" y="3900794"/>
            <a:chExt cx="1572866" cy="88620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CE79A5-E1B5-497A-9CBE-EF9724FA5087}"/>
                </a:ext>
              </a:extLst>
            </p:cNvPr>
            <p:cNvSpPr txBox="1"/>
            <p:nvPr/>
          </p:nvSpPr>
          <p:spPr>
            <a:xfrm rot="19079790">
              <a:off x="4562385" y="4037113"/>
              <a:ext cx="15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Deposit Notice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4D21161-48D3-4D0C-8DA1-BD8ADF450D9A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>
              <a:off x="4953955" y="3900794"/>
              <a:ext cx="976347" cy="88620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06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B69D91-D6F8-4829-9C96-60007FDA3A98}"/>
              </a:ext>
            </a:extLst>
          </p:cNvPr>
          <p:cNvGrpSpPr/>
          <p:nvPr/>
        </p:nvGrpSpPr>
        <p:grpSpPr>
          <a:xfrm>
            <a:off x="6937067" y="912641"/>
            <a:ext cx="2697844" cy="1806119"/>
            <a:chOff x="5833873" y="1270634"/>
            <a:chExt cx="5815201" cy="5191125"/>
          </a:xfrm>
        </p:grpSpPr>
        <p:pic>
          <p:nvPicPr>
            <p:cNvPr id="4" name="Picture 2" descr="Meeting, Together, Cooperation, Personal, Teamwork">
              <a:extLst>
                <a:ext uri="{FF2B5EF4-FFF2-40B4-BE49-F238E27FC236}">
                  <a16:creationId xmlns:a16="http://schemas.microsoft.com/office/drawing/2014/main" id="{F6012BCD-8FAF-4B84-937C-3BA2CFCB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08404-2715-4B85-A0B3-5E6D9D032D77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C7EA6-2F6B-408F-A4E6-82D2425762C8}"/>
              </a:ext>
            </a:extLst>
          </p:cNvPr>
          <p:cNvGrpSpPr/>
          <p:nvPr/>
        </p:nvGrpSpPr>
        <p:grpSpPr>
          <a:xfrm>
            <a:off x="1344253" y="910967"/>
            <a:ext cx="2232896" cy="1802509"/>
            <a:chOff x="1052512" y="973835"/>
            <a:chExt cx="5191125" cy="5191125"/>
          </a:xfrm>
        </p:grpSpPr>
        <p:pic>
          <p:nvPicPr>
            <p:cNvPr id="6" name="Picture 2" descr="Meeting, Together, Cooperation, Personal, Teamwork">
              <a:extLst>
                <a:ext uri="{FF2B5EF4-FFF2-40B4-BE49-F238E27FC236}">
                  <a16:creationId xmlns:a16="http://schemas.microsoft.com/office/drawing/2014/main" id="{DA780F65-DD77-4EC4-AB24-FF6D470D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A6C60A-9000-41BA-88AB-8E307503A0B7}"/>
                </a:ext>
              </a:extLst>
            </p:cNvPr>
            <p:cNvSpPr/>
            <p:nvPr/>
          </p:nvSpPr>
          <p:spPr>
            <a:xfrm>
              <a:off x="3779600" y="2299925"/>
              <a:ext cx="2438399" cy="3133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Account Set Up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A46F23-1DB6-4277-9DCD-DA2F043E1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29" y="1116352"/>
            <a:ext cx="628812" cy="14560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CABC9A-B8F7-41DA-B5FF-683D12E0984E}"/>
              </a:ext>
            </a:extLst>
          </p:cNvPr>
          <p:cNvSpPr txBox="1"/>
          <p:nvPr/>
        </p:nvSpPr>
        <p:spPr>
          <a:xfrm>
            <a:off x="4861397" y="1036211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8" y="-96578"/>
            <a:ext cx="11954822" cy="1325563"/>
          </a:xfrm>
        </p:spPr>
        <p:txBody>
          <a:bodyPr/>
          <a:lstStyle/>
          <a:p>
            <a:r>
              <a:rPr lang="en-US" dirty="0"/>
              <a:t>One Provider Per User – Multiple Users/Providers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1BA4801-D3BF-4111-845F-F70AEA8A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83" y="2860970"/>
            <a:ext cx="628812" cy="145606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5314B3D-227F-4DC2-9E05-C20A5300E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7" y="4523105"/>
            <a:ext cx="628812" cy="145606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1F4A45B-3DFA-4CE3-93CB-B053A1202D18}"/>
              </a:ext>
            </a:extLst>
          </p:cNvPr>
          <p:cNvGrpSpPr/>
          <p:nvPr/>
        </p:nvGrpSpPr>
        <p:grpSpPr>
          <a:xfrm>
            <a:off x="1334728" y="2529187"/>
            <a:ext cx="2232896" cy="1802510"/>
            <a:chOff x="1052512" y="973835"/>
            <a:chExt cx="5191125" cy="5191125"/>
          </a:xfrm>
        </p:grpSpPr>
        <p:pic>
          <p:nvPicPr>
            <p:cNvPr id="75" name="Picture 2" descr="Meeting, Together, Cooperation, Personal, Teamwork">
              <a:extLst>
                <a:ext uri="{FF2B5EF4-FFF2-40B4-BE49-F238E27FC236}">
                  <a16:creationId xmlns:a16="http://schemas.microsoft.com/office/drawing/2014/main" id="{CCB6D533-9229-4DF4-AEF0-1E98E9236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C7D651A-285E-4565-84FC-C710C6C2317E}"/>
                </a:ext>
              </a:extLst>
            </p:cNvPr>
            <p:cNvSpPr/>
            <p:nvPr/>
          </p:nvSpPr>
          <p:spPr>
            <a:xfrm>
              <a:off x="3805238" y="2184170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473883-6DBD-4CEC-9C17-B95F431908BF}"/>
              </a:ext>
            </a:extLst>
          </p:cNvPr>
          <p:cNvGrpSpPr/>
          <p:nvPr/>
        </p:nvGrpSpPr>
        <p:grpSpPr>
          <a:xfrm>
            <a:off x="1325203" y="4224637"/>
            <a:ext cx="2232896" cy="1802510"/>
            <a:chOff x="1052512" y="973835"/>
            <a:chExt cx="5191125" cy="5191125"/>
          </a:xfrm>
        </p:grpSpPr>
        <p:pic>
          <p:nvPicPr>
            <p:cNvPr id="78" name="Picture 2" descr="Meeting, Together, Cooperation, Personal, Teamwork">
              <a:extLst>
                <a:ext uri="{FF2B5EF4-FFF2-40B4-BE49-F238E27FC236}">
                  <a16:creationId xmlns:a16="http://schemas.microsoft.com/office/drawing/2014/main" id="{A901A768-2209-4C23-ABC9-B6FF4BEC6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12" y="973835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FBE01BF-1623-40B4-BF4E-B1C56C64F4F5}"/>
                </a:ext>
              </a:extLst>
            </p:cNvPr>
            <p:cNvSpPr/>
            <p:nvPr/>
          </p:nvSpPr>
          <p:spPr>
            <a:xfrm>
              <a:off x="3805238" y="2184170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53B598-838D-4916-B7EF-C1406733EEF4}"/>
              </a:ext>
            </a:extLst>
          </p:cNvPr>
          <p:cNvGrpSpPr/>
          <p:nvPr/>
        </p:nvGrpSpPr>
        <p:grpSpPr>
          <a:xfrm>
            <a:off x="6992332" y="2502693"/>
            <a:ext cx="2697844" cy="1806119"/>
            <a:chOff x="5833873" y="1270634"/>
            <a:chExt cx="5815201" cy="5191125"/>
          </a:xfrm>
        </p:grpSpPr>
        <p:pic>
          <p:nvPicPr>
            <p:cNvPr id="81" name="Picture 2" descr="Meeting, Together, Cooperation, Personal, Teamwork">
              <a:extLst>
                <a:ext uri="{FF2B5EF4-FFF2-40B4-BE49-F238E27FC236}">
                  <a16:creationId xmlns:a16="http://schemas.microsoft.com/office/drawing/2014/main" id="{296E618B-0F06-42CB-BB89-422B4C984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5663C3D-80F0-433A-B647-C26FD7B752F1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43D45A7-B1C6-4415-B00C-0B2C5015B0D6}"/>
              </a:ext>
            </a:extLst>
          </p:cNvPr>
          <p:cNvGrpSpPr/>
          <p:nvPr/>
        </p:nvGrpSpPr>
        <p:grpSpPr>
          <a:xfrm>
            <a:off x="6992332" y="4230579"/>
            <a:ext cx="2697844" cy="1806119"/>
            <a:chOff x="5833873" y="1270634"/>
            <a:chExt cx="5815201" cy="5191125"/>
          </a:xfrm>
        </p:grpSpPr>
        <p:pic>
          <p:nvPicPr>
            <p:cNvPr id="84" name="Picture 2" descr="Meeting, Together, Cooperation, Personal, Teamwork">
              <a:extLst>
                <a:ext uri="{FF2B5EF4-FFF2-40B4-BE49-F238E27FC236}">
                  <a16:creationId xmlns:a16="http://schemas.microsoft.com/office/drawing/2014/main" id="{11AD670F-44E2-42C3-9C44-4F8C1EB2F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52D12D4-2586-43E9-BA6D-A5FA2AFE2089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8BAF9B45-CB19-4FBC-9CF2-5847EBA26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51361" y="5386572"/>
            <a:ext cx="725023" cy="80222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B614865-CA84-4B9D-910B-2DC8D8A3F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66111" y="5386572"/>
            <a:ext cx="725023" cy="80222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22DD291-A301-443F-BA62-3DE1E206F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35649" y="3865010"/>
            <a:ext cx="725023" cy="80222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16A7AF6-1A31-428B-ABE8-563D5E5D1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61526" y="3854899"/>
            <a:ext cx="725023" cy="80222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C2F7887-8F88-44A6-BEB3-BD2393943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61527" y="2367512"/>
            <a:ext cx="725023" cy="8022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33DFE8-A0A2-4973-AE5B-3F3D5F7A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46777" y="2367512"/>
            <a:ext cx="725023" cy="802227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05122D3-0E1B-43C8-810D-0D5186ED8EA4}"/>
              </a:ext>
            </a:extLst>
          </p:cNvPr>
          <p:cNvCxnSpPr>
            <a:cxnSpLocks/>
          </p:cNvCxnSpPr>
          <p:nvPr/>
        </p:nvCxnSpPr>
        <p:spPr>
          <a:xfrm>
            <a:off x="2774312" y="1631432"/>
            <a:ext cx="1850913" cy="5999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860570E-BCB0-4AFF-8B3B-86B04142A616}"/>
              </a:ext>
            </a:extLst>
          </p:cNvPr>
          <p:cNvCxnSpPr>
            <a:cxnSpLocks/>
          </p:cNvCxnSpPr>
          <p:nvPr/>
        </p:nvCxnSpPr>
        <p:spPr>
          <a:xfrm flipH="1">
            <a:off x="6429311" y="1635553"/>
            <a:ext cx="1810817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7C8292A-E747-42C2-9993-5B4BD8DB5842}"/>
              </a:ext>
            </a:extLst>
          </p:cNvPr>
          <p:cNvCxnSpPr>
            <a:cxnSpLocks/>
          </p:cNvCxnSpPr>
          <p:nvPr/>
        </p:nvCxnSpPr>
        <p:spPr>
          <a:xfrm>
            <a:off x="2778428" y="3432779"/>
            <a:ext cx="1850913" cy="5999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7934964-7ECF-41B9-A53C-B97879B61F0E}"/>
              </a:ext>
            </a:extLst>
          </p:cNvPr>
          <p:cNvCxnSpPr>
            <a:cxnSpLocks/>
          </p:cNvCxnSpPr>
          <p:nvPr/>
        </p:nvCxnSpPr>
        <p:spPr>
          <a:xfrm flipH="1">
            <a:off x="6322218" y="3424538"/>
            <a:ext cx="1810817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C26AAD8-A100-4625-937B-E36193BF51AF}"/>
              </a:ext>
            </a:extLst>
          </p:cNvPr>
          <p:cNvCxnSpPr>
            <a:cxnSpLocks/>
          </p:cNvCxnSpPr>
          <p:nvPr/>
        </p:nvCxnSpPr>
        <p:spPr>
          <a:xfrm>
            <a:off x="2778428" y="5039170"/>
            <a:ext cx="1850913" cy="5999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89B4734-8ECE-42D6-B832-88A20D0EA453}"/>
              </a:ext>
            </a:extLst>
          </p:cNvPr>
          <p:cNvCxnSpPr>
            <a:cxnSpLocks/>
          </p:cNvCxnSpPr>
          <p:nvPr/>
        </p:nvCxnSpPr>
        <p:spPr>
          <a:xfrm flipH="1">
            <a:off x="6322218" y="5068000"/>
            <a:ext cx="1810817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10BF70-5DBA-4596-A216-A4FB044F4853}"/>
              </a:ext>
            </a:extLst>
          </p:cNvPr>
          <p:cNvSpPr txBox="1"/>
          <p:nvPr/>
        </p:nvSpPr>
        <p:spPr>
          <a:xfrm>
            <a:off x="2829694" y="1297460"/>
            <a:ext cx="16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Account Set Up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FD04BAD-84C2-4A63-B561-7217A1595A9B}"/>
              </a:ext>
            </a:extLst>
          </p:cNvPr>
          <p:cNvSpPr txBox="1"/>
          <p:nvPr/>
        </p:nvSpPr>
        <p:spPr>
          <a:xfrm>
            <a:off x="6553205" y="1307829"/>
            <a:ext cx="162371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Account Set Up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A096ECC-E79B-4D42-9566-C85E7721F23E}"/>
              </a:ext>
            </a:extLst>
          </p:cNvPr>
          <p:cNvCxnSpPr>
            <a:cxnSpLocks/>
          </p:cNvCxnSpPr>
          <p:nvPr/>
        </p:nvCxnSpPr>
        <p:spPr>
          <a:xfrm flipV="1">
            <a:off x="3685301" y="1828776"/>
            <a:ext cx="1225229" cy="593854"/>
          </a:xfrm>
          <a:prstGeom prst="straightConnector1">
            <a:avLst/>
          </a:prstGeom>
          <a:ln w="349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3F9215B3-A817-43E2-89CC-EF718D648274}"/>
              </a:ext>
            </a:extLst>
          </p:cNvPr>
          <p:cNvCxnSpPr>
            <a:cxnSpLocks/>
          </p:cNvCxnSpPr>
          <p:nvPr/>
        </p:nvCxnSpPr>
        <p:spPr>
          <a:xfrm flipH="1" flipV="1">
            <a:off x="5625841" y="1791705"/>
            <a:ext cx="1135686" cy="593854"/>
          </a:xfrm>
          <a:prstGeom prst="straightConnector1">
            <a:avLst/>
          </a:prstGeom>
          <a:ln w="349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70A1368-C429-427B-9F52-B908BBE4401C}"/>
              </a:ext>
            </a:extLst>
          </p:cNvPr>
          <p:cNvCxnSpPr>
            <a:cxnSpLocks/>
          </p:cNvCxnSpPr>
          <p:nvPr/>
        </p:nvCxnSpPr>
        <p:spPr>
          <a:xfrm flipV="1">
            <a:off x="3763563" y="3550494"/>
            <a:ext cx="1225229" cy="593854"/>
          </a:xfrm>
          <a:prstGeom prst="straightConnector1">
            <a:avLst/>
          </a:prstGeom>
          <a:ln w="349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8ED2D19-24FF-49FE-9798-0CD69803CB49}"/>
              </a:ext>
            </a:extLst>
          </p:cNvPr>
          <p:cNvCxnSpPr>
            <a:cxnSpLocks/>
          </p:cNvCxnSpPr>
          <p:nvPr/>
        </p:nvCxnSpPr>
        <p:spPr>
          <a:xfrm flipH="1" flipV="1">
            <a:off x="5617604" y="3550494"/>
            <a:ext cx="1135686" cy="593854"/>
          </a:xfrm>
          <a:prstGeom prst="straightConnector1">
            <a:avLst/>
          </a:prstGeom>
          <a:ln w="349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55FF373-5185-4461-9D9A-ECEEDAB8AA25}"/>
              </a:ext>
            </a:extLst>
          </p:cNvPr>
          <p:cNvCxnSpPr>
            <a:cxnSpLocks/>
          </p:cNvCxnSpPr>
          <p:nvPr/>
        </p:nvCxnSpPr>
        <p:spPr>
          <a:xfrm flipV="1">
            <a:off x="3734729" y="5251617"/>
            <a:ext cx="1225229" cy="593854"/>
          </a:xfrm>
          <a:prstGeom prst="straightConnector1">
            <a:avLst/>
          </a:prstGeom>
          <a:ln w="349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D21299C4-9FEA-474B-8082-24C075E15556}"/>
              </a:ext>
            </a:extLst>
          </p:cNvPr>
          <p:cNvCxnSpPr>
            <a:cxnSpLocks/>
          </p:cNvCxnSpPr>
          <p:nvPr/>
        </p:nvCxnSpPr>
        <p:spPr>
          <a:xfrm flipH="1" flipV="1">
            <a:off x="5588770" y="5251617"/>
            <a:ext cx="1135686" cy="593854"/>
          </a:xfrm>
          <a:prstGeom prst="straightConnector1">
            <a:avLst/>
          </a:prstGeom>
          <a:ln w="349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03AC8A-F15A-4F63-A73A-A38CBB7625B1}"/>
              </a:ext>
            </a:extLst>
          </p:cNvPr>
          <p:cNvSpPr txBox="1"/>
          <p:nvPr/>
        </p:nvSpPr>
        <p:spPr>
          <a:xfrm rot="19978302">
            <a:off x="3818235" y="2038861"/>
            <a:ext cx="121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Prefunding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E7854C8-8892-41A3-B8A0-4A3338610721}"/>
              </a:ext>
            </a:extLst>
          </p:cNvPr>
          <p:cNvSpPr txBox="1"/>
          <p:nvPr/>
        </p:nvSpPr>
        <p:spPr>
          <a:xfrm rot="1731685">
            <a:off x="5589160" y="2052208"/>
            <a:ext cx="121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Prefunding</a:t>
            </a: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CBE30F4-281C-4595-BDD3-E2608922CBE3}"/>
              </a:ext>
            </a:extLst>
          </p:cNvPr>
          <p:cNvGrpSpPr/>
          <p:nvPr/>
        </p:nvGrpSpPr>
        <p:grpSpPr>
          <a:xfrm>
            <a:off x="2483825" y="1784089"/>
            <a:ext cx="6079426" cy="3450178"/>
            <a:chOff x="3126389" y="1784089"/>
            <a:chExt cx="6079426" cy="3450178"/>
          </a:xfrm>
        </p:grpSpPr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096DA43C-B736-4073-90AF-6D2B21E9AF77}"/>
                </a:ext>
              </a:extLst>
            </p:cNvPr>
            <p:cNvCxnSpPr>
              <a:cxnSpLocks/>
            </p:cNvCxnSpPr>
            <p:nvPr/>
          </p:nvCxnSpPr>
          <p:spPr>
            <a:xfrm>
              <a:off x="3412754" y="1830524"/>
              <a:ext cx="1850913" cy="5999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CAD38D90-1F58-41AC-858D-83EFC10CB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4176" y="1844383"/>
              <a:ext cx="1810817" cy="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64A30EC5-1684-428B-82D0-3DF0A010A310}"/>
                </a:ext>
              </a:extLst>
            </p:cNvPr>
            <p:cNvSpPr txBox="1"/>
            <p:nvPr/>
          </p:nvSpPr>
          <p:spPr>
            <a:xfrm>
              <a:off x="3126389" y="1784089"/>
              <a:ext cx="207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Payment Instruction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51916D01-C014-4166-A463-C3D382D126C6}"/>
                </a:ext>
              </a:extLst>
            </p:cNvPr>
            <p:cNvSpPr txBox="1"/>
            <p:nvPr/>
          </p:nvSpPr>
          <p:spPr>
            <a:xfrm>
              <a:off x="7130695" y="1799967"/>
              <a:ext cx="207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Payment Instruction</a:t>
              </a:r>
            </a:p>
          </p:txBody>
        </p: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C2612424-FA8B-4E08-BCC1-07664EFB2BDA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14" y="3576949"/>
              <a:ext cx="1850913" cy="5999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A34FD9AA-3566-4F2C-9F3C-83A2E06E05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7080" y="3590808"/>
              <a:ext cx="1810817" cy="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2D2A91E7-6986-4243-AF02-864A5429D050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13" y="5195694"/>
              <a:ext cx="1850913" cy="5999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03BBBD2A-AAC2-4A03-AA4E-11FC20BF4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9436" y="5234267"/>
              <a:ext cx="1810817" cy="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8C656-BB01-47D7-9AB6-9431C9DE61EB}"/>
              </a:ext>
            </a:extLst>
          </p:cNvPr>
          <p:cNvGrpSpPr/>
          <p:nvPr/>
        </p:nvGrpSpPr>
        <p:grpSpPr>
          <a:xfrm>
            <a:off x="2101025" y="931324"/>
            <a:ext cx="6690677" cy="3971918"/>
            <a:chOff x="2743589" y="931324"/>
            <a:chExt cx="6690677" cy="3971918"/>
          </a:xfrm>
        </p:grpSpPr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FF1E38AC-A232-4742-9AED-A525C52C7146}"/>
                </a:ext>
              </a:extLst>
            </p:cNvPr>
            <p:cNvSpPr txBox="1"/>
            <p:nvPr/>
          </p:nvSpPr>
          <p:spPr>
            <a:xfrm>
              <a:off x="2743589" y="939564"/>
              <a:ext cx="314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Notification of Deposit</a:t>
              </a:r>
            </a:p>
          </p:txBody>
        </p: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478BAF3E-D0AF-40C7-B1F4-D79EC24EF2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1288" y="1278585"/>
              <a:ext cx="1810817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C3781D09-9B04-43D5-96B4-EC940E28086D}"/>
                </a:ext>
              </a:extLst>
            </p:cNvPr>
            <p:cNvCxnSpPr>
              <a:cxnSpLocks/>
            </p:cNvCxnSpPr>
            <p:nvPr/>
          </p:nvCxnSpPr>
          <p:spPr>
            <a:xfrm>
              <a:off x="6819107" y="1270344"/>
              <a:ext cx="2124719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01E1B9DD-02D8-4B97-B71C-F4A3258DC505}"/>
                </a:ext>
              </a:extLst>
            </p:cNvPr>
            <p:cNvSpPr txBox="1"/>
            <p:nvPr/>
          </p:nvSpPr>
          <p:spPr>
            <a:xfrm>
              <a:off x="6294107" y="931324"/>
              <a:ext cx="314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Notification of Deposit</a:t>
              </a:r>
            </a:p>
          </p:txBody>
        </p: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0974B120-1EA7-45FB-8370-E1D5F5BF6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5404" y="3309215"/>
              <a:ext cx="1810817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>
              <a:extLst>
                <a:ext uri="{FF2B5EF4-FFF2-40B4-BE49-F238E27FC236}">
                  <a16:creationId xmlns:a16="http://schemas.microsoft.com/office/drawing/2014/main" id="{1D4BAB84-9979-4940-8BE3-056D2ACB5A16}"/>
                </a:ext>
              </a:extLst>
            </p:cNvPr>
            <p:cNvCxnSpPr>
              <a:cxnSpLocks/>
            </p:cNvCxnSpPr>
            <p:nvPr/>
          </p:nvCxnSpPr>
          <p:spPr>
            <a:xfrm>
              <a:off x="6823223" y="3300974"/>
              <a:ext cx="2124719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34E418B7-D91F-40F1-ACA9-160A814A7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5404" y="4903242"/>
              <a:ext cx="1810817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>
              <a:extLst>
                <a:ext uri="{FF2B5EF4-FFF2-40B4-BE49-F238E27FC236}">
                  <a16:creationId xmlns:a16="http://schemas.microsoft.com/office/drawing/2014/main" id="{5025D2BE-691C-44EE-AA2F-91FB0693BB4B}"/>
                </a:ext>
              </a:extLst>
            </p:cNvPr>
            <p:cNvCxnSpPr>
              <a:cxnSpLocks/>
            </p:cNvCxnSpPr>
            <p:nvPr/>
          </p:nvCxnSpPr>
          <p:spPr>
            <a:xfrm>
              <a:off x="6823223" y="4895001"/>
              <a:ext cx="2124719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E7CAA2-DACC-4A28-83CF-88A37DB0FDAD}"/>
              </a:ext>
            </a:extLst>
          </p:cNvPr>
          <p:cNvSpPr txBox="1"/>
          <p:nvPr/>
        </p:nvSpPr>
        <p:spPr>
          <a:xfrm>
            <a:off x="10107821" y="1522165"/>
            <a:ext cx="184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Still complex and may take a day or longer to receive payment and payment notification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BF4E6F-B25B-44A5-8EBA-5F8A45C8CEB0}"/>
              </a:ext>
            </a:extLst>
          </p:cNvPr>
          <p:cNvSpPr txBox="1"/>
          <p:nvPr/>
        </p:nvSpPr>
        <p:spPr>
          <a:xfrm>
            <a:off x="9745441" y="3624055"/>
            <a:ext cx="2363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do 248 million adults using 10 thousand FI know everyone’s banking information?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2D084E6-C564-4EAD-942E-A24AD38E14C9}"/>
              </a:ext>
            </a:extLst>
          </p:cNvPr>
          <p:cNvGrpSpPr/>
          <p:nvPr/>
        </p:nvGrpSpPr>
        <p:grpSpPr>
          <a:xfrm>
            <a:off x="5117452" y="2263574"/>
            <a:ext cx="416176" cy="2804426"/>
            <a:chOff x="5117452" y="2263574"/>
            <a:chExt cx="416176" cy="2804426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186BE0E1-D097-473D-93D9-99D52A0DFC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899" y="2285742"/>
              <a:ext cx="1796" cy="88399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6C27635-6D02-4633-A203-8F16CA663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2947" y="4019814"/>
              <a:ext cx="1796" cy="88399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16ECAFE-9167-40C7-B2D7-9778A97B4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6510" y="4055315"/>
              <a:ext cx="8837" cy="76950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34B77F07-0F24-42BF-B662-275F324642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7452" y="2326929"/>
              <a:ext cx="30791" cy="2741071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C850C9E-0A83-40C5-8EF5-94EF0A818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9462" y="2321243"/>
              <a:ext cx="8837" cy="76950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58E49C9-81C6-4FAA-A72C-485956CF1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4195" y="2263574"/>
              <a:ext cx="9433" cy="2561241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19EC825-A582-47BB-BEAF-256CDD7C8105}"/>
              </a:ext>
            </a:extLst>
          </p:cNvPr>
          <p:cNvGrpSpPr/>
          <p:nvPr/>
        </p:nvGrpSpPr>
        <p:grpSpPr>
          <a:xfrm>
            <a:off x="3803531" y="2169299"/>
            <a:ext cx="3027271" cy="3938878"/>
            <a:chOff x="3803531" y="2169299"/>
            <a:chExt cx="3027271" cy="393887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E905AC5-8877-4415-92AB-121F61C2EBB9}"/>
                </a:ext>
              </a:extLst>
            </p:cNvPr>
            <p:cNvSpPr txBox="1"/>
            <p:nvPr/>
          </p:nvSpPr>
          <p:spPr>
            <a:xfrm rot="19978302">
              <a:off x="4108631" y="2343314"/>
              <a:ext cx="94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Request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A8EDB1F-273A-4F86-8A03-D42EC568056A}"/>
                </a:ext>
              </a:extLst>
            </p:cNvPr>
            <p:cNvSpPr txBox="1"/>
            <p:nvPr/>
          </p:nvSpPr>
          <p:spPr>
            <a:xfrm rot="1731685">
              <a:off x="5558274" y="2356667"/>
              <a:ext cx="94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Request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EDD06303-F4CF-4C7A-9A3E-3E7B81EE5D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71" y="2179388"/>
              <a:ext cx="1206325" cy="61319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B7940E42-041D-4F31-A209-3A333B5F37D4}"/>
                </a:ext>
              </a:extLst>
            </p:cNvPr>
            <p:cNvCxnSpPr>
              <a:cxnSpLocks/>
            </p:cNvCxnSpPr>
            <p:nvPr/>
          </p:nvCxnSpPr>
          <p:spPr>
            <a:xfrm>
              <a:off x="5600041" y="2169299"/>
              <a:ext cx="1214288" cy="672572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C10DA35-C496-4E07-86AF-149A3771D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3531" y="3728103"/>
              <a:ext cx="1206325" cy="61319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B3E0C67-0BA3-4CF6-9881-0DCE74F7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591801" y="3718014"/>
              <a:ext cx="1214288" cy="672572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34ADC1F-E76C-44C5-BD9C-2FCC13C854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8244" y="5445694"/>
              <a:ext cx="1206325" cy="61319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A3B7092-DA97-4B7F-8AF4-A9841CD06C51}"/>
                </a:ext>
              </a:extLst>
            </p:cNvPr>
            <p:cNvCxnSpPr>
              <a:cxnSpLocks/>
            </p:cNvCxnSpPr>
            <p:nvPr/>
          </p:nvCxnSpPr>
          <p:spPr>
            <a:xfrm>
              <a:off x="5616514" y="5435605"/>
              <a:ext cx="1214288" cy="672572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11CDF6B-9FBF-4F8F-A998-9E7BEB19F883}"/>
              </a:ext>
            </a:extLst>
          </p:cNvPr>
          <p:cNvGrpSpPr/>
          <p:nvPr/>
        </p:nvGrpSpPr>
        <p:grpSpPr>
          <a:xfrm>
            <a:off x="3734729" y="2383757"/>
            <a:ext cx="1397867" cy="3825008"/>
            <a:chOff x="3734729" y="2383757"/>
            <a:chExt cx="1397867" cy="382500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A8E63DE-426A-498D-9E3A-0AC8AB254B77}"/>
                </a:ext>
              </a:extLst>
            </p:cNvPr>
            <p:cNvSpPr txBox="1"/>
            <p:nvPr/>
          </p:nvSpPr>
          <p:spPr>
            <a:xfrm rot="19978302">
              <a:off x="3819394" y="2751436"/>
              <a:ext cx="1005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Payment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8668B358-E06A-4D4D-82DB-0229FA3E2345}"/>
                </a:ext>
              </a:extLst>
            </p:cNvPr>
            <p:cNvGrpSpPr/>
            <p:nvPr/>
          </p:nvGrpSpPr>
          <p:grpSpPr>
            <a:xfrm>
              <a:off x="3734729" y="2383757"/>
              <a:ext cx="1397867" cy="3825008"/>
              <a:chOff x="3734729" y="2383757"/>
              <a:chExt cx="1397867" cy="3825008"/>
            </a:xfrm>
          </p:grpSpPr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17478CAB-3944-4991-AD83-9D98944C3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9316" y="2383757"/>
                <a:ext cx="1293280" cy="669915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37D1E432-4AD3-4CD0-8736-94594E0CFB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1076" y="3784188"/>
                <a:ext cx="1293280" cy="669915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990F2EFF-08F6-444F-890C-1B60A5711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1647" y="5538850"/>
                <a:ext cx="1293280" cy="669915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EDC43D5B-1FB3-4C8E-B817-C1857A26E5E6}"/>
                  </a:ext>
                </a:extLst>
              </p:cNvPr>
              <p:cNvCxnSpPr>
                <a:cxnSpLocks/>
                <a:stCxn id="119" idx="1"/>
              </p:cNvCxnSpPr>
              <p:nvPr/>
            </p:nvCxnSpPr>
            <p:spPr>
              <a:xfrm>
                <a:off x="3874291" y="3164516"/>
                <a:ext cx="1143805" cy="164498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BADEC6E3-DD4D-4FBC-89FC-AC3D74F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729" y="3164516"/>
                <a:ext cx="1314691" cy="1874654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5E424A46-45F4-467C-BE75-0F336A2D94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4729" y="2473817"/>
                <a:ext cx="1350550" cy="1545997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1C23499F-14CF-4AF9-A129-A72C1D2B0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0672" y="4523106"/>
                <a:ext cx="1288748" cy="544894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9FC38CCC-8BED-423F-B72E-D9DE3A141C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4729" y="2584632"/>
                <a:ext cx="1350550" cy="2861062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1519746B-4C8F-4DD5-A29A-1A9A32A709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1800" y="4019814"/>
                <a:ext cx="1277620" cy="1519036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E9E2628-F698-45B3-A589-0729C4ECBA4B}"/>
              </a:ext>
            </a:extLst>
          </p:cNvPr>
          <p:cNvGrpSpPr/>
          <p:nvPr/>
        </p:nvGrpSpPr>
        <p:grpSpPr>
          <a:xfrm>
            <a:off x="5523805" y="2473817"/>
            <a:ext cx="1330087" cy="3666837"/>
            <a:chOff x="5523805" y="2473817"/>
            <a:chExt cx="1330087" cy="3666837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13F6ADE-A177-4576-9624-EF4165DFA01C}"/>
                </a:ext>
              </a:extLst>
            </p:cNvPr>
            <p:cNvSpPr txBox="1"/>
            <p:nvPr/>
          </p:nvSpPr>
          <p:spPr>
            <a:xfrm rot="1731685">
              <a:off x="5627383" y="2752426"/>
              <a:ext cx="1005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Payment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FDCEEB88-B26E-49A4-B6C2-955AC9D65CCF}"/>
                </a:ext>
              </a:extLst>
            </p:cNvPr>
            <p:cNvGrpSpPr/>
            <p:nvPr/>
          </p:nvGrpSpPr>
          <p:grpSpPr>
            <a:xfrm>
              <a:off x="5523805" y="2473817"/>
              <a:ext cx="1330087" cy="3666837"/>
              <a:chOff x="5523805" y="2473817"/>
              <a:chExt cx="1330087" cy="3666837"/>
            </a:xfrm>
          </p:grpSpPr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3D10441F-A9FD-47EA-88D8-C64F93A74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23805" y="2473817"/>
                <a:ext cx="1068652" cy="561172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F131DF7C-AE33-4DC2-9AC8-ED705BD532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77350" y="3886605"/>
                <a:ext cx="1068652" cy="561172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667D5B99-A607-4E60-9377-4F76A8D78A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89706" y="5579482"/>
                <a:ext cx="1068652" cy="561172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E44E0B96-C0D3-4494-B505-9A4334A487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88770" y="2663759"/>
                <a:ext cx="1265121" cy="1356056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BC7FB0AC-9850-4C68-B873-4AA369F68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51543" y="4523105"/>
                <a:ext cx="1006815" cy="544895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7405DF48-8861-4121-AEE9-4A7204A3C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5841" y="2792585"/>
                <a:ext cx="1188488" cy="2653110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8E2D0727-3672-4188-A357-E958FC64F7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5841" y="4019815"/>
                <a:ext cx="1020161" cy="1712978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F5AB34B1-5824-4E3A-96AA-08B23809AF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51543" y="3090743"/>
                <a:ext cx="1109983" cy="338257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63C1AC97-E8A0-4F08-AACB-66F8904663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75389" y="3276491"/>
                <a:ext cx="1278503" cy="1762679"/>
              </a:xfrm>
              <a:prstGeom prst="straightConnector1">
                <a:avLst/>
              </a:prstGeom>
              <a:ln w="349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>
            <a:off x="1619442" y="238028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>
            <a:off x="8510733" y="230534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AF89F51-77FB-48B4-BBC6-11FA49C8F72A}"/>
              </a:ext>
            </a:extLst>
          </p:cNvPr>
          <p:cNvSpPr txBox="1"/>
          <p:nvPr/>
        </p:nvSpPr>
        <p:spPr>
          <a:xfrm>
            <a:off x="1628967" y="396143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B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0E0CFA4-E1B3-45C6-B25A-9144EF12E476}"/>
              </a:ext>
            </a:extLst>
          </p:cNvPr>
          <p:cNvSpPr txBox="1"/>
          <p:nvPr/>
        </p:nvSpPr>
        <p:spPr>
          <a:xfrm>
            <a:off x="1619442" y="56187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3A497C-BFBB-44D0-8A6E-275C36FA2D40}"/>
              </a:ext>
            </a:extLst>
          </p:cNvPr>
          <p:cNvSpPr txBox="1"/>
          <p:nvPr/>
        </p:nvSpPr>
        <p:spPr>
          <a:xfrm>
            <a:off x="8563167" y="391381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93E0BC8-311E-4B07-8C15-57073FFB437B}"/>
              </a:ext>
            </a:extLst>
          </p:cNvPr>
          <p:cNvSpPr txBox="1"/>
          <p:nvPr/>
        </p:nvSpPr>
        <p:spPr>
          <a:xfrm>
            <a:off x="8553642" y="561878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F</a:t>
            </a:r>
          </a:p>
        </p:txBody>
      </p:sp>
    </p:spTree>
    <p:extLst>
      <p:ext uri="{BB962C8B-B14F-4D97-AF65-F5344CB8AC3E}">
        <p14:creationId xmlns:p14="http://schemas.microsoft.com/office/powerpoint/2010/main" val="18353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EF89-4688-45DB-A613-EC6EFC824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</p:spTree>
    <p:extLst>
      <p:ext uri="{BB962C8B-B14F-4D97-AF65-F5344CB8AC3E}">
        <p14:creationId xmlns:p14="http://schemas.microsoft.com/office/powerpoint/2010/main" val="179719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60C9DD-A7F9-4C2D-A82A-2990D2FA266C}"/>
              </a:ext>
            </a:extLst>
          </p:cNvPr>
          <p:cNvSpPr txBox="1"/>
          <p:nvPr/>
        </p:nvSpPr>
        <p:spPr>
          <a:xfrm>
            <a:off x="2120265" y="39829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88F4C-2789-44A4-A3C8-117A04A59E36}"/>
              </a:ext>
            </a:extLst>
          </p:cNvPr>
          <p:cNvSpPr txBox="1"/>
          <p:nvPr/>
        </p:nvSpPr>
        <p:spPr>
          <a:xfrm>
            <a:off x="9663173" y="4135312"/>
            <a:ext cx="12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Beneficiary</a:t>
            </a:r>
          </a:p>
        </p:txBody>
      </p:sp>
      <p:pic>
        <p:nvPicPr>
          <p:cNvPr id="8" name="Picture 2" descr="Meeting, Together, Cooperation, Personal, Teamwork">
            <a:extLst>
              <a:ext uri="{FF2B5EF4-FFF2-40B4-BE49-F238E27FC236}">
                <a16:creationId xmlns:a16="http://schemas.microsoft.com/office/drawing/2014/main" id="{68D7EEEC-720A-4681-9694-139C8E5E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59" y="-219977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017CA6-07B4-4846-AF97-F42A39E2D7D5}"/>
              </a:ext>
            </a:extLst>
          </p:cNvPr>
          <p:cNvSpPr/>
          <p:nvPr/>
        </p:nvSpPr>
        <p:spPr>
          <a:xfrm>
            <a:off x="6132683" y="946543"/>
            <a:ext cx="3297936" cy="363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Meeting, Together, Cooperation, Personal, Teamwork">
            <a:extLst>
              <a:ext uri="{FF2B5EF4-FFF2-40B4-BE49-F238E27FC236}">
                <a16:creationId xmlns:a16="http://schemas.microsoft.com/office/drawing/2014/main" id="{6A39F221-6BFB-4911-ADFB-324187FF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" y="-229822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62FFA3-D024-4079-86DD-528005637BC4}"/>
              </a:ext>
            </a:extLst>
          </p:cNvPr>
          <p:cNvSpPr/>
          <p:nvPr/>
        </p:nvSpPr>
        <p:spPr>
          <a:xfrm>
            <a:off x="3494723" y="980513"/>
            <a:ext cx="2438399" cy="313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D5EC9222-6A3D-4C57-99F8-F0F8DDAD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299" y="1989374"/>
            <a:ext cx="864616" cy="950402"/>
          </a:xfrm>
          <a:prstGeom prst="rect">
            <a:avLst/>
          </a:prstGeom>
          <a:noFill/>
        </p:spPr>
      </p:pic>
      <p:pic>
        <p:nvPicPr>
          <p:cNvPr id="13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CE964DAC-2CE4-4424-BD97-8251292A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231" y="1949196"/>
            <a:ext cx="895605" cy="94609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507BD46-6328-43C5-87A6-A1BED3C187F7}"/>
              </a:ext>
            </a:extLst>
          </p:cNvPr>
          <p:cNvGrpSpPr/>
          <p:nvPr/>
        </p:nvGrpSpPr>
        <p:grpSpPr>
          <a:xfrm>
            <a:off x="7245927" y="2001331"/>
            <a:ext cx="2199064" cy="570419"/>
            <a:chOff x="7245927" y="2001331"/>
            <a:chExt cx="2199064" cy="570419"/>
          </a:xfrm>
        </p:grpSpPr>
        <p:sp>
          <p:nvSpPr>
            <p:cNvPr id="16" name="Freeform 373">
              <a:extLst>
                <a:ext uri="{FF2B5EF4-FFF2-40B4-BE49-F238E27FC236}">
                  <a16:creationId xmlns:a16="http://schemas.microsoft.com/office/drawing/2014/main" id="{40E468DB-F80E-4DA5-B8BC-9D19AB34E8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5927" y="2335149"/>
              <a:ext cx="219906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92C87D-771B-4D7F-A598-1276A3865655}"/>
                </a:ext>
              </a:extLst>
            </p:cNvPr>
            <p:cNvSpPr txBox="1"/>
            <p:nvPr/>
          </p:nvSpPr>
          <p:spPr>
            <a:xfrm>
              <a:off x="7891228" y="2001331"/>
              <a:ext cx="1427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Account Info.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E76B4AE-9B4C-4A3F-BE06-E7443E62C286}"/>
              </a:ext>
            </a:extLst>
          </p:cNvPr>
          <p:cNvSpPr txBox="1"/>
          <p:nvPr/>
        </p:nvSpPr>
        <p:spPr>
          <a:xfrm>
            <a:off x="2139315" y="394481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6E026-3C22-41F3-94AF-8D358D5DA297}"/>
              </a:ext>
            </a:extLst>
          </p:cNvPr>
          <p:cNvSpPr txBox="1"/>
          <p:nvPr/>
        </p:nvSpPr>
        <p:spPr>
          <a:xfrm>
            <a:off x="9759116" y="394481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Provides Routing &amp; Acct Info</a:t>
            </a:r>
          </a:p>
        </p:txBody>
      </p:sp>
      <p:pic>
        <p:nvPicPr>
          <p:cNvPr id="60" name="Content Placeholder 4">
            <a:extLst>
              <a:ext uri="{FF2B5EF4-FFF2-40B4-BE49-F238E27FC236}">
                <a16:creationId xmlns:a16="http://schemas.microsoft.com/office/drawing/2014/main" id="{821B2FF6-D977-4501-95E8-88BD6E59A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45931" y="1528750"/>
            <a:ext cx="1273497" cy="2417257"/>
          </a:xfr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26EED20-BCB6-4311-8433-AF1B193F5162}"/>
              </a:ext>
            </a:extLst>
          </p:cNvPr>
          <p:cNvSpPr txBox="1"/>
          <p:nvPr/>
        </p:nvSpPr>
        <p:spPr>
          <a:xfrm>
            <a:off x="5908567" y="3980621"/>
            <a:ext cx="10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Shared</a:t>
            </a:r>
          </a:p>
          <a:p>
            <a:pPr algn="ctr"/>
            <a:r>
              <a:rPr lang="en-US" b="1" dirty="0"/>
              <a:t>Directory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90A589-AC90-4DCB-A370-FFDB90B0A1B8}"/>
              </a:ext>
            </a:extLst>
          </p:cNvPr>
          <p:cNvGrpSpPr/>
          <p:nvPr/>
        </p:nvGrpSpPr>
        <p:grpSpPr>
          <a:xfrm>
            <a:off x="3413033" y="4959925"/>
            <a:ext cx="5764421" cy="628181"/>
            <a:chOff x="3413033" y="4959925"/>
            <a:chExt cx="5764421" cy="628181"/>
          </a:xfrm>
        </p:grpSpPr>
        <p:sp>
          <p:nvSpPr>
            <p:cNvPr id="47" name="Freeform 373">
              <a:extLst>
                <a:ext uri="{FF2B5EF4-FFF2-40B4-BE49-F238E27FC236}">
                  <a16:creationId xmlns:a16="http://schemas.microsoft.com/office/drawing/2014/main" id="{8497C43C-6C48-47F8-A91B-143AFD3F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33" y="4959925"/>
              <a:ext cx="5764421" cy="259819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10F9881-FFC5-441A-8627-BA4C71054017}"/>
                </a:ext>
              </a:extLst>
            </p:cNvPr>
            <p:cNvSpPr txBox="1"/>
            <p:nvPr/>
          </p:nvSpPr>
          <p:spPr>
            <a:xfrm>
              <a:off x="4745226" y="5218774"/>
              <a:ext cx="317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Payments Routed to Beneficiary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A9773C-6C5F-4301-8A9D-825D2F7397A9}"/>
              </a:ext>
            </a:extLst>
          </p:cNvPr>
          <p:cNvGrpSpPr/>
          <p:nvPr/>
        </p:nvGrpSpPr>
        <p:grpSpPr>
          <a:xfrm>
            <a:off x="1672215" y="4357631"/>
            <a:ext cx="1507827" cy="2041026"/>
            <a:chOff x="1672215" y="4357631"/>
            <a:chExt cx="1507827" cy="20410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71D2191-8A5C-4E19-BED0-31C510768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72215" y="4357631"/>
              <a:ext cx="1507827" cy="166838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BC0C836-17DC-4B97-99E9-20C4087EA3D1}"/>
                </a:ext>
              </a:extLst>
            </p:cNvPr>
            <p:cNvSpPr txBox="1"/>
            <p:nvPr/>
          </p:nvSpPr>
          <p:spPr>
            <a:xfrm>
              <a:off x="1981200" y="6029325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534675-2C45-4BC6-8D93-BC7B2CCF33F2}"/>
              </a:ext>
            </a:extLst>
          </p:cNvPr>
          <p:cNvGrpSpPr/>
          <p:nvPr/>
        </p:nvGrpSpPr>
        <p:grpSpPr>
          <a:xfrm>
            <a:off x="9645009" y="4303787"/>
            <a:ext cx="1507827" cy="2094870"/>
            <a:chOff x="9645009" y="4303787"/>
            <a:chExt cx="1507827" cy="209487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0226B9C-D677-4E43-A445-C0566C156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645009" y="4303787"/>
              <a:ext cx="1507827" cy="166838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F9435B0-9AF1-4D73-A358-47FC9BD59186}"/>
                </a:ext>
              </a:extLst>
            </p:cNvPr>
            <p:cNvSpPr txBox="1"/>
            <p:nvPr/>
          </p:nvSpPr>
          <p:spPr>
            <a:xfrm>
              <a:off x="9963150" y="6029325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Bank 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060159-AC52-4E0D-8C71-DA414ACF1029}"/>
              </a:ext>
            </a:extLst>
          </p:cNvPr>
          <p:cNvGrpSpPr/>
          <p:nvPr/>
        </p:nvGrpSpPr>
        <p:grpSpPr>
          <a:xfrm>
            <a:off x="500327" y="3900516"/>
            <a:ext cx="1301469" cy="1005726"/>
            <a:chOff x="500327" y="3900516"/>
            <a:chExt cx="1301469" cy="1005726"/>
          </a:xfrm>
        </p:grpSpPr>
        <p:sp>
          <p:nvSpPr>
            <p:cNvPr id="28" name="Freeform 373">
              <a:extLst>
                <a:ext uri="{FF2B5EF4-FFF2-40B4-BE49-F238E27FC236}">
                  <a16:creationId xmlns:a16="http://schemas.microsoft.com/office/drawing/2014/main" id="{8E0A3426-A8DA-4BC1-A553-58A2831E85DF}"/>
                </a:ext>
              </a:extLst>
            </p:cNvPr>
            <p:cNvSpPr>
              <a:spLocks/>
            </p:cNvSpPr>
            <p:nvPr/>
          </p:nvSpPr>
          <p:spPr bwMode="auto">
            <a:xfrm rot="4070810">
              <a:off x="1269869" y="4195842"/>
              <a:ext cx="82725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BE8D07-4BE5-4979-9CC4-F12BE8E80AC3}"/>
                </a:ext>
              </a:extLst>
            </p:cNvPr>
            <p:cNvSpPr txBox="1"/>
            <p:nvPr/>
          </p:nvSpPr>
          <p:spPr>
            <a:xfrm>
              <a:off x="500327" y="3982912"/>
              <a:ext cx="12016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Sends </a:t>
              </a:r>
            </a:p>
            <a:p>
              <a:pPr algn="ctr"/>
              <a:r>
                <a:rPr lang="en-US" dirty="0"/>
                <a:t>Payment</a:t>
              </a:r>
            </a:p>
            <a:p>
              <a:pPr algn="ctr"/>
              <a:r>
                <a:rPr lang="en-US" dirty="0"/>
                <a:t>Instruction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BCCF62-3F0E-4117-BB45-105C23681C72}"/>
              </a:ext>
            </a:extLst>
          </p:cNvPr>
          <p:cNvGrpSpPr/>
          <p:nvPr/>
        </p:nvGrpSpPr>
        <p:grpSpPr>
          <a:xfrm>
            <a:off x="3076356" y="3520147"/>
            <a:ext cx="2307363" cy="541207"/>
            <a:chOff x="3076356" y="3520147"/>
            <a:chExt cx="2307363" cy="541207"/>
          </a:xfrm>
        </p:grpSpPr>
        <p:sp>
          <p:nvSpPr>
            <p:cNvPr id="30" name="Freeform 373">
              <a:extLst>
                <a:ext uri="{FF2B5EF4-FFF2-40B4-BE49-F238E27FC236}">
                  <a16:creationId xmlns:a16="http://schemas.microsoft.com/office/drawing/2014/main" id="{FFD1343F-E76F-4A3B-B372-BF4B3FE6D2F0}"/>
                </a:ext>
              </a:extLst>
            </p:cNvPr>
            <p:cNvSpPr>
              <a:spLocks/>
            </p:cNvSpPr>
            <p:nvPr/>
          </p:nvSpPr>
          <p:spPr bwMode="auto">
            <a:xfrm rot="20082256">
              <a:off x="3166077" y="3824753"/>
              <a:ext cx="219906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472C4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D609F6-A8DC-4F74-9302-1082C58C50D7}"/>
                </a:ext>
              </a:extLst>
            </p:cNvPr>
            <p:cNvSpPr txBox="1"/>
            <p:nvPr/>
          </p:nvSpPr>
          <p:spPr>
            <a:xfrm rot="20009878">
              <a:off x="3076356" y="3520147"/>
              <a:ext cx="230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Requests User B’s Info.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CA5D2E-2838-42CC-B364-3AD83C4EA374}"/>
              </a:ext>
            </a:extLst>
          </p:cNvPr>
          <p:cNvGrpSpPr/>
          <p:nvPr/>
        </p:nvGrpSpPr>
        <p:grpSpPr>
          <a:xfrm>
            <a:off x="10916235" y="3835514"/>
            <a:ext cx="1218697" cy="1068436"/>
            <a:chOff x="10916235" y="3835514"/>
            <a:chExt cx="1218697" cy="1068436"/>
          </a:xfrm>
        </p:grpSpPr>
        <p:sp>
          <p:nvSpPr>
            <p:cNvPr id="33" name="Freeform 373">
              <a:extLst>
                <a:ext uri="{FF2B5EF4-FFF2-40B4-BE49-F238E27FC236}">
                  <a16:creationId xmlns:a16="http://schemas.microsoft.com/office/drawing/2014/main" id="{3D7FDA63-082D-4F38-8FA4-1FD4809409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23414" y="4128335"/>
              <a:ext cx="82224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65E556-1496-48C9-8669-94B9F8FDC096}"/>
                </a:ext>
              </a:extLst>
            </p:cNvPr>
            <p:cNvSpPr txBox="1"/>
            <p:nvPr/>
          </p:nvSpPr>
          <p:spPr>
            <a:xfrm>
              <a:off x="11176015" y="3980620"/>
              <a:ext cx="9589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Deposit </a:t>
              </a:r>
            </a:p>
            <a:p>
              <a:pPr algn="ctr"/>
              <a:r>
                <a:rPr lang="en-US" dirty="0"/>
                <a:t>Notice</a:t>
              </a:r>
            </a:p>
            <a:p>
              <a:pPr algn="ctr"/>
              <a:r>
                <a:rPr lang="en-US" dirty="0"/>
                <a:t>Sent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D3043D-43FD-403B-A5D8-448B69002EA3}"/>
              </a:ext>
            </a:extLst>
          </p:cNvPr>
          <p:cNvGrpSpPr/>
          <p:nvPr/>
        </p:nvGrpSpPr>
        <p:grpSpPr>
          <a:xfrm>
            <a:off x="3372405" y="3900481"/>
            <a:ext cx="2412080" cy="800219"/>
            <a:chOff x="3372405" y="3900481"/>
            <a:chExt cx="2412080" cy="80021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023F04-D994-49DE-8990-28A4B520BB58}"/>
                </a:ext>
              </a:extLst>
            </p:cNvPr>
            <p:cNvSpPr txBox="1"/>
            <p:nvPr/>
          </p:nvSpPr>
          <p:spPr>
            <a:xfrm rot="20024019">
              <a:off x="3507131" y="3900481"/>
              <a:ext cx="227735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Account Info.</a:t>
              </a:r>
            </a:p>
            <a:p>
              <a:pPr algn="ctr"/>
              <a:endParaRPr lang="en-US" sz="1000" dirty="0"/>
            </a:p>
            <a:p>
              <a:pPr algn="ctr"/>
              <a:r>
                <a:rPr lang="en-US" dirty="0"/>
                <a:t>Retrieved for Payment</a:t>
              </a:r>
            </a:p>
          </p:txBody>
        </p:sp>
        <p:sp>
          <p:nvSpPr>
            <p:cNvPr id="62" name="Freeform 373">
              <a:extLst>
                <a:ext uri="{FF2B5EF4-FFF2-40B4-BE49-F238E27FC236}">
                  <a16:creationId xmlns:a16="http://schemas.microsoft.com/office/drawing/2014/main" id="{AD48DA5A-EC92-42FE-98A6-116D53F9D861}"/>
                </a:ext>
              </a:extLst>
            </p:cNvPr>
            <p:cNvSpPr>
              <a:spLocks/>
            </p:cNvSpPr>
            <p:nvPr/>
          </p:nvSpPr>
          <p:spPr bwMode="auto">
            <a:xfrm rot="9230949">
              <a:off x="3372405" y="4258619"/>
              <a:ext cx="219906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472C4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4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About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Liable for Erroneous and/or Untimely Payments?</a:t>
            </a:r>
          </a:p>
          <a:p>
            <a:pPr lvl="1"/>
            <a:r>
              <a:rPr lang="en-US" dirty="0"/>
              <a:t>Sender, beneficiary, sender’s bank, beneficiary’s bank, provider of faster payment service, provider of directory service, party initiating directory entries, party accepting directories entries?</a:t>
            </a:r>
          </a:p>
          <a:p>
            <a:pPr lvl="1"/>
            <a:endParaRPr lang="en-US" dirty="0"/>
          </a:p>
          <a:p>
            <a:r>
              <a:rPr lang="en-US" dirty="0"/>
              <a:t>For How Much is the Liable Party Liable?</a:t>
            </a:r>
          </a:p>
          <a:p>
            <a:pPr lvl="1"/>
            <a:r>
              <a:rPr lang="en-US" dirty="0"/>
              <a:t>The amount of the payment?</a:t>
            </a:r>
          </a:p>
          <a:p>
            <a:pPr lvl="1"/>
            <a:r>
              <a:rPr lang="en-US" dirty="0"/>
              <a:t>Consequential/proximate damages?</a:t>
            </a:r>
          </a:p>
          <a:p>
            <a:pPr lvl="1"/>
            <a:endParaRPr lang="en-US" dirty="0"/>
          </a:p>
          <a:p>
            <a:r>
              <a:rPr lang="en-US" dirty="0"/>
              <a:t>Can the Liable Amount be Shared Among the Parties?</a:t>
            </a:r>
          </a:p>
          <a:p>
            <a:pPr lvl="1"/>
            <a:r>
              <a:rPr lang="en-US" dirty="0"/>
              <a:t>Comparative negligence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2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FA46F23-1DB6-4277-9DCD-DA2F043E1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14" y="3557644"/>
            <a:ext cx="1413041" cy="327200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BBF0207-EFF7-4316-BB91-78546DAF3B66}"/>
              </a:ext>
            </a:extLst>
          </p:cNvPr>
          <p:cNvGrpSpPr/>
          <p:nvPr/>
        </p:nvGrpSpPr>
        <p:grpSpPr>
          <a:xfrm>
            <a:off x="1136281" y="-317207"/>
            <a:ext cx="4023464" cy="4184455"/>
            <a:chOff x="741997" y="-229822"/>
            <a:chExt cx="5191125" cy="5191125"/>
          </a:xfrm>
        </p:grpSpPr>
        <p:pic>
          <p:nvPicPr>
            <p:cNvPr id="6" name="Picture 2" descr="Meeting, Together, Cooperation, Personal, Teamwork">
              <a:extLst>
                <a:ext uri="{FF2B5EF4-FFF2-40B4-BE49-F238E27FC236}">
                  <a16:creationId xmlns:a16="http://schemas.microsoft.com/office/drawing/2014/main" id="{DA780F65-DD77-4EC4-AB24-FF6D470D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97" y="-229822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A6C60A-9000-41BA-88AB-8E307503A0B7}"/>
                </a:ext>
              </a:extLst>
            </p:cNvPr>
            <p:cNvSpPr/>
            <p:nvPr/>
          </p:nvSpPr>
          <p:spPr>
            <a:xfrm>
              <a:off x="3494723" y="980513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69D91-D6F8-4829-9C96-60007FDA3A98}"/>
              </a:ext>
            </a:extLst>
          </p:cNvPr>
          <p:cNvGrpSpPr/>
          <p:nvPr/>
        </p:nvGrpSpPr>
        <p:grpSpPr>
          <a:xfrm>
            <a:off x="6118178" y="-275261"/>
            <a:ext cx="4952724" cy="4286790"/>
            <a:chOff x="5833873" y="1270634"/>
            <a:chExt cx="5815201" cy="5191125"/>
          </a:xfrm>
        </p:grpSpPr>
        <p:pic>
          <p:nvPicPr>
            <p:cNvPr id="4" name="Picture 2" descr="Meeting, Together, Cooperation, Personal, Teamwork">
              <a:extLst>
                <a:ext uri="{FF2B5EF4-FFF2-40B4-BE49-F238E27FC236}">
                  <a16:creationId xmlns:a16="http://schemas.microsoft.com/office/drawing/2014/main" id="{F6012BCD-8FAF-4B84-937C-3BA2CFCB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08404-2715-4B85-A0B3-5E6D9D032D77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9CABC9A-B8F7-41DA-B5FF-683D12E0984E}"/>
              </a:ext>
            </a:extLst>
          </p:cNvPr>
          <p:cNvSpPr txBox="1"/>
          <p:nvPr/>
        </p:nvSpPr>
        <p:spPr>
          <a:xfrm>
            <a:off x="2035528" y="6017572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Update - Multiple Sources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33DFE8-A0A2-4973-AE5B-3F3D5F7A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8237" y="4469386"/>
            <a:ext cx="1507827" cy="16683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D4EBEE-038A-43D7-82C9-772FF954D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3772" y="4467285"/>
            <a:ext cx="1507827" cy="166838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 rot="16200000">
            <a:off x="768497" y="172959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 rot="16200000">
            <a:off x="10786959" y="182300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B</a:t>
            </a:r>
          </a:p>
        </p:txBody>
      </p:sp>
      <p:pic>
        <p:nvPicPr>
          <p:cNvPr id="70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1FCD618D-A5C3-4756-97B7-10536CF1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924" y="1282540"/>
            <a:ext cx="864616" cy="913357"/>
          </a:xfrm>
          <a:prstGeom prst="rect">
            <a:avLst/>
          </a:prstGeom>
          <a:noFill/>
        </p:spPr>
      </p:pic>
      <p:pic>
        <p:nvPicPr>
          <p:cNvPr id="71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E9E3A7EE-EE9A-40FF-BC1C-E4E935D4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3031" y="1506065"/>
            <a:ext cx="895605" cy="946093"/>
          </a:xfrm>
          <a:prstGeom prst="rect">
            <a:avLst/>
          </a:prstGeom>
          <a:noFill/>
        </p:spPr>
      </p:pic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27435866-E7DA-41E2-8AA9-6CA7C8BC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50682" y="1528751"/>
            <a:ext cx="893136" cy="16952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D96E7-1B05-4F4B-BB4B-421FDF89C7C6}"/>
              </a:ext>
            </a:extLst>
          </p:cNvPr>
          <p:cNvSpPr txBox="1"/>
          <p:nvPr/>
        </p:nvSpPr>
        <p:spPr>
          <a:xfrm>
            <a:off x="5686906" y="3192419"/>
            <a:ext cx="10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Shared</a:t>
            </a:r>
          </a:p>
          <a:p>
            <a:pPr algn="ctr"/>
            <a:r>
              <a:rPr lang="en-US" b="1" dirty="0"/>
              <a:t>Directory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81BC1BD-7EB2-424D-B8B3-BDAD76C0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29" y="3288487"/>
            <a:ext cx="1504900" cy="34847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517781B-5DF8-47FF-9134-2B5A3EA07DCC}"/>
              </a:ext>
            </a:extLst>
          </p:cNvPr>
          <p:cNvGrpSpPr/>
          <p:nvPr/>
        </p:nvGrpSpPr>
        <p:grpSpPr>
          <a:xfrm>
            <a:off x="3647769" y="1293411"/>
            <a:ext cx="5618632" cy="906588"/>
            <a:chOff x="3647769" y="1293411"/>
            <a:chExt cx="5618632" cy="90658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355CA3C-286E-46C0-8F68-88FCB35AACB8}"/>
                </a:ext>
              </a:extLst>
            </p:cNvPr>
            <p:cNvGrpSpPr/>
            <p:nvPr/>
          </p:nvGrpSpPr>
          <p:grpSpPr>
            <a:xfrm>
              <a:off x="3647769" y="1293411"/>
              <a:ext cx="1766683" cy="905190"/>
              <a:chOff x="3647768" y="2001331"/>
              <a:chExt cx="5797223" cy="905190"/>
            </a:xfrm>
          </p:grpSpPr>
          <p:sp>
            <p:nvSpPr>
              <p:cNvPr id="57" name="Freeform 373">
                <a:extLst>
                  <a:ext uri="{FF2B5EF4-FFF2-40B4-BE49-F238E27FC236}">
                    <a16:creationId xmlns:a16="http://schemas.microsoft.com/office/drawing/2014/main" id="{1E7058D7-8535-46A8-9F31-8B39D7197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382D96-84FA-43BE-84C1-5F25A9432877}"/>
                  </a:ext>
                </a:extLst>
              </p:cNvPr>
              <p:cNvSpPr txBox="1"/>
              <p:nvPr/>
            </p:nvSpPr>
            <p:spPr>
              <a:xfrm>
                <a:off x="4259480" y="2001331"/>
                <a:ext cx="349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Acct Info.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A5E482-F7CC-41A4-90A4-834FAF0EFC42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25506CE-BF9B-4299-BC63-07E0EF9210B3}"/>
                </a:ext>
              </a:extLst>
            </p:cNvPr>
            <p:cNvGrpSpPr/>
            <p:nvPr/>
          </p:nvGrpSpPr>
          <p:grpSpPr>
            <a:xfrm rot="10800000">
              <a:off x="7499720" y="1294809"/>
              <a:ext cx="1766681" cy="905190"/>
              <a:chOff x="3647768" y="2001331"/>
              <a:chExt cx="5797223" cy="905190"/>
            </a:xfrm>
          </p:grpSpPr>
          <p:sp>
            <p:nvSpPr>
              <p:cNvPr id="75" name="Freeform 373">
                <a:extLst>
                  <a:ext uri="{FF2B5EF4-FFF2-40B4-BE49-F238E27FC236}">
                    <a16:creationId xmlns:a16="http://schemas.microsoft.com/office/drawing/2014/main" id="{7A58EF3A-5058-474E-87FB-9DFBA238A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C34319B-534E-42FF-978F-0156EADE2520}"/>
                  </a:ext>
                </a:extLst>
              </p:cNvPr>
              <p:cNvSpPr txBox="1"/>
              <p:nvPr/>
            </p:nvSpPr>
            <p:spPr>
              <a:xfrm>
                <a:off x="5851632" y="2001331"/>
                <a:ext cx="606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84C9FE9-F561-4591-A814-0AEDE9302DCB}"/>
                  </a:ext>
                </a:extLst>
              </p:cNvPr>
              <p:cNvSpPr txBox="1"/>
              <p:nvPr/>
            </p:nvSpPr>
            <p:spPr>
              <a:xfrm rot="10800000">
                <a:off x="4654983" y="2537189"/>
                <a:ext cx="3499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Acct Info.</a:t>
                </a:r>
              </a:p>
            </p:txBody>
          </p: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45BD870-0FCA-4B49-8E7D-AD891C740400}"/>
              </a:ext>
            </a:extLst>
          </p:cNvPr>
          <p:cNvSpPr txBox="1"/>
          <p:nvPr/>
        </p:nvSpPr>
        <p:spPr>
          <a:xfrm>
            <a:off x="-95792" y="58154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731E68E-7944-4746-B64E-CB66F05EBD3D}"/>
              </a:ext>
            </a:extLst>
          </p:cNvPr>
          <p:cNvSpPr txBox="1"/>
          <p:nvPr/>
        </p:nvSpPr>
        <p:spPr>
          <a:xfrm>
            <a:off x="9668051" y="5953107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59E2B7-3AE6-4F00-BD49-B2F3658F53BD}"/>
              </a:ext>
            </a:extLst>
          </p:cNvPr>
          <p:cNvGrpSpPr/>
          <p:nvPr/>
        </p:nvGrpSpPr>
        <p:grpSpPr>
          <a:xfrm>
            <a:off x="2438162" y="2657097"/>
            <a:ext cx="7363799" cy="1247195"/>
            <a:chOff x="2438162" y="2657097"/>
            <a:chExt cx="7363799" cy="124719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0920409-37F2-46BA-8F1A-BC4439F41DCF}"/>
                </a:ext>
              </a:extLst>
            </p:cNvPr>
            <p:cNvGrpSpPr/>
            <p:nvPr/>
          </p:nvGrpSpPr>
          <p:grpSpPr>
            <a:xfrm rot="19542441">
              <a:off x="2438162" y="2657097"/>
              <a:ext cx="3361534" cy="905190"/>
              <a:chOff x="3647768" y="2001331"/>
              <a:chExt cx="5797223" cy="905190"/>
            </a:xfrm>
          </p:grpSpPr>
          <p:sp>
            <p:nvSpPr>
              <p:cNvPr id="43" name="Freeform 373">
                <a:extLst>
                  <a:ext uri="{FF2B5EF4-FFF2-40B4-BE49-F238E27FC236}">
                    <a16:creationId xmlns:a16="http://schemas.microsoft.com/office/drawing/2014/main" id="{343A9E5F-6CE3-408E-B284-B74A4CCDC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A2652C-2BA9-4199-A041-4E86DC775419}"/>
                  </a:ext>
                </a:extLst>
              </p:cNvPr>
              <p:cNvSpPr txBox="1"/>
              <p:nvPr/>
            </p:nvSpPr>
            <p:spPr>
              <a:xfrm>
                <a:off x="5089674" y="2001331"/>
                <a:ext cx="1839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Acct Info.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A4F8FE2-9869-4B1D-8B6A-04AA3DC2DD60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DC19C0F-7E6E-4857-9C09-74363138C3D6}"/>
                </a:ext>
              </a:extLst>
            </p:cNvPr>
            <p:cNvGrpSpPr/>
            <p:nvPr/>
          </p:nvGrpSpPr>
          <p:grpSpPr>
            <a:xfrm rot="12960276">
              <a:off x="6603381" y="2999102"/>
              <a:ext cx="3198580" cy="905190"/>
              <a:chOff x="3647768" y="2001331"/>
              <a:chExt cx="5797223" cy="905190"/>
            </a:xfrm>
          </p:grpSpPr>
          <p:sp>
            <p:nvSpPr>
              <p:cNvPr id="47" name="Freeform 373">
                <a:extLst>
                  <a:ext uri="{FF2B5EF4-FFF2-40B4-BE49-F238E27FC236}">
                    <a16:creationId xmlns:a16="http://schemas.microsoft.com/office/drawing/2014/main" id="{1F21639A-4DCE-4110-8442-AB26864EC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1E529D-88D7-4522-A375-DEC218FA1463}"/>
                  </a:ext>
                </a:extLst>
              </p:cNvPr>
              <p:cNvSpPr txBox="1"/>
              <p:nvPr/>
            </p:nvSpPr>
            <p:spPr>
              <a:xfrm>
                <a:off x="5851632" y="2001331"/>
                <a:ext cx="606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8A757D5-BF2B-47E0-9848-F6C372F9DECC}"/>
                  </a:ext>
                </a:extLst>
              </p:cNvPr>
              <p:cNvSpPr txBox="1"/>
              <p:nvPr/>
            </p:nvSpPr>
            <p:spPr>
              <a:xfrm rot="10800000">
                <a:off x="4654983" y="2537189"/>
                <a:ext cx="3499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Acct Info.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9F591B-6416-46EC-AE76-CE98BD869257}"/>
              </a:ext>
            </a:extLst>
          </p:cNvPr>
          <p:cNvGrpSpPr/>
          <p:nvPr/>
        </p:nvGrpSpPr>
        <p:grpSpPr>
          <a:xfrm>
            <a:off x="4880476" y="3231541"/>
            <a:ext cx="2755203" cy="1325868"/>
            <a:chOff x="4880476" y="3231541"/>
            <a:chExt cx="2755203" cy="132586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838DF2B-4114-4D6D-BCD9-FF97D1B30534}"/>
                </a:ext>
              </a:extLst>
            </p:cNvPr>
            <p:cNvGrpSpPr/>
            <p:nvPr/>
          </p:nvGrpSpPr>
          <p:grpSpPr>
            <a:xfrm rot="18230609">
              <a:off x="4700209" y="3434535"/>
              <a:ext cx="1265724" cy="905190"/>
              <a:chOff x="3647768" y="2001331"/>
              <a:chExt cx="5797223" cy="905190"/>
            </a:xfrm>
          </p:grpSpPr>
          <p:sp>
            <p:nvSpPr>
              <p:cNvPr id="51" name="Freeform 373">
                <a:extLst>
                  <a:ext uri="{FF2B5EF4-FFF2-40B4-BE49-F238E27FC236}">
                    <a16:creationId xmlns:a16="http://schemas.microsoft.com/office/drawing/2014/main" id="{88CA429D-2E07-4D2C-ADE9-B7A441ADC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443ADD-116B-457F-A4FD-0F918AEE3F78}"/>
                  </a:ext>
                </a:extLst>
              </p:cNvPr>
              <p:cNvSpPr txBox="1"/>
              <p:nvPr/>
            </p:nvSpPr>
            <p:spPr>
              <a:xfrm>
                <a:off x="5089674" y="2001331"/>
                <a:ext cx="1839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Acct Info.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BDA78A9-0985-4029-8048-293BEFD7EE67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48111C9-D263-4560-8B45-43FC548514F3}"/>
                </a:ext>
              </a:extLst>
            </p:cNvPr>
            <p:cNvGrpSpPr/>
            <p:nvPr/>
          </p:nvGrpSpPr>
          <p:grpSpPr>
            <a:xfrm rot="13779569">
              <a:off x="6520150" y="3441880"/>
              <a:ext cx="1325868" cy="905190"/>
              <a:chOff x="3647768" y="2001331"/>
              <a:chExt cx="5797223" cy="905190"/>
            </a:xfrm>
          </p:grpSpPr>
          <p:sp>
            <p:nvSpPr>
              <p:cNvPr id="58" name="Freeform 373">
                <a:extLst>
                  <a:ext uri="{FF2B5EF4-FFF2-40B4-BE49-F238E27FC236}">
                    <a16:creationId xmlns:a16="http://schemas.microsoft.com/office/drawing/2014/main" id="{8A0AC096-E125-428B-8D85-D4729F6C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E31A1F-62F8-46E2-9651-588EECDE2062}"/>
                  </a:ext>
                </a:extLst>
              </p:cNvPr>
              <p:cNvSpPr txBox="1"/>
              <p:nvPr/>
            </p:nvSpPr>
            <p:spPr>
              <a:xfrm>
                <a:off x="5851632" y="2001331"/>
                <a:ext cx="606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A90245D-9730-4B98-8CB9-4D90A9CC0E35}"/>
                  </a:ext>
                </a:extLst>
              </p:cNvPr>
              <p:cNvSpPr txBox="1"/>
              <p:nvPr/>
            </p:nvSpPr>
            <p:spPr>
              <a:xfrm rot="10800000">
                <a:off x="4654983" y="2537189"/>
                <a:ext cx="3499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Acct Info.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4714EE-E631-4172-A3AB-1B0DC2023FC5}"/>
              </a:ext>
            </a:extLst>
          </p:cNvPr>
          <p:cNvSpPr txBox="1"/>
          <p:nvPr/>
        </p:nvSpPr>
        <p:spPr>
          <a:xfrm>
            <a:off x="5238332" y="4048797"/>
            <a:ext cx="20992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C00000"/>
                </a:solidFill>
              </a:rPr>
              <a:t>Willie Sutton</a:t>
            </a:r>
          </a:p>
          <a:p>
            <a:pPr algn="ctr"/>
            <a:r>
              <a:rPr lang="en-US" sz="2800" b="1" i="1" u="sng" dirty="0">
                <a:solidFill>
                  <a:srgbClr val="C00000"/>
                </a:solidFill>
              </a:rPr>
              <a:t>Directory</a:t>
            </a:r>
          </a:p>
          <a:p>
            <a:pPr algn="ctr"/>
            <a:r>
              <a:rPr lang="en-US" sz="2800" b="1" i="1" u="sng" dirty="0">
                <a:solidFill>
                  <a:srgbClr val="C00000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5227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BBF0207-EFF7-4316-BB91-78546DAF3B66}"/>
              </a:ext>
            </a:extLst>
          </p:cNvPr>
          <p:cNvGrpSpPr/>
          <p:nvPr/>
        </p:nvGrpSpPr>
        <p:grpSpPr>
          <a:xfrm>
            <a:off x="1136281" y="-317207"/>
            <a:ext cx="4023464" cy="4184455"/>
            <a:chOff x="741997" y="-229822"/>
            <a:chExt cx="5191125" cy="5191125"/>
          </a:xfrm>
        </p:grpSpPr>
        <p:pic>
          <p:nvPicPr>
            <p:cNvPr id="6" name="Picture 2" descr="Meeting, Together, Cooperation, Personal, Teamwork">
              <a:extLst>
                <a:ext uri="{FF2B5EF4-FFF2-40B4-BE49-F238E27FC236}">
                  <a16:creationId xmlns:a16="http://schemas.microsoft.com/office/drawing/2014/main" id="{DA780F65-DD77-4EC4-AB24-FF6D470D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97" y="-229822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A6C60A-9000-41BA-88AB-8E307503A0B7}"/>
                </a:ext>
              </a:extLst>
            </p:cNvPr>
            <p:cNvSpPr/>
            <p:nvPr/>
          </p:nvSpPr>
          <p:spPr>
            <a:xfrm>
              <a:off x="3494723" y="980513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69D91-D6F8-4829-9C96-60007FDA3A98}"/>
              </a:ext>
            </a:extLst>
          </p:cNvPr>
          <p:cNvGrpSpPr/>
          <p:nvPr/>
        </p:nvGrpSpPr>
        <p:grpSpPr>
          <a:xfrm>
            <a:off x="6118178" y="-275261"/>
            <a:ext cx="4952724" cy="4286790"/>
            <a:chOff x="5833873" y="1270634"/>
            <a:chExt cx="5815201" cy="5191125"/>
          </a:xfrm>
        </p:grpSpPr>
        <p:pic>
          <p:nvPicPr>
            <p:cNvPr id="4" name="Picture 2" descr="Meeting, Together, Cooperation, Personal, Teamwork">
              <a:extLst>
                <a:ext uri="{FF2B5EF4-FFF2-40B4-BE49-F238E27FC236}">
                  <a16:creationId xmlns:a16="http://schemas.microsoft.com/office/drawing/2014/main" id="{F6012BCD-8FAF-4B84-937C-3BA2CFCB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08404-2715-4B85-A0B3-5E6D9D032D77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Directories - Acct Info Updates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 rot="16200000">
            <a:off x="810442" y="172959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 rot="16200000">
            <a:off x="10745014" y="182300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B</a:t>
            </a:r>
          </a:p>
        </p:txBody>
      </p:sp>
      <p:pic>
        <p:nvPicPr>
          <p:cNvPr id="70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1FCD618D-A5C3-4756-97B7-10536CF1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24" y="1282540"/>
            <a:ext cx="864616" cy="913357"/>
          </a:xfrm>
          <a:prstGeom prst="rect">
            <a:avLst/>
          </a:prstGeom>
          <a:noFill/>
        </p:spPr>
      </p:pic>
      <p:pic>
        <p:nvPicPr>
          <p:cNvPr id="71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E9E3A7EE-EE9A-40FF-BC1C-E4E935D4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3031" y="1506065"/>
            <a:ext cx="895605" cy="9460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FE7039-5DF6-44B9-BC0A-D2A843A26C03}"/>
              </a:ext>
            </a:extLst>
          </p:cNvPr>
          <p:cNvGrpSpPr/>
          <p:nvPr/>
        </p:nvGrpSpPr>
        <p:grpSpPr>
          <a:xfrm>
            <a:off x="3532006" y="1293411"/>
            <a:ext cx="5734394" cy="906588"/>
            <a:chOff x="3532006" y="1293411"/>
            <a:chExt cx="5734394" cy="90658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355CA3C-286E-46C0-8F68-88FCB35AACB8}"/>
                </a:ext>
              </a:extLst>
            </p:cNvPr>
            <p:cNvGrpSpPr/>
            <p:nvPr/>
          </p:nvGrpSpPr>
          <p:grpSpPr>
            <a:xfrm>
              <a:off x="3532006" y="1293411"/>
              <a:ext cx="1006244" cy="905190"/>
              <a:chOff x="2894128" y="2001331"/>
              <a:chExt cx="6550863" cy="905190"/>
            </a:xfrm>
          </p:grpSpPr>
          <p:sp>
            <p:nvSpPr>
              <p:cNvPr id="57" name="Freeform 373">
                <a:extLst>
                  <a:ext uri="{FF2B5EF4-FFF2-40B4-BE49-F238E27FC236}">
                    <a16:creationId xmlns:a16="http://schemas.microsoft.com/office/drawing/2014/main" id="{1E7058D7-8535-46A8-9F31-8B39D7197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382D96-84FA-43BE-84C1-5F25A9432877}"/>
                  </a:ext>
                </a:extLst>
              </p:cNvPr>
              <p:cNvSpPr txBox="1"/>
              <p:nvPr/>
            </p:nvSpPr>
            <p:spPr>
              <a:xfrm>
                <a:off x="2894128" y="2001331"/>
                <a:ext cx="3499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Acct Info.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A5E482-F7CC-41A4-90A4-834FAF0EFC42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25506CE-BF9B-4299-BC63-07E0EF9210B3}"/>
                </a:ext>
              </a:extLst>
            </p:cNvPr>
            <p:cNvGrpSpPr/>
            <p:nvPr/>
          </p:nvGrpSpPr>
          <p:grpSpPr>
            <a:xfrm rot="10800000">
              <a:off x="8067555" y="1294809"/>
              <a:ext cx="1198845" cy="905190"/>
              <a:chOff x="3647768" y="2001331"/>
              <a:chExt cx="5797223" cy="905190"/>
            </a:xfrm>
          </p:grpSpPr>
          <p:sp>
            <p:nvSpPr>
              <p:cNvPr id="75" name="Freeform 373">
                <a:extLst>
                  <a:ext uri="{FF2B5EF4-FFF2-40B4-BE49-F238E27FC236}">
                    <a16:creationId xmlns:a16="http://schemas.microsoft.com/office/drawing/2014/main" id="{7A58EF3A-5058-474E-87FB-9DFBA238A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C34319B-534E-42FF-978F-0156EADE2520}"/>
                  </a:ext>
                </a:extLst>
              </p:cNvPr>
              <p:cNvSpPr txBox="1"/>
              <p:nvPr/>
            </p:nvSpPr>
            <p:spPr>
              <a:xfrm>
                <a:off x="5851632" y="2001331"/>
                <a:ext cx="606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84C9FE9-F561-4591-A814-0AEDE9302DCB}"/>
                  </a:ext>
                </a:extLst>
              </p:cNvPr>
              <p:cNvSpPr txBox="1"/>
              <p:nvPr/>
            </p:nvSpPr>
            <p:spPr>
              <a:xfrm rot="10800000">
                <a:off x="4654983" y="2537189"/>
                <a:ext cx="3499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Acct Info.</a:t>
                </a:r>
              </a:p>
            </p:txBody>
          </p: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45BD870-0FCA-4B49-8E7D-AD891C740400}"/>
              </a:ext>
            </a:extLst>
          </p:cNvPr>
          <p:cNvSpPr txBox="1"/>
          <p:nvPr/>
        </p:nvSpPr>
        <p:spPr>
          <a:xfrm>
            <a:off x="-95792" y="58154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" name="Content Placeholder 4">
            <a:extLst>
              <a:ext uri="{FF2B5EF4-FFF2-40B4-BE49-F238E27FC236}">
                <a16:creationId xmlns:a16="http://schemas.microsoft.com/office/drawing/2014/main" id="{7664A4DE-0D12-4200-8E72-FCC12BD69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6815" y="1521760"/>
            <a:ext cx="893136" cy="16952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0AB848-B34F-46EB-AA7C-BA44F43D9F9C}"/>
              </a:ext>
            </a:extLst>
          </p:cNvPr>
          <p:cNvSpPr txBox="1"/>
          <p:nvPr/>
        </p:nvSpPr>
        <p:spPr>
          <a:xfrm>
            <a:off x="6645237" y="1206323"/>
            <a:ext cx="10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Directory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2D4F05-684C-49A4-A303-CC778B07745F}"/>
              </a:ext>
            </a:extLst>
          </p:cNvPr>
          <p:cNvGrpSpPr/>
          <p:nvPr/>
        </p:nvGrpSpPr>
        <p:grpSpPr>
          <a:xfrm>
            <a:off x="5588709" y="1445811"/>
            <a:ext cx="1006244" cy="1267315"/>
            <a:chOff x="5588709" y="1445811"/>
            <a:chExt cx="1006244" cy="126731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E319C3D-2F8B-4EA7-9186-A3A0A8B1BFCB}"/>
                </a:ext>
              </a:extLst>
            </p:cNvPr>
            <p:cNvGrpSpPr/>
            <p:nvPr/>
          </p:nvGrpSpPr>
          <p:grpSpPr>
            <a:xfrm>
              <a:off x="5588709" y="1445811"/>
              <a:ext cx="1006244" cy="905190"/>
              <a:chOff x="2894128" y="2001331"/>
              <a:chExt cx="6550863" cy="905190"/>
            </a:xfrm>
          </p:grpSpPr>
          <p:sp>
            <p:nvSpPr>
              <p:cNvPr id="72" name="Freeform 373">
                <a:extLst>
                  <a:ext uri="{FF2B5EF4-FFF2-40B4-BE49-F238E27FC236}">
                    <a16:creationId xmlns:a16="http://schemas.microsoft.com/office/drawing/2014/main" id="{995F59AB-0290-48AD-8C0E-729415854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EC8A3E-A550-4AA7-83DC-4A1E8756AC07}"/>
                  </a:ext>
                </a:extLst>
              </p:cNvPr>
              <p:cNvSpPr txBox="1"/>
              <p:nvPr/>
            </p:nvSpPr>
            <p:spPr>
              <a:xfrm>
                <a:off x="2894128" y="2001331"/>
                <a:ext cx="3499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Acct Info.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17910E2-6B55-4453-B975-8FB75630EB65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F68F032-A888-46A3-B84D-297725936D39}"/>
                </a:ext>
              </a:extLst>
            </p:cNvPr>
            <p:cNvGrpSpPr/>
            <p:nvPr/>
          </p:nvGrpSpPr>
          <p:grpSpPr>
            <a:xfrm rot="10800000">
              <a:off x="5602587" y="1807936"/>
              <a:ext cx="890480" cy="905190"/>
              <a:chOff x="3647768" y="2001331"/>
              <a:chExt cx="5797223" cy="905190"/>
            </a:xfrm>
          </p:grpSpPr>
          <p:sp>
            <p:nvSpPr>
              <p:cNvPr id="80" name="Freeform 373">
                <a:extLst>
                  <a:ext uri="{FF2B5EF4-FFF2-40B4-BE49-F238E27FC236}">
                    <a16:creationId xmlns:a16="http://schemas.microsoft.com/office/drawing/2014/main" id="{6F02D6B5-1E7A-4627-B947-B1218CDC6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9925247-7AA8-4269-8C74-A46C539E7EAA}"/>
                  </a:ext>
                </a:extLst>
              </p:cNvPr>
              <p:cNvSpPr txBox="1"/>
              <p:nvPr/>
            </p:nvSpPr>
            <p:spPr>
              <a:xfrm>
                <a:off x="5851632" y="2001331"/>
                <a:ext cx="606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30D8FFA-F738-4ECA-98F7-0FB03723E571}"/>
                  </a:ext>
                </a:extLst>
              </p:cNvPr>
              <p:cNvSpPr txBox="1"/>
              <p:nvPr/>
            </p:nvSpPr>
            <p:spPr>
              <a:xfrm rot="10800000">
                <a:off x="6952012" y="2537189"/>
                <a:ext cx="1202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27435866-E7DA-41E2-8AA9-6CA7C8BC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68501" y="1528751"/>
            <a:ext cx="893136" cy="16952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D96E7-1B05-4F4B-BB4B-421FDF89C7C6}"/>
              </a:ext>
            </a:extLst>
          </p:cNvPr>
          <p:cNvSpPr txBox="1"/>
          <p:nvPr/>
        </p:nvSpPr>
        <p:spPr>
          <a:xfrm>
            <a:off x="4588534" y="1179059"/>
            <a:ext cx="10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Directory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A46F23-1DB6-4277-9DCD-DA2F043E1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14" y="3548119"/>
            <a:ext cx="1413041" cy="3272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33DFE8-A0A2-4973-AE5B-3F3D5F7AB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34462" y="4459861"/>
            <a:ext cx="1507827" cy="16683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D4EBEE-038A-43D7-82C9-772FF954D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56597" y="4457760"/>
            <a:ext cx="1507827" cy="16683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81BC1BD-7EB2-424D-B8B3-BDAD76C03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29" y="3278962"/>
            <a:ext cx="1504900" cy="34847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CABC9A-B8F7-41DA-B5FF-683D12E0984E}"/>
              </a:ext>
            </a:extLst>
          </p:cNvPr>
          <p:cNvSpPr txBox="1"/>
          <p:nvPr/>
        </p:nvSpPr>
        <p:spPr>
          <a:xfrm>
            <a:off x="2035528" y="6017572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731E68E-7944-4746-B64E-CB66F05EBD3D}"/>
              </a:ext>
            </a:extLst>
          </p:cNvPr>
          <p:cNvSpPr txBox="1"/>
          <p:nvPr/>
        </p:nvSpPr>
        <p:spPr>
          <a:xfrm>
            <a:off x="9668051" y="5953107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9A2FFB-D720-4996-9457-5328425911B7}"/>
              </a:ext>
            </a:extLst>
          </p:cNvPr>
          <p:cNvGrpSpPr/>
          <p:nvPr/>
        </p:nvGrpSpPr>
        <p:grpSpPr>
          <a:xfrm>
            <a:off x="2534064" y="2967934"/>
            <a:ext cx="7476443" cy="1214455"/>
            <a:chOff x="2534064" y="2967934"/>
            <a:chExt cx="7476443" cy="12144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968A03-E5F0-4D34-9D31-8917A52C846D}"/>
                </a:ext>
              </a:extLst>
            </p:cNvPr>
            <p:cNvGrpSpPr/>
            <p:nvPr/>
          </p:nvGrpSpPr>
          <p:grpSpPr>
            <a:xfrm>
              <a:off x="2534064" y="2967934"/>
              <a:ext cx="7327087" cy="1076275"/>
              <a:chOff x="2534064" y="2967934"/>
              <a:chExt cx="7327087" cy="107627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0920409-37F2-46BA-8F1A-BC4439F41DCF}"/>
                  </a:ext>
                </a:extLst>
              </p:cNvPr>
              <p:cNvGrpSpPr/>
              <p:nvPr/>
            </p:nvGrpSpPr>
            <p:grpSpPr>
              <a:xfrm rot="19542441">
                <a:off x="2534064" y="2967934"/>
                <a:ext cx="2258138" cy="905190"/>
                <a:chOff x="3647768" y="2001331"/>
                <a:chExt cx="5797223" cy="905190"/>
              </a:xfrm>
            </p:grpSpPr>
            <p:sp>
              <p:nvSpPr>
                <p:cNvPr id="43" name="Freeform 373">
                  <a:extLst>
                    <a:ext uri="{FF2B5EF4-FFF2-40B4-BE49-F238E27FC236}">
                      <a16:creationId xmlns:a16="http://schemas.microsoft.com/office/drawing/2014/main" id="{343A9E5F-6CE3-408E-B284-B74A4CCDC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768" y="2335149"/>
                  <a:ext cx="5797223" cy="236601"/>
                </a:xfrm>
                <a:custGeom>
                  <a:avLst/>
                  <a:gdLst>
                    <a:gd name="T0" fmla="*/ 2147483647 w 238"/>
                    <a:gd name="T1" fmla="*/ 0 h 81"/>
                    <a:gd name="T2" fmla="*/ 2147483647 w 238"/>
                    <a:gd name="T3" fmla="*/ 2147483647 h 81"/>
                    <a:gd name="T4" fmla="*/ 0 w 238"/>
                    <a:gd name="T5" fmla="*/ 2147483647 h 81"/>
                    <a:gd name="T6" fmla="*/ 0 w 238"/>
                    <a:gd name="T7" fmla="*/ 2147483647 h 81"/>
                    <a:gd name="T8" fmla="*/ 2147483647 w 238"/>
                    <a:gd name="T9" fmla="*/ 2147483647 h 81"/>
                    <a:gd name="T10" fmla="*/ 2147483647 w 238"/>
                    <a:gd name="T11" fmla="*/ 2147483647 h 81"/>
                    <a:gd name="T12" fmla="*/ 2147483647 w 238"/>
                    <a:gd name="T13" fmla="*/ 2147483647 h 81"/>
                    <a:gd name="T14" fmla="*/ 2147483647 w 238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8"/>
                    <a:gd name="T25" fmla="*/ 0 h 81"/>
                    <a:gd name="T26" fmla="*/ 238 w 238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8" h="81">
                      <a:moveTo>
                        <a:pt x="177" y="0"/>
                      </a:moveTo>
                      <a:lnTo>
                        <a:pt x="177" y="19"/>
                      </a:lnTo>
                      <a:lnTo>
                        <a:pt x="0" y="19"/>
                      </a:lnTo>
                      <a:lnTo>
                        <a:pt x="0" y="62"/>
                      </a:lnTo>
                      <a:lnTo>
                        <a:pt x="177" y="62"/>
                      </a:lnTo>
                      <a:lnTo>
                        <a:pt x="177" y="81"/>
                      </a:lnTo>
                      <a:lnTo>
                        <a:pt x="238" y="43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1A2652C-2BA9-4199-A041-4E86DC775419}"/>
                    </a:ext>
                  </a:extLst>
                </p:cNvPr>
                <p:cNvSpPr txBox="1"/>
                <p:nvPr/>
              </p:nvSpPr>
              <p:spPr>
                <a:xfrm>
                  <a:off x="5089674" y="2001331"/>
                  <a:ext cx="1839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Acct Info.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A4F8FE2-9869-4B1D-8B6A-04AA3DC2DD60}"/>
                    </a:ext>
                  </a:extLst>
                </p:cNvPr>
                <p:cNvSpPr txBox="1"/>
                <p:nvPr/>
              </p:nvSpPr>
              <p:spPr>
                <a:xfrm>
                  <a:off x="4627399" y="2537189"/>
                  <a:ext cx="6061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C19C0F-7E6E-4857-9C09-74363138C3D6}"/>
                  </a:ext>
                </a:extLst>
              </p:cNvPr>
              <p:cNvGrpSpPr/>
              <p:nvPr/>
            </p:nvGrpSpPr>
            <p:grpSpPr>
              <a:xfrm rot="12960276">
                <a:off x="7623801" y="3139019"/>
                <a:ext cx="2237350" cy="905190"/>
                <a:chOff x="3647768" y="2001331"/>
                <a:chExt cx="5797223" cy="905190"/>
              </a:xfrm>
            </p:grpSpPr>
            <p:sp>
              <p:nvSpPr>
                <p:cNvPr id="47" name="Freeform 373">
                  <a:extLst>
                    <a:ext uri="{FF2B5EF4-FFF2-40B4-BE49-F238E27FC236}">
                      <a16:creationId xmlns:a16="http://schemas.microsoft.com/office/drawing/2014/main" id="{1F21639A-4DCE-4110-8442-AB26864EC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768" y="2335149"/>
                  <a:ext cx="5797223" cy="236601"/>
                </a:xfrm>
                <a:custGeom>
                  <a:avLst/>
                  <a:gdLst>
                    <a:gd name="T0" fmla="*/ 2147483647 w 238"/>
                    <a:gd name="T1" fmla="*/ 0 h 81"/>
                    <a:gd name="T2" fmla="*/ 2147483647 w 238"/>
                    <a:gd name="T3" fmla="*/ 2147483647 h 81"/>
                    <a:gd name="T4" fmla="*/ 0 w 238"/>
                    <a:gd name="T5" fmla="*/ 2147483647 h 81"/>
                    <a:gd name="T6" fmla="*/ 0 w 238"/>
                    <a:gd name="T7" fmla="*/ 2147483647 h 81"/>
                    <a:gd name="T8" fmla="*/ 2147483647 w 238"/>
                    <a:gd name="T9" fmla="*/ 2147483647 h 81"/>
                    <a:gd name="T10" fmla="*/ 2147483647 w 238"/>
                    <a:gd name="T11" fmla="*/ 2147483647 h 81"/>
                    <a:gd name="T12" fmla="*/ 2147483647 w 238"/>
                    <a:gd name="T13" fmla="*/ 2147483647 h 81"/>
                    <a:gd name="T14" fmla="*/ 2147483647 w 238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8"/>
                    <a:gd name="T25" fmla="*/ 0 h 81"/>
                    <a:gd name="T26" fmla="*/ 238 w 238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8" h="81">
                      <a:moveTo>
                        <a:pt x="177" y="0"/>
                      </a:moveTo>
                      <a:lnTo>
                        <a:pt x="177" y="19"/>
                      </a:lnTo>
                      <a:lnTo>
                        <a:pt x="0" y="19"/>
                      </a:lnTo>
                      <a:lnTo>
                        <a:pt x="0" y="62"/>
                      </a:lnTo>
                      <a:lnTo>
                        <a:pt x="177" y="62"/>
                      </a:lnTo>
                      <a:lnTo>
                        <a:pt x="177" y="81"/>
                      </a:lnTo>
                      <a:lnTo>
                        <a:pt x="238" y="43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1E529D-88D7-4522-A375-DEC218FA1463}"/>
                    </a:ext>
                  </a:extLst>
                </p:cNvPr>
                <p:cNvSpPr txBox="1"/>
                <p:nvPr/>
              </p:nvSpPr>
              <p:spPr>
                <a:xfrm>
                  <a:off x="5851632" y="2001331"/>
                  <a:ext cx="6061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8A757D5-BF2B-47E0-9848-F6C372F9DECC}"/>
                    </a:ext>
                  </a:extLst>
                </p:cNvPr>
                <p:cNvSpPr txBox="1"/>
                <p:nvPr/>
              </p:nvSpPr>
              <p:spPr>
                <a:xfrm rot="10800000">
                  <a:off x="4654983" y="2537189"/>
                  <a:ext cx="3499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Acct Info.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80660C-BB0F-4B3F-BD79-EEED2FE65BA1}"/>
                </a:ext>
              </a:extLst>
            </p:cNvPr>
            <p:cNvGrpSpPr/>
            <p:nvPr/>
          </p:nvGrpSpPr>
          <p:grpSpPr>
            <a:xfrm>
              <a:off x="2834983" y="3277197"/>
              <a:ext cx="7175524" cy="905192"/>
              <a:chOff x="2834983" y="3277197"/>
              <a:chExt cx="7175524" cy="905192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26819E5-3A9E-4696-8E7C-5789250D85ED}"/>
                  </a:ext>
                </a:extLst>
              </p:cNvPr>
              <p:cNvGrpSpPr/>
              <p:nvPr/>
            </p:nvGrpSpPr>
            <p:grpSpPr>
              <a:xfrm rot="19885748">
                <a:off x="2834983" y="3277197"/>
                <a:ext cx="4024055" cy="905192"/>
                <a:chOff x="3647768" y="2001329"/>
                <a:chExt cx="5797223" cy="905192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647E508-3702-42A7-A883-717D94D996A7}"/>
                    </a:ext>
                  </a:extLst>
                </p:cNvPr>
                <p:cNvSpPr txBox="1"/>
                <p:nvPr/>
              </p:nvSpPr>
              <p:spPr>
                <a:xfrm>
                  <a:off x="5876243" y="2001329"/>
                  <a:ext cx="2661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 373">
                  <a:extLst>
                    <a:ext uri="{FF2B5EF4-FFF2-40B4-BE49-F238E27FC236}">
                      <a16:creationId xmlns:a16="http://schemas.microsoft.com/office/drawing/2014/main" id="{5BA5AD2E-AE3A-4AD5-B83A-E89E9386E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768" y="2335149"/>
                  <a:ext cx="5797223" cy="236601"/>
                </a:xfrm>
                <a:custGeom>
                  <a:avLst/>
                  <a:gdLst>
                    <a:gd name="T0" fmla="*/ 2147483647 w 238"/>
                    <a:gd name="T1" fmla="*/ 0 h 81"/>
                    <a:gd name="T2" fmla="*/ 2147483647 w 238"/>
                    <a:gd name="T3" fmla="*/ 2147483647 h 81"/>
                    <a:gd name="T4" fmla="*/ 0 w 238"/>
                    <a:gd name="T5" fmla="*/ 2147483647 h 81"/>
                    <a:gd name="T6" fmla="*/ 0 w 238"/>
                    <a:gd name="T7" fmla="*/ 2147483647 h 81"/>
                    <a:gd name="T8" fmla="*/ 2147483647 w 238"/>
                    <a:gd name="T9" fmla="*/ 2147483647 h 81"/>
                    <a:gd name="T10" fmla="*/ 2147483647 w 238"/>
                    <a:gd name="T11" fmla="*/ 2147483647 h 81"/>
                    <a:gd name="T12" fmla="*/ 2147483647 w 238"/>
                    <a:gd name="T13" fmla="*/ 2147483647 h 81"/>
                    <a:gd name="T14" fmla="*/ 2147483647 w 238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8"/>
                    <a:gd name="T25" fmla="*/ 0 h 81"/>
                    <a:gd name="T26" fmla="*/ 238 w 238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8" h="81">
                      <a:moveTo>
                        <a:pt x="177" y="0"/>
                      </a:moveTo>
                      <a:lnTo>
                        <a:pt x="177" y="19"/>
                      </a:lnTo>
                      <a:lnTo>
                        <a:pt x="0" y="19"/>
                      </a:lnTo>
                      <a:lnTo>
                        <a:pt x="0" y="62"/>
                      </a:lnTo>
                      <a:lnTo>
                        <a:pt x="177" y="62"/>
                      </a:lnTo>
                      <a:lnTo>
                        <a:pt x="177" y="81"/>
                      </a:lnTo>
                      <a:lnTo>
                        <a:pt x="238" y="43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3A4C509-A05D-406F-B833-DC157E6274B3}"/>
                    </a:ext>
                  </a:extLst>
                </p:cNvPr>
                <p:cNvSpPr txBox="1"/>
                <p:nvPr/>
              </p:nvSpPr>
              <p:spPr>
                <a:xfrm>
                  <a:off x="4627399" y="2537189"/>
                  <a:ext cx="6061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4B9F196-47AF-45D6-BAB8-F03A1F1DAF57}"/>
                  </a:ext>
                </a:extLst>
              </p:cNvPr>
              <p:cNvGrpSpPr/>
              <p:nvPr/>
            </p:nvGrpSpPr>
            <p:grpSpPr>
              <a:xfrm rot="12960276">
                <a:off x="5406926" y="3575768"/>
                <a:ext cx="4603581" cy="571371"/>
                <a:chOff x="3647768" y="2335149"/>
                <a:chExt cx="5797223" cy="571371"/>
              </a:xfrm>
            </p:grpSpPr>
            <p:sp>
              <p:nvSpPr>
                <p:cNvPr id="88" name="Freeform 373">
                  <a:extLst>
                    <a:ext uri="{FF2B5EF4-FFF2-40B4-BE49-F238E27FC236}">
                      <a16:creationId xmlns:a16="http://schemas.microsoft.com/office/drawing/2014/main" id="{E1261603-154A-41DE-A5CC-AC4D079AF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768" y="2335149"/>
                  <a:ext cx="5797223" cy="236601"/>
                </a:xfrm>
                <a:custGeom>
                  <a:avLst/>
                  <a:gdLst>
                    <a:gd name="T0" fmla="*/ 2147483647 w 238"/>
                    <a:gd name="T1" fmla="*/ 0 h 81"/>
                    <a:gd name="T2" fmla="*/ 2147483647 w 238"/>
                    <a:gd name="T3" fmla="*/ 2147483647 h 81"/>
                    <a:gd name="T4" fmla="*/ 0 w 238"/>
                    <a:gd name="T5" fmla="*/ 2147483647 h 81"/>
                    <a:gd name="T6" fmla="*/ 0 w 238"/>
                    <a:gd name="T7" fmla="*/ 2147483647 h 81"/>
                    <a:gd name="T8" fmla="*/ 2147483647 w 238"/>
                    <a:gd name="T9" fmla="*/ 2147483647 h 81"/>
                    <a:gd name="T10" fmla="*/ 2147483647 w 238"/>
                    <a:gd name="T11" fmla="*/ 2147483647 h 81"/>
                    <a:gd name="T12" fmla="*/ 2147483647 w 238"/>
                    <a:gd name="T13" fmla="*/ 2147483647 h 81"/>
                    <a:gd name="T14" fmla="*/ 2147483647 w 238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8"/>
                    <a:gd name="T25" fmla="*/ 0 h 81"/>
                    <a:gd name="T26" fmla="*/ 238 w 238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8" h="81">
                      <a:moveTo>
                        <a:pt x="177" y="0"/>
                      </a:moveTo>
                      <a:lnTo>
                        <a:pt x="177" y="19"/>
                      </a:lnTo>
                      <a:lnTo>
                        <a:pt x="0" y="19"/>
                      </a:lnTo>
                      <a:lnTo>
                        <a:pt x="0" y="62"/>
                      </a:lnTo>
                      <a:lnTo>
                        <a:pt x="177" y="62"/>
                      </a:lnTo>
                      <a:lnTo>
                        <a:pt x="177" y="81"/>
                      </a:lnTo>
                      <a:lnTo>
                        <a:pt x="238" y="43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9AB639F-C5D1-43EB-AB67-F6742B89F45A}"/>
                    </a:ext>
                  </a:extLst>
                </p:cNvPr>
                <p:cNvSpPr txBox="1"/>
                <p:nvPr/>
              </p:nvSpPr>
              <p:spPr>
                <a:xfrm rot="10800000">
                  <a:off x="6288503" y="2537188"/>
                  <a:ext cx="232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F0EEB6-93D3-43BF-9E03-6157D828E21B}"/>
              </a:ext>
            </a:extLst>
          </p:cNvPr>
          <p:cNvGrpSpPr/>
          <p:nvPr/>
        </p:nvGrpSpPr>
        <p:grpSpPr>
          <a:xfrm>
            <a:off x="4228058" y="2960129"/>
            <a:ext cx="3845999" cy="1986255"/>
            <a:chOff x="4228058" y="2960129"/>
            <a:chExt cx="3845999" cy="198625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838DF2B-4114-4D6D-BCD9-FF97D1B30534}"/>
                </a:ext>
              </a:extLst>
            </p:cNvPr>
            <p:cNvGrpSpPr/>
            <p:nvPr/>
          </p:nvGrpSpPr>
          <p:grpSpPr>
            <a:xfrm rot="16827469">
              <a:off x="4007512" y="3507064"/>
              <a:ext cx="1346286" cy="905193"/>
              <a:chOff x="3647768" y="2001328"/>
              <a:chExt cx="5797223" cy="905193"/>
            </a:xfrm>
          </p:grpSpPr>
          <p:sp>
            <p:nvSpPr>
              <p:cNvPr id="51" name="Freeform 373">
                <a:extLst>
                  <a:ext uri="{FF2B5EF4-FFF2-40B4-BE49-F238E27FC236}">
                    <a16:creationId xmlns:a16="http://schemas.microsoft.com/office/drawing/2014/main" id="{88CA429D-2E07-4D2C-ADE9-B7A441ADC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443ADD-116B-457F-A4FD-0F918AEE3F78}"/>
                  </a:ext>
                </a:extLst>
              </p:cNvPr>
              <p:cNvSpPr txBox="1"/>
              <p:nvPr/>
            </p:nvSpPr>
            <p:spPr>
              <a:xfrm>
                <a:off x="5434900" y="2001328"/>
                <a:ext cx="1148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BDA78A9-0985-4029-8048-293BEFD7EE67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48111C9-D263-4560-8B45-43FC548514F3}"/>
                </a:ext>
              </a:extLst>
            </p:cNvPr>
            <p:cNvGrpSpPr/>
            <p:nvPr/>
          </p:nvGrpSpPr>
          <p:grpSpPr>
            <a:xfrm rot="14661139">
              <a:off x="6934678" y="3393132"/>
              <a:ext cx="1373572" cy="905187"/>
              <a:chOff x="3647768" y="2001331"/>
              <a:chExt cx="5797223" cy="905187"/>
            </a:xfrm>
          </p:grpSpPr>
          <p:sp>
            <p:nvSpPr>
              <p:cNvPr id="58" name="Freeform 373">
                <a:extLst>
                  <a:ext uri="{FF2B5EF4-FFF2-40B4-BE49-F238E27FC236}">
                    <a16:creationId xmlns:a16="http://schemas.microsoft.com/office/drawing/2014/main" id="{8A0AC096-E125-428B-8D85-D4729F6C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E31A1F-62F8-46E2-9651-588EECDE2062}"/>
                  </a:ext>
                </a:extLst>
              </p:cNvPr>
              <p:cNvSpPr txBox="1"/>
              <p:nvPr/>
            </p:nvSpPr>
            <p:spPr>
              <a:xfrm>
                <a:off x="5851632" y="2001331"/>
                <a:ext cx="606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A90245D-9730-4B98-8CB9-4D90A9CC0E35}"/>
                  </a:ext>
                </a:extLst>
              </p:cNvPr>
              <p:cNvSpPr txBox="1"/>
              <p:nvPr/>
            </p:nvSpPr>
            <p:spPr>
              <a:xfrm rot="10800000">
                <a:off x="5930954" y="2537186"/>
                <a:ext cx="947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A707804-B1D2-40DE-A9C1-F78563F74EA7}"/>
                </a:ext>
              </a:extLst>
            </p:cNvPr>
            <p:cNvGrpSpPr/>
            <p:nvPr/>
          </p:nvGrpSpPr>
          <p:grpSpPr>
            <a:xfrm rot="18799949">
              <a:off x="5364539" y="3500660"/>
              <a:ext cx="1986255" cy="905193"/>
              <a:chOff x="3647768" y="2001328"/>
              <a:chExt cx="5797223" cy="905193"/>
            </a:xfrm>
          </p:grpSpPr>
          <p:sp>
            <p:nvSpPr>
              <p:cNvPr id="102" name="Freeform 373">
                <a:extLst>
                  <a:ext uri="{FF2B5EF4-FFF2-40B4-BE49-F238E27FC236}">
                    <a16:creationId xmlns:a16="http://schemas.microsoft.com/office/drawing/2014/main" id="{CFCF4039-EB48-4711-924C-7030D45E6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16B2567-55BA-4823-9382-377A6C663139}"/>
                  </a:ext>
                </a:extLst>
              </p:cNvPr>
              <p:cNvSpPr txBox="1"/>
              <p:nvPr/>
            </p:nvSpPr>
            <p:spPr>
              <a:xfrm>
                <a:off x="5434900" y="2001328"/>
                <a:ext cx="1148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A6C1927-87C1-4DEF-ACD7-D379DA03B8D7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9731C34-B582-463F-984D-DEAD249DA9A2}"/>
                </a:ext>
              </a:extLst>
            </p:cNvPr>
            <p:cNvGrpSpPr/>
            <p:nvPr/>
          </p:nvGrpSpPr>
          <p:grpSpPr>
            <a:xfrm rot="13416484">
              <a:off x="5259764" y="3653060"/>
              <a:ext cx="1986255" cy="905193"/>
              <a:chOff x="3647768" y="2001328"/>
              <a:chExt cx="5797223" cy="905193"/>
            </a:xfrm>
          </p:grpSpPr>
          <p:sp>
            <p:nvSpPr>
              <p:cNvPr id="106" name="Freeform 373">
                <a:extLst>
                  <a:ext uri="{FF2B5EF4-FFF2-40B4-BE49-F238E27FC236}">
                    <a16:creationId xmlns:a16="http://schemas.microsoft.com/office/drawing/2014/main" id="{2F193FBB-153E-4649-A967-1E097287D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768" y="2335149"/>
                <a:ext cx="579722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4B3B749-33F9-46E0-B295-4F5C1835DDD5}"/>
                  </a:ext>
                </a:extLst>
              </p:cNvPr>
              <p:cNvSpPr txBox="1"/>
              <p:nvPr/>
            </p:nvSpPr>
            <p:spPr>
              <a:xfrm>
                <a:off x="5434900" y="2001328"/>
                <a:ext cx="1148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ABF6EB-37F2-46F9-BDDA-807ECEC34BC9}"/>
                  </a:ext>
                </a:extLst>
              </p:cNvPr>
              <p:cNvSpPr txBox="1"/>
              <p:nvPr/>
            </p:nvSpPr>
            <p:spPr>
              <a:xfrm>
                <a:off x="4627399" y="2537189"/>
                <a:ext cx="606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0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About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Liable for Erroneous Payments?</a:t>
            </a:r>
          </a:p>
          <a:p>
            <a:pPr lvl="1"/>
            <a:r>
              <a:rPr lang="en-US" dirty="0"/>
              <a:t>Sender?</a:t>
            </a:r>
          </a:p>
          <a:p>
            <a:pPr lvl="1"/>
            <a:r>
              <a:rPr lang="en-US" dirty="0"/>
              <a:t>Beneficiary?</a:t>
            </a:r>
          </a:p>
          <a:p>
            <a:pPr lvl="1"/>
            <a:r>
              <a:rPr lang="en-US" dirty="0"/>
              <a:t>Sender’s bank?</a:t>
            </a:r>
          </a:p>
          <a:p>
            <a:pPr lvl="1"/>
            <a:r>
              <a:rPr lang="en-US" dirty="0"/>
              <a:t>Beneficiary’s bank?</a:t>
            </a:r>
          </a:p>
          <a:p>
            <a:pPr lvl="1"/>
            <a:r>
              <a:rPr lang="en-US" dirty="0"/>
              <a:t>Provider of faster payment service?</a:t>
            </a:r>
          </a:p>
          <a:p>
            <a:pPr lvl="1"/>
            <a:r>
              <a:rPr lang="en-US" dirty="0"/>
              <a:t>Provider of directory service?</a:t>
            </a:r>
          </a:p>
          <a:p>
            <a:pPr lvl="1"/>
            <a:r>
              <a:rPr lang="en-US" dirty="0"/>
              <a:t>Party initiating directory entries?</a:t>
            </a:r>
          </a:p>
          <a:p>
            <a:pPr lvl="1"/>
            <a:r>
              <a:rPr lang="en-US" dirty="0"/>
              <a:t>Party accepting directories entries?</a:t>
            </a:r>
          </a:p>
          <a:p>
            <a:pPr lvl="1"/>
            <a:r>
              <a:rPr lang="en-US" dirty="0"/>
              <a:t>Others?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3BB0-451D-4AD4-9D7E-7103F8F6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578"/>
            <a:ext cx="10801350" cy="1325563"/>
          </a:xfrm>
        </p:spPr>
        <p:txBody>
          <a:bodyPr/>
          <a:lstStyle/>
          <a:p>
            <a:r>
              <a:rPr lang="en-US" dirty="0"/>
              <a:t>Real-Time Payment &amp; Directory Maintenance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BE5259-B3DF-4320-BC45-3B0E396BCA0D}"/>
              </a:ext>
            </a:extLst>
          </p:cNvPr>
          <p:cNvGrpSpPr/>
          <p:nvPr/>
        </p:nvGrpSpPr>
        <p:grpSpPr>
          <a:xfrm>
            <a:off x="914400" y="1809750"/>
            <a:ext cx="10601325" cy="295275"/>
            <a:chOff x="914400" y="2790825"/>
            <a:chExt cx="10601325" cy="2952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86D73A8-1B31-42EF-83C7-69ED41F7453A}"/>
                </a:ext>
              </a:extLst>
            </p:cNvPr>
            <p:cNvCxnSpPr/>
            <p:nvPr/>
          </p:nvCxnSpPr>
          <p:spPr>
            <a:xfrm>
              <a:off x="923925" y="2933700"/>
              <a:ext cx="10591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ABD8FF-E41D-44F5-ABF0-AB8FA968A60A}"/>
                </a:ext>
              </a:extLst>
            </p:cNvPr>
            <p:cNvCxnSpPr/>
            <p:nvPr/>
          </p:nvCxnSpPr>
          <p:spPr>
            <a:xfrm>
              <a:off x="914400" y="2800350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EC52C4-40CD-417D-AB48-C52088D8DF5F}"/>
                </a:ext>
              </a:extLst>
            </p:cNvPr>
            <p:cNvCxnSpPr/>
            <p:nvPr/>
          </p:nvCxnSpPr>
          <p:spPr>
            <a:xfrm>
              <a:off x="11506200" y="2790825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E8CDB5-E022-4B5A-AF2F-15EEAF0E1F4D}"/>
              </a:ext>
            </a:extLst>
          </p:cNvPr>
          <p:cNvSpPr txBox="1"/>
          <p:nvPr/>
        </p:nvSpPr>
        <p:spPr>
          <a:xfrm>
            <a:off x="600075" y="1285875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9:00 </a:t>
            </a:r>
          </a:p>
          <a:p>
            <a:pPr algn="ctr"/>
            <a:r>
              <a:rPr lang="en-US" dirty="0"/>
              <a:t>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A947C-CDF8-489B-8887-A4DA69B98E65}"/>
              </a:ext>
            </a:extLst>
          </p:cNvPr>
          <p:cNvSpPr txBox="1"/>
          <p:nvPr/>
        </p:nvSpPr>
        <p:spPr>
          <a:xfrm>
            <a:off x="11182350" y="1285875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9:01 </a:t>
            </a:r>
          </a:p>
          <a:p>
            <a:pPr algn="ctr"/>
            <a:r>
              <a:rPr lang="en-US" dirty="0"/>
              <a:t>AM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B5BDBE-2FEC-4A20-B6FA-CDE835096082}"/>
              </a:ext>
            </a:extLst>
          </p:cNvPr>
          <p:cNvGrpSpPr/>
          <p:nvPr/>
        </p:nvGrpSpPr>
        <p:grpSpPr>
          <a:xfrm>
            <a:off x="914400" y="5153025"/>
            <a:ext cx="10601325" cy="295275"/>
            <a:chOff x="914400" y="2790825"/>
            <a:chExt cx="10601325" cy="295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E7ECDED-61B9-406C-A564-EB7905FC87EF}"/>
                </a:ext>
              </a:extLst>
            </p:cNvPr>
            <p:cNvCxnSpPr/>
            <p:nvPr/>
          </p:nvCxnSpPr>
          <p:spPr>
            <a:xfrm>
              <a:off x="923925" y="2933700"/>
              <a:ext cx="10591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610861-32AF-4823-A03E-A2D31100481A}"/>
                </a:ext>
              </a:extLst>
            </p:cNvPr>
            <p:cNvCxnSpPr/>
            <p:nvPr/>
          </p:nvCxnSpPr>
          <p:spPr>
            <a:xfrm>
              <a:off x="914400" y="2800350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D16057-79C2-4196-BB9F-5AEC7246EDCF}"/>
                </a:ext>
              </a:extLst>
            </p:cNvPr>
            <p:cNvCxnSpPr/>
            <p:nvPr/>
          </p:nvCxnSpPr>
          <p:spPr>
            <a:xfrm>
              <a:off x="11506200" y="2790825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9B93AE-F079-4551-A3B4-32B3ADB43CA0}"/>
              </a:ext>
            </a:extLst>
          </p:cNvPr>
          <p:cNvSpPr txBox="1"/>
          <p:nvPr/>
        </p:nvSpPr>
        <p:spPr>
          <a:xfrm>
            <a:off x="600075" y="5391150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9:00 </a:t>
            </a:r>
          </a:p>
          <a:p>
            <a:pPr algn="ctr"/>
            <a:r>
              <a:rPr lang="en-US" dirty="0"/>
              <a:t>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8D6A3C-A5B9-40E1-8944-F1CA4D46D7E3}"/>
              </a:ext>
            </a:extLst>
          </p:cNvPr>
          <p:cNvCxnSpPr>
            <a:cxnSpLocks/>
          </p:cNvCxnSpPr>
          <p:nvPr/>
        </p:nvCxnSpPr>
        <p:spPr>
          <a:xfrm flipV="1">
            <a:off x="914400" y="4838700"/>
            <a:ext cx="0" cy="3048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5EF5CD-8777-4DD2-A534-54FFEF5A654B}"/>
              </a:ext>
            </a:extLst>
          </p:cNvPr>
          <p:cNvSpPr txBox="1"/>
          <p:nvPr/>
        </p:nvSpPr>
        <p:spPr>
          <a:xfrm>
            <a:off x="914400" y="3962400"/>
            <a:ext cx="1383969" cy="92333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Initiated by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Paying Party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BA2A67-EFE2-4C7C-ABAA-5E48AE7567B4}"/>
              </a:ext>
            </a:extLst>
          </p:cNvPr>
          <p:cNvGrpSpPr/>
          <p:nvPr/>
        </p:nvGrpSpPr>
        <p:grpSpPr>
          <a:xfrm>
            <a:off x="1086169" y="1285875"/>
            <a:ext cx="2380249" cy="2237521"/>
            <a:chOff x="1086169" y="1285875"/>
            <a:chExt cx="2380249" cy="22375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0C6405-81CA-4333-A4EF-E459D49C301C}"/>
                </a:ext>
              </a:extLst>
            </p:cNvPr>
            <p:cNvSpPr txBox="1"/>
            <p:nvPr/>
          </p:nvSpPr>
          <p:spPr>
            <a:xfrm>
              <a:off x="1086169" y="2600066"/>
              <a:ext cx="1897700" cy="923330"/>
            </a:xfrm>
            <a:prstGeom prst="rect">
              <a:avLst/>
            </a:prstGeom>
            <a:solidFill>
              <a:srgbClr val="009999">
                <a:alpha val="4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Directory Queried</a:t>
              </a:r>
            </a:p>
            <a:p>
              <a:pPr algn="ctr"/>
              <a:r>
                <a:rPr lang="en-US" b="1" dirty="0"/>
                <a:t>for Routing &amp;</a:t>
              </a:r>
            </a:p>
            <a:p>
              <a:pPr algn="ctr"/>
              <a:r>
                <a:rPr lang="en-US" b="1" dirty="0"/>
                <a:t>Posting Info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C57078-02F5-4A8A-BC19-4ACC1B31A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7182" y="1962151"/>
              <a:ext cx="13668" cy="63791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4F4A5C-EF95-42F4-A106-2D40B662F794}"/>
                </a:ext>
              </a:extLst>
            </p:cNvPr>
            <p:cNvSpPr txBox="1"/>
            <p:nvPr/>
          </p:nvSpPr>
          <p:spPr>
            <a:xfrm>
              <a:off x="2518723" y="1285875"/>
              <a:ext cx="9476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9:00:15 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9E739A-083D-4C1D-9083-B0B8A911D6F3}"/>
              </a:ext>
            </a:extLst>
          </p:cNvPr>
          <p:cNvGrpSpPr/>
          <p:nvPr/>
        </p:nvGrpSpPr>
        <p:grpSpPr>
          <a:xfrm>
            <a:off x="3279847" y="1314450"/>
            <a:ext cx="2560421" cy="2219245"/>
            <a:chOff x="3279847" y="1314450"/>
            <a:chExt cx="2560421" cy="22192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97FC39-4874-4CC9-85BC-54D67115F652}"/>
                </a:ext>
              </a:extLst>
            </p:cNvPr>
            <p:cNvSpPr txBox="1"/>
            <p:nvPr/>
          </p:nvSpPr>
          <p:spPr>
            <a:xfrm>
              <a:off x="3279847" y="2333366"/>
              <a:ext cx="2123525" cy="1200329"/>
            </a:xfrm>
            <a:prstGeom prst="rect">
              <a:avLst/>
            </a:prstGeom>
            <a:solidFill>
              <a:srgbClr val="009999">
                <a:alpha val="40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Directory</a:t>
              </a:r>
            </a:p>
            <a:p>
              <a:pPr algn="ctr"/>
              <a:r>
                <a:rPr lang="en-US" b="1" dirty="0"/>
                <a:t>Maintenance</a:t>
              </a:r>
            </a:p>
            <a:p>
              <a:pPr algn="ctr"/>
              <a:r>
                <a:rPr lang="en-US" b="1" dirty="0"/>
                <a:t>Received Changing Bene’s Account Info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58FBCDB-142E-4F4F-B131-52A84C34138D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5386630" y="1960781"/>
              <a:ext cx="6240" cy="44878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EA4FB-7439-4552-9E75-14055E28B282}"/>
                </a:ext>
              </a:extLst>
            </p:cNvPr>
            <p:cNvSpPr txBox="1"/>
            <p:nvPr/>
          </p:nvSpPr>
          <p:spPr>
            <a:xfrm>
              <a:off x="4945472" y="1314450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9:00:20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3F93BA-F17C-46B6-89A1-9BF876CDE55C}"/>
              </a:ext>
            </a:extLst>
          </p:cNvPr>
          <p:cNvGrpSpPr/>
          <p:nvPr/>
        </p:nvGrpSpPr>
        <p:grpSpPr>
          <a:xfrm>
            <a:off x="4619911" y="3885941"/>
            <a:ext cx="2666352" cy="2150847"/>
            <a:chOff x="4619911" y="3885941"/>
            <a:chExt cx="2666352" cy="2150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6A2185-3E06-4170-905B-F0C99726F35F}"/>
                </a:ext>
              </a:extLst>
            </p:cNvPr>
            <p:cNvSpPr txBox="1"/>
            <p:nvPr/>
          </p:nvSpPr>
          <p:spPr>
            <a:xfrm>
              <a:off x="4619911" y="3885941"/>
              <a:ext cx="2202591" cy="1200329"/>
            </a:xfrm>
            <a:prstGeom prst="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Response to Query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Received &amp; Payment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Sent to Bene’s Bank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Known As of 9:00:15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D56A99B-7A25-4A73-9E36-9F80EE0DE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2502" y="5048170"/>
              <a:ext cx="0" cy="2474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0986FE-9D11-4773-9847-9170F11FB64F}"/>
                </a:ext>
              </a:extLst>
            </p:cNvPr>
            <p:cNvSpPr txBox="1"/>
            <p:nvPr/>
          </p:nvSpPr>
          <p:spPr>
            <a:xfrm>
              <a:off x="6391467" y="5390457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9:00:40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39C96EA-07F0-4A76-8E0A-20511B50D78A}"/>
              </a:ext>
            </a:extLst>
          </p:cNvPr>
          <p:cNvGrpSpPr/>
          <p:nvPr/>
        </p:nvGrpSpPr>
        <p:grpSpPr>
          <a:xfrm>
            <a:off x="9647999" y="3733541"/>
            <a:ext cx="2185491" cy="2303940"/>
            <a:chOff x="9647999" y="3733541"/>
            <a:chExt cx="2185491" cy="23039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D08FCF-6AB7-49C2-87D0-6EAC5974B676}"/>
                </a:ext>
              </a:extLst>
            </p:cNvPr>
            <p:cNvSpPr txBox="1"/>
            <p:nvPr/>
          </p:nvSpPr>
          <p:spPr>
            <a:xfrm>
              <a:off x="11182350" y="5391150"/>
              <a:ext cx="651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9:01 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9E605C-1BB5-4228-9A8B-6FE92026AFF5}"/>
                </a:ext>
              </a:extLst>
            </p:cNvPr>
            <p:cNvSpPr txBox="1"/>
            <p:nvPr/>
          </p:nvSpPr>
          <p:spPr>
            <a:xfrm>
              <a:off x="9647999" y="3733541"/>
              <a:ext cx="1880964" cy="120032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Payment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Not Received By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Bene’s New Bank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As of 9:00:41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406E2B-2929-43E5-AF13-3810885FF8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96676" y="4905375"/>
              <a:ext cx="13820" cy="24765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076D6F-D8EA-488D-975B-5414544607CB}"/>
              </a:ext>
            </a:extLst>
          </p:cNvPr>
          <p:cNvGrpSpPr/>
          <p:nvPr/>
        </p:nvGrpSpPr>
        <p:grpSpPr>
          <a:xfrm>
            <a:off x="7302129" y="3847841"/>
            <a:ext cx="2612714" cy="2189640"/>
            <a:chOff x="7302129" y="3847841"/>
            <a:chExt cx="2612714" cy="21896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AA162D-4130-425D-92E1-0CEDC0216CBF}"/>
                </a:ext>
              </a:extLst>
            </p:cNvPr>
            <p:cNvSpPr txBox="1"/>
            <p:nvPr/>
          </p:nvSpPr>
          <p:spPr>
            <a:xfrm>
              <a:off x="7302129" y="3847841"/>
              <a:ext cx="2115003" cy="1200329"/>
            </a:xfrm>
            <a:prstGeom prst="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Payment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Received by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Bene’s Bank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Known As of 9:00:15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27095B-CCDE-4CCA-9E4B-AC33A879B0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29465" y="5048170"/>
              <a:ext cx="285" cy="2474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B07D65-0533-4C1C-AADD-C58CBD38700F}"/>
                </a:ext>
              </a:extLst>
            </p:cNvPr>
            <p:cNvSpPr txBox="1"/>
            <p:nvPr/>
          </p:nvSpPr>
          <p:spPr>
            <a:xfrm>
              <a:off x="8967148" y="5391150"/>
              <a:ext cx="9476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9:00:50 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144E2D-BCAB-4912-B11B-A2F219D7CFAC}"/>
              </a:ext>
            </a:extLst>
          </p:cNvPr>
          <p:cNvGrpSpPr/>
          <p:nvPr/>
        </p:nvGrpSpPr>
        <p:grpSpPr>
          <a:xfrm>
            <a:off x="5856780" y="1285875"/>
            <a:ext cx="2098038" cy="2047021"/>
            <a:chOff x="5856780" y="1285875"/>
            <a:chExt cx="2098038" cy="204702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2E82E9-EE01-48A4-81EB-8F35AAAE0B61}"/>
                </a:ext>
              </a:extLst>
            </p:cNvPr>
            <p:cNvSpPr txBox="1"/>
            <p:nvPr/>
          </p:nvSpPr>
          <p:spPr>
            <a:xfrm>
              <a:off x="5856780" y="2409566"/>
              <a:ext cx="1652888" cy="923330"/>
            </a:xfrm>
            <a:prstGeom prst="rect">
              <a:avLst/>
            </a:prstGeom>
            <a:solidFill>
              <a:srgbClr val="009999">
                <a:alpha val="4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Directory</a:t>
              </a:r>
            </a:p>
            <a:p>
              <a:pPr algn="ctr"/>
              <a:r>
                <a:rPr lang="en-US" b="1" dirty="0"/>
                <a:t>Maintenance</a:t>
              </a:r>
            </a:p>
            <a:p>
              <a:pPr algn="ctr"/>
              <a:r>
                <a:rPr lang="en-US" b="1" dirty="0"/>
                <a:t>Complemented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C49FC8-D057-46EA-9F11-C7E83C5DB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977" y="1962151"/>
              <a:ext cx="11871" cy="47625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1B84CA-623A-41A9-B26A-399AB094FDB3}"/>
                </a:ext>
              </a:extLst>
            </p:cNvPr>
            <p:cNvSpPr txBox="1"/>
            <p:nvPr/>
          </p:nvSpPr>
          <p:spPr>
            <a:xfrm>
              <a:off x="7060022" y="1285875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9:00:41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2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554"/>
            <a:ext cx="10515600" cy="49479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Faster (Real-time) Payments – Perspective and Reality</a:t>
            </a:r>
          </a:p>
          <a:p>
            <a:pPr lvl="1"/>
            <a:r>
              <a:rPr lang="en-US" dirty="0"/>
              <a:t>Status of Faster (Real-time) Payments in U.S.</a:t>
            </a:r>
          </a:p>
          <a:p>
            <a:pPr lvl="1"/>
            <a:r>
              <a:rPr lang="en-US" dirty="0"/>
              <a:t>Scenarios with One or More Providers of Payment Services</a:t>
            </a:r>
          </a:p>
          <a:p>
            <a:pPr marL="461962" lvl="1" indent="0">
              <a:buNone/>
            </a:pPr>
            <a:endParaRPr lang="en-US" dirty="0"/>
          </a:p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What are They and Why are They Needed?</a:t>
            </a:r>
          </a:p>
          <a:p>
            <a:pPr lvl="1"/>
            <a:r>
              <a:rPr lang="en-US" dirty="0"/>
              <a:t>Scenarios with One or More Directories</a:t>
            </a:r>
          </a:p>
          <a:p>
            <a:pPr lvl="1"/>
            <a:r>
              <a:rPr lang="en-US" dirty="0"/>
              <a:t>Who is Liable for Erroneous/Untimely Payments and for How Much?</a:t>
            </a:r>
          </a:p>
          <a:p>
            <a:pPr lvl="1"/>
            <a:endParaRPr lang="en-US" dirty="0"/>
          </a:p>
          <a:p>
            <a:r>
              <a:rPr lang="en-US" dirty="0"/>
              <a:t>Closing Comments</a:t>
            </a:r>
          </a:p>
          <a:p>
            <a:pPr lvl="1"/>
            <a:r>
              <a:rPr lang="en-US" dirty="0"/>
              <a:t>Summary</a:t>
            </a:r>
          </a:p>
          <a:p>
            <a:pPr lvl="1"/>
            <a:r>
              <a:rPr lang="en-US" dirty="0"/>
              <a:t>Additional Information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About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Liable for Erroneous Payments Because of Untimely Directory Maintenance?</a:t>
            </a:r>
          </a:p>
          <a:p>
            <a:pPr lvl="1"/>
            <a:r>
              <a:rPr lang="en-US" dirty="0"/>
              <a:t>Sender?</a:t>
            </a:r>
          </a:p>
          <a:p>
            <a:pPr lvl="1"/>
            <a:r>
              <a:rPr lang="en-US" dirty="0"/>
              <a:t>Beneficiary?</a:t>
            </a:r>
          </a:p>
          <a:p>
            <a:pPr lvl="1"/>
            <a:r>
              <a:rPr lang="en-US" dirty="0"/>
              <a:t>Sender’s bank?</a:t>
            </a:r>
          </a:p>
          <a:p>
            <a:pPr lvl="1"/>
            <a:r>
              <a:rPr lang="en-US" dirty="0"/>
              <a:t>Beneficiary’s bank?</a:t>
            </a:r>
          </a:p>
          <a:p>
            <a:pPr lvl="1"/>
            <a:r>
              <a:rPr lang="en-US" dirty="0"/>
              <a:t>Provider of faster payment service?</a:t>
            </a:r>
          </a:p>
          <a:p>
            <a:pPr lvl="1"/>
            <a:r>
              <a:rPr lang="en-US" dirty="0"/>
              <a:t>Provider of directory service?</a:t>
            </a:r>
          </a:p>
          <a:p>
            <a:pPr lvl="1"/>
            <a:r>
              <a:rPr lang="en-US" dirty="0"/>
              <a:t>Party initiating directory entries?</a:t>
            </a:r>
          </a:p>
          <a:p>
            <a:pPr lvl="1"/>
            <a:r>
              <a:rPr lang="en-US" dirty="0"/>
              <a:t>Party accepting directories entries?</a:t>
            </a:r>
          </a:p>
          <a:p>
            <a:pPr lvl="1"/>
            <a:r>
              <a:rPr lang="en-US" dirty="0"/>
              <a:t>Others?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0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3BB0-451D-4AD4-9D7E-7103F8F6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578"/>
            <a:ext cx="10801350" cy="1325563"/>
          </a:xfrm>
        </p:spPr>
        <p:txBody>
          <a:bodyPr/>
          <a:lstStyle/>
          <a:p>
            <a:r>
              <a:rPr lang="en-US" dirty="0"/>
              <a:t>Timing of Payment vs Two Directories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BE5259-B3DF-4320-BC45-3B0E396BCA0D}"/>
              </a:ext>
            </a:extLst>
          </p:cNvPr>
          <p:cNvGrpSpPr/>
          <p:nvPr/>
        </p:nvGrpSpPr>
        <p:grpSpPr>
          <a:xfrm>
            <a:off x="914400" y="1809750"/>
            <a:ext cx="10601325" cy="295275"/>
            <a:chOff x="914400" y="2790825"/>
            <a:chExt cx="10601325" cy="2952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86D73A8-1B31-42EF-83C7-69ED41F7453A}"/>
                </a:ext>
              </a:extLst>
            </p:cNvPr>
            <p:cNvCxnSpPr/>
            <p:nvPr/>
          </p:nvCxnSpPr>
          <p:spPr>
            <a:xfrm>
              <a:off x="923925" y="2933700"/>
              <a:ext cx="10591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ABD8FF-E41D-44F5-ABF0-AB8FA968A60A}"/>
                </a:ext>
              </a:extLst>
            </p:cNvPr>
            <p:cNvCxnSpPr/>
            <p:nvPr/>
          </p:nvCxnSpPr>
          <p:spPr>
            <a:xfrm>
              <a:off x="914400" y="2800350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EC52C4-40CD-417D-AB48-C52088D8DF5F}"/>
                </a:ext>
              </a:extLst>
            </p:cNvPr>
            <p:cNvCxnSpPr/>
            <p:nvPr/>
          </p:nvCxnSpPr>
          <p:spPr>
            <a:xfrm>
              <a:off x="11506200" y="2790825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E8CDB5-E022-4B5A-AF2F-15EEAF0E1F4D}"/>
              </a:ext>
            </a:extLst>
          </p:cNvPr>
          <p:cNvSpPr txBox="1"/>
          <p:nvPr/>
        </p:nvSpPr>
        <p:spPr>
          <a:xfrm>
            <a:off x="600075" y="1285875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9:00 </a:t>
            </a:r>
          </a:p>
          <a:p>
            <a:pPr algn="ctr"/>
            <a:r>
              <a:rPr lang="en-US" dirty="0"/>
              <a:t>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A947C-CDF8-489B-8887-A4DA69B98E65}"/>
              </a:ext>
            </a:extLst>
          </p:cNvPr>
          <p:cNvSpPr txBox="1"/>
          <p:nvPr/>
        </p:nvSpPr>
        <p:spPr>
          <a:xfrm>
            <a:off x="11182350" y="1285875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9:01 </a:t>
            </a:r>
          </a:p>
          <a:p>
            <a:pPr algn="ctr"/>
            <a:r>
              <a:rPr lang="en-US" dirty="0"/>
              <a:t>AM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B5BDBE-2FEC-4A20-B6FA-CDE835096082}"/>
              </a:ext>
            </a:extLst>
          </p:cNvPr>
          <p:cNvGrpSpPr/>
          <p:nvPr/>
        </p:nvGrpSpPr>
        <p:grpSpPr>
          <a:xfrm>
            <a:off x="914400" y="5153025"/>
            <a:ext cx="10601325" cy="295275"/>
            <a:chOff x="914400" y="2790825"/>
            <a:chExt cx="10601325" cy="295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E7ECDED-61B9-406C-A564-EB7905FC87EF}"/>
                </a:ext>
              </a:extLst>
            </p:cNvPr>
            <p:cNvCxnSpPr/>
            <p:nvPr/>
          </p:nvCxnSpPr>
          <p:spPr>
            <a:xfrm>
              <a:off x="923925" y="2933700"/>
              <a:ext cx="10591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610861-32AF-4823-A03E-A2D31100481A}"/>
                </a:ext>
              </a:extLst>
            </p:cNvPr>
            <p:cNvCxnSpPr/>
            <p:nvPr/>
          </p:nvCxnSpPr>
          <p:spPr>
            <a:xfrm>
              <a:off x="914400" y="2800350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D16057-79C2-4196-BB9F-5AEC7246EDCF}"/>
                </a:ext>
              </a:extLst>
            </p:cNvPr>
            <p:cNvCxnSpPr/>
            <p:nvPr/>
          </p:nvCxnSpPr>
          <p:spPr>
            <a:xfrm>
              <a:off x="11506200" y="2790825"/>
              <a:ext cx="0" cy="285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9B93AE-F079-4551-A3B4-32B3ADB43CA0}"/>
              </a:ext>
            </a:extLst>
          </p:cNvPr>
          <p:cNvSpPr txBox="1"/>
          <p:nvPr/>
        </p:nvSpPr>
        <p:spPr>
          <a:xfrm>
            <a:off x="600075" y="5391150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9:00 </a:t>
            </a:r>
          </a:p>
          <a:p>
            <a:pPr algn="ctr"/>
            <a:r>
              <a:rPr lang="en-US" dirty="0"/>
              <a:t>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0C6405-81CA-4333-A4EF-E459D49C301C}"/>
              </a:ext>
            </a:extLst>
          </p:cNvPr>
          <p:cNvSpPr txBox="1"/>
          <p:nvPr/>
        </p:nvSpPr>
        <p:spPr>
          <a:xfrm>
            <a:off x="911203" y="3190616"/>
            <a:ext cx="2323842" cy="646331"/>
          </a:xfrm>
          <a:prstGeom prst="rect">
            <a:avLst/>
          </a:prstGeom>
          <a:solidFill>
            <a:srgbClr val="009999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Directory 1 Maint. </a:t>
            </a:r>
          </a:p>
          <a:p>
            <a:pPr algn="ctr"/>
            <a:r>
              <a:rPr lang="en-US" b="1" dirty="0"/>
              <a:t>Received for Acct.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C57078-02F5-4A8A-BC19-4ACC1B31AF58}"/>
              </a:ext>
            </a:extLst>
          </p:cNvPr>
          <p:cNvCxnSpPr>
            <a:cxnSpLocks/>
          </p:cNvCxnSpPr>
          <p:nvPr/>
        </p:nvCxnSpPr>
        <p:spPr>
          <a:xfrm flipV="1">
            <a:off x="916121" y="1970306"/>
            <a:ext cx="0" cy="136259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27187-F7C9-4079-9B18-E5FBEF3357FA}"/>
              </a:ext>
            </a:extLst>
          </p:cNvPr>
          <p:cNvGrpSpPr/>
          <p:nvPr/>
        </p:nvGrpSpPr>
        <p:grpSpPr>
          <a:xfrm>
            <a:off x="1085850" y="4105275"/>
            <a:ext cx="1851333" cy="1846222"/>
            <a:chOff x="1085850" y="4105275"/>
            <a:chExt cx="1851333" cy="184622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8D6A3C-A5B9-40E1-8944-F1CA4D46D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450" y="4972050"/>
              <a:ext cx="0" cy="30480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EF5CD-8777-4DD2-A534-54FFEF5A654B}"/>
                </a:ext>
              </a:extLst>
            </p:cNvPr>
            <p:cNvSpPr txBox="1"/>
            <p:nvPr/>
          </p:nvSpPr>
          <p:spPr>
            <a:xfrm>
              <a:off x="1085850" y="4105275"/>
              <a:ext cx="1383969" cy="923330"/>
            </a:xfrm>
            <a:prstGeom prst="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Payment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Initiated by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Paying Party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4F4A5C-EF95-42F4-A106-2D40B662F794}"/>
                </a:ext>
              </a:extLst>
            </p:cNvPr>
            <p:cNvSpPr txBox="1"/>
            <p:nvPr/>
          </p:nvSpPr>
          <p:spPr>
            <a:xfrm>
              <a:off x="1989488" y="5305166"/>
              <a:ext cx="9476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9:00:15 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77C4FF-D769-4E7F-B8C1-16B26D989306}"/>
              </a:ext>
            </a:extLst>
          </p:cNvPr>
          <p:cNvGrpSpPr/>
          <p:nvPr/>
        </p:nvGrpSpPr>
        <p:grpSpPr>
          <a:xfrm>
            <a:off x="1860622" y="1295400"/>
            <a:ext cx="2598521" cy="1761271"/>
            <a:chOff x="1860622" y="1295400"/>
            <a:chExt cx="2598521" cy="17612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97FC39-4874-4CC9-85BC-54D67115F652}"/>
                </a:ext>
              </a:extLst>
            </p:cNvPr>
            <p:cNvSpPr txBox="1"/>
            <p:nvPr/>
          </p:nvSpPr>
          <p:spPr>
            <a:xfrm>
              <a:off x="1860622" y="2133341"/>
              <a:ext cx="2123525" cy="923330"/>
            </a:xfrm>
            <a:prstGeom prst="rect">
              <a:avLst/>
            </a:prstGeom>
            <a:solidFill>
              <a:srgbClr val="009999">
                <a:alpha val="40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Directory 2</a:t>
              </a:r>
            </a:p>
            <a:p>
              <a:pPr algn="ctr"/>
              <a:r>
                <a:rPr lang="en-US" b="1" dirty="0"/>
                <a:t>Queried for Bene’s Account Info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58FBCDB-142E-4F4F-B131-52A84C341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3170" y="1960781"/>
              <a:ext cx="0" cy="26781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EA4FB-7439-4552-9E75-14055E28B282}"/>
                </a:ext>
              </a:extLst>
            </p:cNvPr>
            <p:cNvSpPr txBox="1"/>
            <p:nvPr/>
          </p:nvSpPr>
          <p:spPr>
            <a:xfrm>
              <a:off x="3564347" y="1295400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9:00:20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3F93BA-F17C-46B6-89A1-9BF876CDE55C}"/>
              </a:ext>
            </a:extLst>
          </p:cNvPr>
          <p:cNvGrpSpPr/>
          <p:nvPr/>
        </p:nvGrpSpPr>
        <p:grpSpPr>
          <a:xfrm>
            <a:off x="3758777" y="3885941"/>
            <a:ext cx="2632136" cy="2150847"/>
            <a:chOff x="4654127" y="3885941"/>
            <a:chExt cx="2632136" cy="2150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6A2185-3E06-4170-905B-F0C99726F35F}"/>
                </a:ext>
              </a:extLst>
            </p:cNvPr>
            <p:cNvSpPr txBox="1"/>
            <p:nvPr/>
          </p:nvSpPr>
          <p:spPr>
            <a:xfrm>
              <a:off x="4654127" y="3885941"/>
              <a:ext cx="2172261" cy="1200329"/>
            </a:xfrm>
            <a:prstGeom prst="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Directory 2 Response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Received &amp; Payment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Sent to Bene’s Bank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Known As of 9:00:20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D56A99B-7A25-4A73-9E36-9F80EE0DE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2502" y="5048170"/>
              <a:ext cx="0" cy="2474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0986FE-9D11-4773-9847-9170F11FB64F}"/>
                </a:ext>
              </a:extLst>
            </p:cNvPr>
            <p:cNvSpPr txBox="1"/>
            <p:nvPr/>
          </p:nvSpPr>
          <p:spPr>
            <a:xfrm>
              <a:off x="6391467" y="5390457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9:00:40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1D08FCF-6AB7-49C2-87D0-6EAC5974B676}"/>
              </a:ext>
            </a:extLst>
          </p:cNvPr>
          <p:cNvSpPr txBox="1"/>
          <p:nvPr/>
        </p:nvSpPr>
        <p:spPr>
          <a:xfrm>
            <a:off x="11182350" y="5391150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9:01 </a:t>
            </a:r>
          </a:p>
          <a:p>
            <a:pPr algn="ctr"/>
            <a:r>
              <a:rPr lang="en-US" dirty="0"/>
              <a:t>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04664E-A684-4A67-A8E1-70762AE842FC}"/>
              </a:ext>
            </a:extLst>
          </p:cNvPr>
          <p:cNvGrpSpPr/>
          <p:nvPr/>
        </p:nvGrpSpPr>
        <p:grpSpPr>
          <a:xfrm>
            <a:off x="9619424" y="3733541"/>
            <a:ext cx="1881547" cy="1419485"/>
            <a:chOff x="9619424" y="3733541"/>
            <a:chExt cx="1881547" cy="141948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9E605C-1BB5-4228-9A8B-6FE92026AFF5}"/>
                </a:ext>
              </a:extLst>
            </p:cNvPr>
            <p:cNvSpPr txBox="1"/>
            <p:nvPr/>
          </p:nvSpPr>
          <p:spPr>
            <a:xfrm>
              <a:off x="9619424" y="3733541"/>
              <a:ext cx="1880964" cy="120032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Payment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 Not Received By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Bene’s New Bank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As of 9:00:41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406E2B-2929-43E5-AF13-3810885FF8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87151" y="4905375"/>
              <a:ext cx="13820" cy="24765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076D6F-D8EA-488D-975B-5414544607CB}"/>
              </a:ext>
            </a:extLst>
          </p:cNvPr>
          <p:cNvGrpSpPr/>
          <p:nvPr/>
        </p:nvGrpSpPr>
        <p:grpSpPr>
          <a:xfrm>
            <a:off x="7311654" y="3847841"/>
            <a:ext cx="2584139" cy="2189640"/>
            <a:chOff x="7302129" y="3847841"/>
            <a:chExt cx="2584139" cy="21896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AA162D-4130-425D-92E1-0CEDC0216CBF}"/>
                </a:ext>
              </a:extLst>
            </p:cNvPr>
            <p:cNvSpPr txBox="1"/>
            <p:nvPr/>
          </p:nvSpPr>
          <p:spPr>
            <a:xfrm>
              <a:off x="7302129" y="3847841"/>
              <a:ext cx="2115003" cy="1200329"/>
            </a:xfrm>
            <a:prstGeom prst="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Payment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Received by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Bene’s Bank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Known As </a:t>
              </a:r>
              <a:r>
                <a:rPr lang="en-US" dirty="0">
                  <a:solidFill>
                    <a:schemeClr val="bg1"/>
                  </a:solidFill>
                </a:rPr>
                <a:t>of 9:00:20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27095B-CCDE-4CCA-9E4B-AC33A879B0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0890" y="5048170"/>
              <a:ext cx="285" cy="2474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B07D65-0533-4C1C-AADD-C58CBD38700F}"/>
                </a:ext>
              </a:extLst>
            </p:cNvPr>
            <p:cNvSpPr txBox="1"/>
            <p:nvPr/>
          </p:nvSpPr>
          <p:spPr>
            <a:xfrm>
              <a:off x="8938573" y="5391150"/>
              <a:ext cx="9476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9:00:50 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144E2D-BCAB-4912-B11B-A2F219D7CFAC}"/>
              </a:ext>
            </a:extLst>
          </p:cNvPr>
          <p:cNvGrpSpPr/>
          <p:nvPr/>
        </p:nvGrpSpPr>
        <p:grpSpPr>
          <a:xfrm>
            <a:off x="4770930" y="1285875"/>
            <a:ext cx="2098038" cy="2047021"/>
            <a:chOff x="5856780" y="1285875"/>
            <a:chExt cx="2098038" cy="204702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2E82E9-EE01-48A4-81EB-8F35AAAE0B61}"/>
                </a:ext>
              </a:extLst>
            </p:cNvPr>
            <p:cNvSpPr txBox="1"/>
            <p:nvPr/>
          </p:nvSpPr>
          <p:spPr>
            <a:xfrm>
              <a:off x="5856780" y="2409566"/>
              <a:ext cx="1652888" cy="923330"/>
            </a:xfrm>
            <a:prstGeom prst="rect">
              <a:avLst/>
            </a:prstGeom>
            <a:solidFill>
              <a:srgbClr val="009999">
                <a:alpha val="4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Directory 1</a:t>
              </a:r>
            </a:p>
            <a:p>
              <a:pPr algn="ctr"/>
              <a:r>
                <a:rPr lang="en-US" b="1" dirty="0"/>
                <a:t>Maintenance</a:t>
              </a:r>
            </a:p>
            <a:p>
              <a:pPr algn="ctr"/>
              <a:r>
                <a:rPr lang="en-US" b="1" dirty="0"/>
                <a:t>Complemented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C49FC8-D057-46EA-9F11-C7E83C5DB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977" y="1962151"/>
              <a:ext cx="11871" cy="47625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1B84CA-623A-41A9-B26A-399AB094FDB3}"/>
                </a:ext>
              </a:extLst>
            </p:cNvPr>
            <p:cNvSpPr txBox="1"/>
            <p:nvPr/>
          </p:nvSpPr>
          <p:spPr>
            <a:xfrm>
              <a:off x="7060022" y="1285875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9:00:41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6B8EED-F1FD-4A60-AB32-029BC2DA1535}"/>
              </a:ext>
            </a:extLst>
          </p:cNvPr>
          <p:cNvGrpSpPr/>
          <p:nvPr/>
        </p:nvGrpSpPr>
        <p:grpSpPr>
          <a:xfrm>
            <a:off x="6917147" y="1285875"/>
            <a:ext cx="2264601" cy="2047021"/>
            <a:chOff x="5878922" y="1285875"/>
            <a:chExt cx="2264601" cy="20470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50CADCA-8AD0-492E-9E39-C64379E15EA2}"/>
                </a:ext>
              </a:extLst>
            </p:cNvPr>
            <p:cNvSpPr txBox="1"/>
            <p:nvPr/>
          </p:nvSpPr>
          <p:spPr>
            <a:xfrm>
              <a:off x="6327834" y="2409566"/>
              <a:ext cx="1815689" cy="923330"/>
            </a:xfrm>
            <a:prstGeom prst="rect">
              <a:avLst/>
            </a:prstGeom>
            <a:solidFill>
              <a:srgbClr val="009999">
                <a:alpha val="4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Directory 2</a:t>
              </a:r>
            </a:p>
            <a:p>
              <a:pPr algn="ctr"/>
              <a:r>
                <a:rPr lang="en-US" b="1" dirty="0"/>
                <a:t>Receives Update </a:t>
              </a:r>
            </a:p>
            <a:p>
              <a:pPr algn="ctr"/>
              <a:r>
                <a:rPr lang="en-US" b="1" dirty="0"/>
                <a:t>from Directory 1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995B58-4B3F-4229-91D2-EDF107A5FE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1877" y="1962151"/>
              <a:ext cx="11871" cy="47625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952955-E51B-4F95-8949-6FCDAEDCCC16}"/>
                </a:ext>
              </a:extLst>
            </p:cNvPr>
            <p:cNvSpPr txBox="1"/>
            <p:nvPr/>
          </p:nvSpPr>
          <p:spPr>
            <a:xfrm>
              <a:off x="5878922" y="1285875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9:00:42</a:t>
              </a:r>
            </a:p>
            <a:p>
              <a:pPr algn="ctr"/>
              <a:r>
                <a:rPr lang="en-US" dirty="0"/>
                <a:t>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3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About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Liable for Erroneous Payments Because of Untimely Directory Maintenance?</a:t>
            </a:r>
          </a:p>
          <a:p>
            <a:pPr lvl="1"/>
            <a:r>
              <a:rPr lang="en-US" dirty="0"/>
              <a:t>Sender?</a:t>
            </a:r>
          </a:p>
          <a:p>
            <a:pPr lvl="1"/>
            <a:r>
              <a:rPr lang="en-US" dirty="0"/>
              <a:t>Beneficiary?</a:t>
            </a:r>
          </a:p>
          <a:p>
            <a:pPr lvl="1"/>
            <a:r>
              <a:rPr lang="en-US" dirty="0"/>
              <a:t>Sender’s bank?</a:t>
            </a:r>
          </a:p>
          <a:p>
            <a:pPr lvl="1"/>
            <a:r>
              <a:rPr lang="en-US" dirty="0"/>
              <a:t>Beneficiary’s bank?</a:t>
            </a:r>
          </a:p>
          <a:p>
            <a:pPr lvl="1"/>
            <a:r>
              <a:rPr lang="en-US" dirty="0"/>
              <a:t>Provider of faster payment service?</a:t>
            </a:r>
          </a:p>
          <a:p>
            <a:pPr lvl="1"/>
            <a:r>
              <a:rPr lang="en-US" dirty="0"/>
              <a:t>Provider of directory service?</a:t>
            </a:r>
          </a:p>
          <a:p>
            <a:pPr lvl="1"/>
            <a:r>
              <a:rPr lang="en-US" dirty="0"/>
              <a:t>Party initiating directory entries?</a:t>
            </a:r>
          </a:p>
          <a:p>
            <a:pPr lvl="1"/>
            <a:r>
              <a:rPr lang="en-US" dirty="0"/>
              <a:t>Party accepting directories entries?</a:t>
            </a:r>
          </a:p>
          <a:p>
            <a:pPr lvl="1"/>
            <a:r>
              <a:rPr lang="en-US" dirty="0"/>
              <a:t>Others?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0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About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How Much is the Liable Party Liable?</a:t>
            </a:r>
          </a:p>
          <a:p>
            <a:endParaRPr lang="en-US" dirty="0"/>
          </a:p>
          <a:p>
            <a:pPr lvl="1"/>
            <a:r>
              <a:rPr lang="en-US" dirty="0"/>
              <a:t>The amount of the payment?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Consequential/proximate damages?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46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Proximate 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979"/>
            <a:ext cx="10515600" cy="494797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User Opens a New Bank Relationship</a:t>
            </a:r>
          </a:p>
          <a:p>
            <a:pPr lvl="1"/>
            <a:r>
              <a:rPr lang="en-US" dirty="0"/>
              <a:t>Add account at Bank B to existing account with Bank A</a:t>
            </a:r>
          </a:p>
          <a:p>
            <a:pPr lvl="1"/>
            <a:r>
              <a:rPr lang="en-US" dirty="0"/>
              <a:t>Both accounts remain open</a:t>
            </a:r>
          </a:p>
          <a:p>
            <a:r>
              <a:rPr lang="en-US" dirty="0"/>
              <a:t>There are Multiple Directories and All have been Notified of the User’s New Account Prior to any Payments</a:t>
            </a:r>
          </a:p>
          <a:p>
            <a:pPr lvl="1"/>
            <a:r>
              <a:rPr lang="en-US" dirty="0"/>
              <a:t>Some directories perform maintenance in real-time</a:t>
            </a:r>
          </a:p>
          <a:p>
            <a:pPr lvl="1"/>
            <a:r>
              <a:rPr lang="en-US" dirty="0"/>
              <a:t>Some directories perform maintenance once a day at the EOD</a:t>
            </a:r>
          </a:p>
          <a:p>
            <a:r>
              <a:rPr lang="en-US" dirty="0"/>
              <a:t>User Redirects Deposits into New Account</a:t>
            </a:r>
          </a:p>
          <a:p>
            <a:pPr lvl="1"/>
            <a:r>
              <a:rPr lang="en-US" dirty="0"/>
              <a:t>User is making payments out of its new account</a:t>
            </a:r>
          </a:p>
          <a:p>
            <a:pPr lvl="1"/>
            <a:r>
              <a:rPr lang="en-US" dirty="0"/>
              <a:t>User is expecting deposits into its new account to cover payments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The directory update is not completed by all directories before User makes insurance premium payment</a:t>
            </a:r>
          </a:p>
          <a:p>
            <a:pPr lvl="1"/>
            <a:r>
              <a:rPr lang="en-US" dirty="0"/>
              <a:t>Balance in new account is insufficient to cover premium amount</a:t>
            </a:r>
          </a:p>
          <a:p>
            <a:pPr lvl="1"/>
            <a:r>
              <a:rPr lang="en-US" dirty="0"/>
              <a:t>Insurance coverage lapses followed by the occurrence of the insured event</a:t>
            </a:r>
          </a:p>
          <a:p>
            <a:r>
              <a:rPr lang="en-US" dirty="0"/>
              <a:t>Question</a:t>
            </a:r>
          </a:p>
          <a:p>
            <a:pPr lvl="1"/>
            <a:r>
              <a:rPr lang="en-US" dirty="0"/>
              <a:t>Is the liable party responsible for the total cost of the insured event plus other out of pocket expenses?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28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979"/>
            <a:ext cx="10515600" cy="4947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Faster Payments / Real-Time Payments are Not Defined in Law</a:t>
            </a:r>
          </a:p>
          <a:p>
            <a:r>
              <a:rPr lang="en-US" dirty="0"/>
              <a:t>Traditional Method to Address this Gap is Through Agreements (rules)</a:t>
            </a:r>
          </a:p>
          <a:p>
            <a:r>
              <a:rPr lang="en-US" dirty="0"/>
              <a:t>Two Types of Rules Needed to Allocate Risk</a:t>
            </a:r>
          </a:p>
          <a:p>
            <a:pPr lvl="1"/>
            <a:r>
              <a:rPr lang="en-US" dirty="0"/>
              <a:t>Payment rules (agreements)</a:t>
            </a:r>
          </a:p>
          <a:p>
            <a:pPr lvl="1"/>
            <a:r>
              <a:rPr lang="en-US" dirty="0"/>
              <a:t>Directory rules (agreements) </a:t>
            </a:r>
          </a:p>
          <a:p>
            <a:r>
              <a:rPr lang="en-US" dirty="0"/>
              <a:t>Two Sets of Rules Needed</a:t>
            </a:r>
          </a:p>
          <a:p>
            <a:pPr lvl="1"/>
            <a:r>
              <a:rPr lang="en-US" dirty="0"/>
              <a:t>Private sector rules (agreements)</a:t>
            </a:r>
          </a:p>
          <a:p>
            <a:pPr lvl="1"/>
            <a:r>
              <a:rPr lang="en-US" dirty="0"/>
              <a:t>Federal Reserve rules (operating circulars)</a:t>
            </a:r>
          </a:p>
          <a:p>
            <a:r>
              <a:rPr lang="en-US" dirty="0"/>
              <a:t>To Date no Private Sector Organization Has Committed to Provide Necessary Uniform Agreements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4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EF89-4688-45DB-A613-EC6EFC824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168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Faster (Real-time) Payments Include Many New Risks</a:t>
            </a:r>
          </a:p>
          <a:p>
            <a:pPr lvl="1"/>
            <a:r>
              <a:rPr lang="en-US" dirty="0"/>
              <a:t>Risks associated with the payment</a:t>
            </a:r>
          </a:p>
          <a:p>
            <a:pPr lvl="1"/>
            <a:r>
              <a:rPr lang="en-US" dirty="0"/>
              <a:t>Risks associated with the information used to route the payment to the correct bank and customer account using directories</a:t>
            </a:r>
          </a:p>
          <a:p>
            <a:r>
              <a:rPr lang="en-US" dirty="0"/>
              <a:t>Directory Risks</a:t>
            </a:r>
          </a:p>
          <a:p>
            <a:pPr lvl="1"/>
            <a:r>
              <a:rPr lang="en-US" dirty="0"/>
              <a:t>Which party is liable and for what?</a:t>
            </a:r>
          </a:p>
          <a:p>
            <a:pPr lvl="1"/>
            <a:r>
              <a:rPr lang="en-US" dirty="0"/>
              <a:t>For how much is the liable party liable?</a:t>
            </a:r>
          </a:p>
          <a:p>
            <a:pPr lvl="2"/>
            <a:r>
              <a:rPr lang="en-US" dirty="0"/>
              <a:t>Amount of the payment?</a:t>
            </a:r>
          </a:p>
          <a:p>
            <a:pPr lvl="2"/>
            <a:r>
              <a:rPr lang="en-US" dirty="0"/>
              <a:t>Consequential damages?</a:t>
            </a:r>
          </a:p>
          <a:p>
            <a:r>
              <a:rPr lang="en-US" dirty="0"/>
              <a:t>The Risks of Faster (Real-time) Payments are Not Well Understood</a:t>
            </a:r>
          </a:p>
          <a:p>
            <a:pPr lvl="1"/>
            <a:r>
              <a:rPr lang="en-US" dirty="0"/>
              <a:t>Amounts and type of risks vary with each payment scenario</a:t>
            </a:r>
          </a:p>
          <a:p>
            <a:pPr lvl="1"/>
            <a:r>
              <a:rPr lang="en-US" dirty="0"/>
              <a:t>Need to understand your risks in order to mitigate</a:t>
            </a:r>
          </a:p>
          <a:p>
            <a:r>
              <a:rPr lang="en-US" dirty="0"/>
              <a:t>Faster Payments can be Defined and Risks Allocated Through Agreements</a:t>
            </a:r>
          </a:p>
          <a:p>
            <a:pPr marL="461962" lvl="1" indent="0">
              <a:buNone/>
            </a:pPr>
            <a:r>
              <a:rPr lang="en-US" dirty="0"/>
              <a:t>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6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428-8958-4999-9618-6C7EF9D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F504-3B6B-4D5B-B28B-79B8D2C1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779"/>
            <a:ext cx="10515600" cy="4947978"/>
          </a:xfrm>
        </p:spPr>
        <p:txBody>
          <a:bodyPr>
            <a:normAutofit/>
          </a:bodyPr>
          <a:lstStyle/>
          <a:p>
            <a:r>
              <a:rPr lang="en-US" dirty="0"/>
              <a:t>Additional Information is Available</a:t>
            </a:r>
          </a:p>
          <a:p>
            <a:pPr lvl="1"/>
            <a:r>
              <a:rPr lang="en-US" dirty="0"/>
              <a:t>On Remotedeposit.com website</a:t>
            </a:r>
          </a:p>
          <a:p>
            <a:pPr lvl="2"/>
            <a:r>
              <a:rPr lang="en-US" dirty="0">
                <a:hlinkClick r:id="rId2"/>
              </a:rPr>
              <a:t>https://www.remotedepositcapture.com/papers/Tiller-Endeavors/The-Hidden-Risks-of-Faster-Payments.aspx</a:t>
            </a:r>
            <a:endParaRPr lang="en-US" dirty="0"/>
          </a:p>
          <a:p>
            <a:pPr lvl="2"/>
            <a:r>
              <a:rPr lang="en-US" dirty="0"/>
              <a:t>White paper entitled </a:t>
            </a:r>
            <a:r>
              <a:rPr lang="en-US" i="1" dirty="0"/>
              <a:t>The Hidden Risks of Faster Payments</a:t>
            </a:r>
          </a:p>
          <a:p>
            <a:pPr lvl="3"/>
            <a:r>
              <a:rPr lang="en-US" dirty="0"/>
              <a:t>By Tiller Endeavors, LLC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3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EF89-4688-45DB-A613-EC6EFC824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Hidden Risks of Faster Payments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EED8-06F7-4A8D-B6C0-4FF9BF330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524000" y="4562474"/>
            <a:ext cx="9144000" cy="1819276"/>
          </a:xfrm>
        </p:spPr>
        <p:txBody>
          <a:bodyPr>
            <a:noAutofit/>
          </a:bodyPr>
          <a:lstStyle/>
          <a:p>
            <a:r>
              <a:rPr lang="en-US" b="0" dirty="0"/>
              <a:t>David Walker</a:t>
            </a:r>
          </a:p>
          <a:p>
            <a:r>
              <a:rPr lang="en-US" b="0" dirty="0">
                <a:hlinkClick r:id="rId2"/>
              </a:rPr>
              <a:t>David.walker@tillerendeavors.com</a:t>
            </a:r>
            <a:endParaRPr lang="en-US" b="0" dirty="0"/>
          </a:p>
          <a:p>
            <a:r>
              <a:rPr lang="en-US" b="0" dirty="0"/>
              <a:t>214.642.9268</a:t>
            </a:r>
          </a:p>
          <a:p>
            <a:r>
              <a:rPr lang="en-US" b="0" dirty="0">
                <a:hlinkClick r:id="rId3"/>
              </a:rPr>
              <a:t>https://tillerendeavors.com/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1394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EF89-4688-45DB-A613-EC6EFC824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53530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06C1-8858-45B8-BF37-DE01D3B9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DB7E-5434-47FA-8603-61C808CA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304"/>
            <a:ext cx="10515600" cy="4947978"/>
          </a:xfrm>
        </p:spPr>
        <p:txBody>
          <a:bodyPr/>
          <a:lstStyle/>
          <a:p>
            <a:r>
              <a:rPr lang="en-US" dirty="0"/>
              <a:t>The Goals</a:t>
            </a:r>
          </a:p>
          <a:p>
            <a:pPr lvl="1"/>
            <a:r>
              <a:rPr lang="en-US" dirty="0"/>
              <a:t>Instantaneous payments from anyone to anyone any time from any place to any place</a:t>
            </a:r>
          </a:p>
          <a:p>
            <a:pPr lvl="2"/>
            <a:r>
              <a:rPr lang="en-US" dirty="0"/>
              <a:t>Ubiquitous payments 24X7X365</a:t>
            </a:r>
          </a:p>
          <a:p>
            <a:pPr lvl="2"/>
            <a:r>
              <a:rPr lang="en-US" dirty="0"/>
              <a:t>End user to end user</a:t>
            </a:r>
          </a:p>
          <a:p>
            <a:pPr lvl="1"/>
            <a:r>
              <a:rPr lang="en-US" dirty="0"/>
              <a:t>Secure payments</a:t>
            </a:r>
          </a:p>
          <a:p>
            <a:pPr lvl="1"/>
            <a:r>
              <a:rPr lang="en-US" dirty="0"/>
              <a:t>Immediate good funds</a:t>
            </a:r>
          </a:p>
          <a:p>
            <a:pPr lvl="2"/>
            <a:r>
              <a:rPr lang="en-US" dirty="0"/>
              <a:t>Irrevocable </a:t>
            </a:r>
          </a:p>
        </p:txBody>
      </p:sp>
    </p:spTree>
    <p:extLst>
      <p:ext uri="{BB962C8B-B14F-4D97-AF65-F5344CB8AC3E}">
        <p14:creationId xmlns:p14="http://schemas.microsoft.com/office/powerpoint/2010/main" val="212481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871B727-A9C3-4D70-87B8-231DE333EC9C}"/>
              </a:ext>
            </a:extLst>
          </p:cNvPr>
          <p:cNvSpPr txBox="1"/>
          <p:nvPr/>
        </p:nvSpPr>
        <p:spPr>
          <a:xfrm>
            <a:off x="2120265" y="39829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14378-4471-4C43-AE0D-AFA74BF28FEC}"/>
              </a:ext>
            </a:extLst>
          </p:cNvPr>
          <p:cNvSpPr txBox="1"/>
          <p:nvPr/>
        </p:nvSpPr>
        <p:spPr>
          <a:xfrm>
            <a:off x="9663173" y="4135312"/>
            <a:ext cx="12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Beneficiary</a:t>
            </a:r>
          </a:p>
        </p:txBody>
      </p:sp>
      <p:pic>
        <p:nvPicPr>
          <p:cNvPr id="4" name="Picture 2" descr="Meeting, Together, Cooperation, Personal, Teamwork">
            <a:extLst>
              <a:ext uri="{FF2B5EF4-FFF2-40B4-BE49-F238E27FC236}">
                <a16:creationId xmlns:a16="http://schemas.microsoft.com/office/drawing/2014/main" id="{F6012BCD-8FAF-4B84-937C-3BA2CFCB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59" y="-219977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B08404-2715-4B85-A0B3-5E6D9D032D77}"/>
              </a:ext>
            </a:extLst>
          </p:cNvPr>
          <p:cNvSpPr/>
          <p:nvPr/>
        </p:nvSpPr>
        <p:spPr>
          <a:xfrm>
            <a:off x="6132683" y="946543"/>
            <a:ext cx="3297936" cy="363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Meeting, Together, Cooperation, Personal, Teamwork">
            <a:extLst>
              <a:ext uri="{FF2B5EF4-FFF2-40B4-BE49-F238E27FC236}">
                <a16:creationId xmlns:a16="http://schemas.microsoft.com/office/drawing/2014/main" id="{DA780F65-DD77-4EC4-AB24-FF6D470D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" y="-229822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A6C60A-9000-41BA-88AB-8E307503A0B7}"/>
              </a:ext>
            </a:extLst>
          </p:cNvPr>
          <p:cNvSpPr/>
          <p:nvPr/>
        </p:nvSpPr>
        <p:spPr>
          <a:xfrm>
            <a:off x="3494723" y="970988"/>
            <a:ext cx="2438399" cy="313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Payments User Perspective</a:t>
            </a:r>
          </a:p>
        </p:txBody>
      </p:sp>
      <p:pic>
        <p:nvPicPr>
          <p:cNvPr id="33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5291BC6E-A83B-4181-A243-5A4DCC1A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299" y="1989374"/>
            <a:ext cx="864616" cy="950402"/>
          </a:xfrm>
          <a:prstGeom prst="rect">
            <a:avLst/>
          </a:prstGeom>
          <a:noFill/>
        </p:spPr>
      </p:pic>
      <p:pic>
        <p:nvPicPr>
          <p:cNvPr id="34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8C554907-0212-4734-99AA-FA8F8099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231" y="1949196"/>
            <a:ext cx="895605" cy="946093"/>
          </a:xfrm>
          <a:prstGeom prst="rect">
            <a:avLst/>
          </a:pr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92239-6A5B-4625-A9CE-F664BD405DB8}"/>
              </a:ext>
            </a:extLst>
          </p:cNvPr>
          <p:cNvGrpSpPr/>
          <p:nvPr/>
        </p:nvGrpSpPr>
        <p:grpSpPr>
          <a:xfrm>
            <a:off x="4097177" y="2220406"/>
            <a:ext cx="4492467" cy="570419"/>
            <a:chOff x="3559752" y="2001331"/>
            <a:chExt cx="2199064" cy="570419"/>
          </a:xfrm>
        </p:grpSpPr>
        <p:sp>
          <p:nvSpPr>
            <p:cNvPr id="32" name="Freeform 373">
              <a:extLst>
                <a:ext uri="{FF2B5EF4-FFF2-40B4-BE49-F238E27FC236}">
                  <a16:creationId xmlns:a16="http://schemas.microsoft.com/office/drawing/2014/main" id="{C62EAF8D-31B0-4666-8F9E-EA48F1697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752" y="2335149"/>
              <a:ext cx="219906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9B822C-D70B-4B7B-9F63-6320685661CB}"/>
                </a:ext>
              </a:extLst>
            </p:cNvPr>
            <p:cNvSpPr txBox="1"/>
            <p:nvPr/>
          </p:nvSpPr>
          <p:spPr>
            <a:xfrm>
              <a:off x="4324209" y="2001331"/>
              <a:ext cx="492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Payment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>
            <a:off x="2139315" y="39448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>
            <a:off x="9558398" y="3944812"/>
            <a:ext cx="12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Beneficiary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53BC29-E0B5-4496-83C0-A88869F395E3}"/>
              </a:ext>
            </a:extLst>
          </p:cNvPr>
          <p:cNvGrpSpPr/>
          <p:nvPr/>
        </p:nvGrpSpPr>
        <p:grpSpPr>
          <a:xfrm>
            <a:off x="3909543" y="911516"/>
            <a:ext cx="5029669" cy="4407717"/>
            <a:chOff x="1671483" y="797568"/>
            <a:chExt cx="2635045" cy="204216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C3843B6-E976-46A2-B51E-7DD424C9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483" y="797568"/>
              <a:ext cx="2635045" cy="204216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0D5C14-117A-4085-9482-B56FBD44D434}"/>
                </a:ext>
              </a:extLst>
            </p:cNvPr>
            <p:cNvSpPr txBox="1"/>
            <p:nvPr/>
          </p:nvSpPr>
          <p:spPr>
            <a:xfrm>
              <a:off x="2119736" y="1327281"/>
              <a:ext cx="1503972" cy="727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</a:rPr>
                <a:t>Poof!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0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06C1-8858-45B8-BF37-DE01D3B9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Payments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DB7E-5434-47FA-8603-61C808CA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304"/>
            <a:ext cx="10515600" cy="4947978"/>
          </a:xfrm>
        </p:spPr>
        <p:txBody>
          <a:bodyPr>
            <a:normAutofit/>
          </a:bodyPr>
          <a:lstStyle/>
          <a:p>
            <a:r>
              <a:rPr lang="en-US" dirty="0"/>
              <a:t>Current Status</a:t>
            </a:r>
          </a:p>
          <a:p>
            <a:pPr lvl="1"/>
            <a:r>
              <a:rPr lang="en-US" dirty="0"/>
              <a:t>There are </a:t>
            </a:r>
            <a:r>
              <a:rPr lang="en-US" b="1" i="1" dirty="0"/>
              <a:t>no</a:t>
            </a:r>
            <a:r>
              <a:rPr lang="en-US" dirty="0"/>
              <a:t> ubiquitous, end user to end user, 24x7x365, real-time payments systems in the U.S!</a:t>
            </a:r>
          </a:p>
          <a:p>
            <a:pPr lvl="1"/>
            <a:r>
              <a:rPr lang="en-US" dirty="0"/>
              <a:t>There are payment options that </a:t>
            </a:r>
            <a:r>
              <a:rPr lang="en-US" b="1" i="1" dirty="0"/>
              <a:t>appear</a:t>
            </a:r>
            <a:r>
              <a:rPr lang="en-US" dirty="0"/>
              <a:t> to be real-time…at least some of the time! </a:t>
            </a:r>
          </a:p>
          <a:p>
            <a:pPr lvl="1"/>
            <a:r>
              <a:rPr lang="en-US" dirty="0"/>
              <a:t>Real-time payments requirements</a:t>
            </a:r>
          </a:p>
          <a:p>
            <a:pPr lvl="2"/>
            <a:r>
              <a:rPr lang="en-US" dirty="0"/>
              <a:t>Real-time posting of customer accounts by all financial institutions, 24X7X365</a:t>
            </a:r>
          </a:p>
          <a:p>
            <a:pPr lvl="2"/>
            <a:r>
              <a:rPr lang="en-US" dirty="0"/>
              <a:t>Real-time settlement of FI accounts with Federal Reserve, 24X7X365</a:t>
            </a:r>
          </a:p>
          <a:p>
            <a:pPr lvl="2"/>
            <a:r>
              <a:rPr lang="en-US" dirty="0"/>
              <a:t>Network connections between/among all parties in the U.S</a:t>
            </a:r>
          </a:p>
          <a:p>
            <a:pPr lvl="2"/>
            <a:r>
              <a:rPr lang="en-US" dirty="0"/>
              <a:t>Legal environment to define and support faster (real-time) payments</a:t>
            </a:r>
          </a:p>
        </p:txBody>
      </p:sp>
    </p:spTree>
    <p:extLst>
      <p:ext uri="{BB962C8B-B14F-4D97-AF65-F5344CB8AC3E}">
        <p14:creationId xmlns:p14="http://schemas.microsoft.com/office/powerpoint/2010/main" val="293479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871B727-A9C3-4D70-87B8-231DE333EC9C}"/>
              </a:ext>
            </a:extLst>
          </p:cNvPr>
          <p:cNvSpPr txBox="1"/>
          <p:nvPr/>
        </p:nvSpPr>
        <p:spPr>
          <a:xfrm>
            <a:off x="2120265" y="39829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14378-4471-4C43-AE0D-AFA74BF28FEC}"/>
              </a:ext>
            </a:extLst>
          </p:cNvPr>
          <p:cNvSpPr txBox="1"/>
          <p:nvPr/>
        </p:nvSpPr>
        <p:spPr>
          <a:xfrm>
            <a:off x="9663173" y="4135312"/>
            <a:ext cx="12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Beneficiary</a:t>
            </a:r>
          </a:p>
        </p:txBody>
      </p:sp>
      <p:pic>
        <p:nvPicPr>
          <p:cNvPr id="4" name="Picture 2" descr="Meeting, Together, Cooperation, Personal, Teamwork">
            <a:extLst>
              <a:ext uri="{FF2B5EF4-FFF2-40B4-BE49-F238E27FC236}">
                <a16:creationId xmlns:a16="http://schemas.microsoft.com/office/drawing/2014/main" id="{F6012BCD-8FAF-4B84-937C-3BA2CFCB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59" y="-219977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B08404-2715-4B85-A0B3-5E6D9D032D77}"/>
              </a:ext>
            </a:extLst>
          </p:cNvPr>
          <p:cNvSpPr/>
          <p:nvPr/>
        </p:nvSpPr>
        <p:spPr>
          <a:xfrm>
            <a:off x="6132683" y="946543"/>
            <a:ext cx="3297936" cy="363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Meeting, Together, Cooperation, Personal, Teamwork">
            <a:extLst>
              <a:ext uri="{FF2B5EF4-FFF2-40B4-BE49-F238E27FC236}">
                <a16:creationId xmlns:a16="http://schemas.microsoft.com/office/drawing/2014/main" id="{DA780F65-DD77-4EC4-AB24-FF6D470D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" y="-229822"/>
            <a:ext cx="519112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A6C60A-9000-41BA-88AB-8E307503A0B7}"/>
              </a:ext>
            </a:extLst>
          </p:cNvPr>
          <p:cNvSpPr/>
          <p:nvPr/>
        </p:nvSpPr>
        <p:spPr>
          <a:xfrm>
            <a:off x="3494723" y="980513"/>
            <a:ext cx="2438399" cy="313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End-User to End-User Reality</a:t>
            </a:r>
          </a:p>
        </p:txBody>
      </p:sp>
      <p:pic>
        <p:nvPicPr>
          <p:cNvPr id="33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5291BC6E-A83B-4181-A243-5A4DCC1A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299" y="1989374"/>
            <a:ext cx="864616" cy="950402"/>
          </a:xfrm>
          <a:prstGeom prst="rect">
            <a:avLst/>
          </a:prstGeom>
          <a:noFill/>
        </p:spPr>
      </p:pic>
      <p:pic>
        <p:nvPicPr>
          <p:cNvPr id="34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8C554907-0212-4734-99AA-FA8F8099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231" y="1949196"/>
            <a:ext cx="895605" cy="946093"/>
          </a:xfrm>
          <a:prstGeom prst="rect">
            <a:avLst/>
          </a:pr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92239-6A5B-4625-A9CE-F664BD405DB8}"/>
              </a:ext>
            </a:extLst>
          </p:cNvPr>
          <p:cNvGrpSpPr/>
          <p:nvPr/>
        </p:nvGrpSpPr>
        <p:grpSpPr>
          <a:xfrm>
            <a:off x="3502533" y="2001331"/>
            <a:ext cx="2256283" cy="570419"/>
            <a:chOff x="3502533" y="2001331"/>
            <a:chExt cx="2256283" cy="570419"/>
          </a:xfrm>
        </p:grpSpPr>
        <p:sp>
          <p:nvSpPr>
            <p:cNvPr id="32" name="Freeform 373">
              <a:extLst>
                <a:ext uri="{FF2B5EF4-FFF2-40B4-BE49-F238E27FC236}">
                  <a16:creationId xmlns:a16="http://schemas.microsoft.com/office/drawing/2014/main" id="{C62EAF8D-31B0-4666-8F9E-EA48F1697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752" y="2335149"/>
              <a:ext cx="219906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9B822C-D70B-4B7B-9F63-6320685661CB}"/>
                </a:ext>
              </a:extLst>
            </p:cNvPr>
            <p:cNvSpPr txBox="1"/>
            <p:nvPr/>
          </p:nvSpPr>
          <p:spPr>
            <a:xfrm>
              <a:off x="3502533" y="2001331"/>
              <a:ext cx="207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Payment Instruction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>
            <a:off x="2139315" y="39448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>
            <a:off x="9558398" y="3944812"/>
            <a:ext cx="12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Beneficiary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76DD83-CC6F-494E-AC72-F87E337D6B30}"/>
              </a:ext>
            </a:extLst>
          </p:cNvPr>
          <p:cNvGrpSpPr/>
          <p:nvPr/>
        </p:nvGrpSpPr>
        <p:grpSpPr>
          <a:xfrm>
            <a:off x="1672215" y="4078571"/>
            <a:ext cx="9480621" cy="1947447"/>
            <a:chOff x="1672215" y="4078571"/>
            <a:chExt cx="9480621" cy="19474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1822E07-D8CA-4FD8-B564-109C861054F3}"/>
                </a:ext>
              </a:extLst>
            </p:cNvPr>
            <p:cNvGrpSpPr/>
            <p:nvPr/>
          </p:nvGrpSpPr>
          <p:grpSpPr>
            <a:xfrm>
              <a:off x="1672215" y="4078571"/>
              <a:ext cx="4048302" cy="1947447"/>
              <a:chOff x="1645344" y="4056976"/>
              <a:chExt cx="4048302" cy="194744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33DFE8-A0A2-4973-AE5B-3F3D5F7AB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645344" y="4336036"/>
                <a:ext cx="1507827" cy="1668387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1CD2AA7-B71D-4222-B09A-4F728C4DF7F8}"/>
                  </a:ext>
                </a:extLst>
              </p:cNvPr>
              <p:cNvGrpSpPr/>
              <p:nvPr/>
            </p:nvGrpSpPr>
            <p:grpSpPr>
              <a:xfrm>
                <a:off x="3306238" y="4056976"/>
                <a:ext cx="2387408" cy="522276"/>
                <a:chOff x="3306238" y="4056976"/>
                <a:chExt cx="2387408" cy="522276"/>
              </a:xfrm>
            </p:grpSpPr>
            <p:sp>
              <p:nvSpPr>
                <p:cNvPr id="19" name="Freeform 373">
                  <a:extLst>
                    <a:ext uri="{FF2B5EF4-FFF2-40B4-BE49-F238E27FC236}">
                      <a16:creationId xmlns:a16="http://schemas.microsoft.com/office/drawing/2014/main" id="{AAD07BF8-F9FF-4914-A30C-F9CFB20CC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2496">
                  <a:off x="3374136" y="4056976"/>
                  <a:ext cx="2026053" cy="236601"/>
                </a:xfrm>
                <a:custGeom>
                  <a:avLst/>
                  <a:gdLst>
                    <a:gd name="T0" fmla="*/ 2147483647 w 238"/>
                    <a:gd name="T1" fmla="*/ 0 h 81"/>
                    <a:gd name="T2" fmla="*/ 2147483647 w 238"/>
                    <a:gd name="T3" fmla="*/ 2147483647 h 81"/>
                    <a:gd name="T4" fmla="*/ 0 w 238"/>
                    <a:gd name="T5" fmla="*/ 2147483647 h 81"/>
                    <a:gd name="T6" fmla="*/ 0 w 238"/>
                    <a:gd name="T7" fmla="*/ 2147483647 h 81"/>
                    <a:gd name="T8" fmla="*/ 2147483647 w 238"/>
                    <a:gd name="T9" fmla="*/ 2147483647 h 81"/>
                    <a:gd name="T10" fmla="*/ 2147483647 w 238"/>
                    <a:gd name="T11" fmla="*/ 2147483647 h 81"/>
                    <a:gd name="T12" fmla="*/ 2147483647 w 238"/>
                    <a:gd name="T13" fmla="*/ 2147483647 h 81"/>
                    <a:gd name="T14" fmla="*/ 2147483647 w 238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8"/>
                    <a:gd name="T25" fmla="*/ 0 h 81"/>
                    <a:gd name="T26" fmla="*/ 238 w 238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8" h="81">
                      <a:moveTo>
                        <a:pt x="177" y="0"/>
                      </a:moveTo>
                      <a:lnTo>
                        <a:pt x="177" y="19"/>
                      </a:lnTo>
                      <a:lnTo>
                        <a:pt x="0" y="19"/>
                      </a:lnTo>
                      <a:lnTo>
                        <a:pt x="0" y="62"/>
                      </a:lnTo>
                      <a:lnTo>
                        <a:pt x="177" y="62"/>
                      </a:lnTo>
                      <a:lnTo>
                        <a:pt x="177" y="81"/>
                      </a:lnTo>
                      <a:lnTo>
                        <a:pt x="238" y="43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EC91CCC-5C66-46B6-8270-3DCC81FD7618}"/>
                    </a:ext>
                  </a:extLst>
                </p:cNvPr>
                <p:cNvSpPr txBox="1"/>
                <p:nvPr/>
              </p:nvSpPr>
              <p:spPr>
                <a:xfrm rot="19904653">
                  <a:off x="3306238" y="4209920"/>
                  <a:ext cx="23874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Prefunding of Account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F61913-F01D-4930-817B-FA564D9FD43E}"/>
                </a:ext>
              </a:extLst>
            </p:cNvPr>
            <p:cNvGrpSpPr/>
            <p:nvPr/>
          </p:nvGrpSpPr>
          <p:grpSpPr>
            <a:xfrm>
              <a:off x="7032691" y="4264621"/>
              <a:ext cx="4120145" cy="1707553"/>
              <a:chOff x="7032691" y="4264621"/>
              <a:chExt cx="4120145" cy="170755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1D4EBEE-038A-43D7-82C9-772FF954D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9645009" y="4303787"/>
                <a:ext cx="1507827" cy="1668387"/>
              </a:xfrm>
              <a:prstGeom prst="rect">
                <a:avLst/>
              </a:prstGeom>
            </p:spPr>
          </p:pic>
          <p:sp>
            <p:nvSpPr>
              <p:cNvPr id="30" name="Freeform 373">
                <a:extLst>
                  <a:ext uri="{FF2B5EF4-FFF2-40B4-BE49-F238E27FC236}">
                    <a16:creationId xmlns:a16="http://schemas.microsoft.com/office/drawing/2014/main" id="{941FE203-B1C4-4B7E-96C6-9B7C374022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2312864">
                <a:off x="7330059" y="4264621"/>
                <a:ext cx="2026053" cy="236601"/>
              </a:xfrm>
              <a:custGeom>
                <a:avLst/>
                <a:gdLst>
                  <a:gd name="T0" fmla="*/ 2147483647 w 238"/>
                  <a:gd name="T1" fmla="*/ 0 h 81"/>
                  <a:gd name="T2" fmla="*/ 2147483647 w 238"/>
                  <a:gd name="T3" fmla="*/ 2147483647 h 81"/>
                  <a:gd name="T4" fmla="*/ 0 w 238"/>
                  <a:gd name="T5" fmla="*/ 2147483647 h 81"/>
                  <a:gd name="T6" fmla="*/ 0 w 238"/>
                  <a:gd name="T7" fmla="*/ 2147483647 h 81"/>
                  <a:gd name="T8" fmla="*/ 2147483647 w 238"/>
                  <a:gd name="T9" fmla="*/ 2147483647 h 81"/>
                  <a:gd name="T10" fmla="*/ 2147483647 w 238"/>
                  <a:gd name="T11" fmla="*/ 2147483647 h 81"/>
                  <a:gd name="T12" fmla="*/ 2147483647 w 238"/>
                  <a:gd name="T13" fmla="*/ 2147483647 h 81"/>
                  <a:gd name="T14" fmla="*/ 2147483647 w 238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8"/>
                  <a:gd name="T25" fmla="*/ 0 h 81"/>
                  <a:gd name="T26" fmla="*/ 238 w 23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8" h="81">
                    <a:moveTo>
                      <a:pt x="177" y="0"/>
                    </a:moveTo>
                    <a:lnTo>
                      <a:pt x="177" y="19"/>
                    </a:lnTo>
                    <a:lnTo>
                      <a:pt x="0" y="19"/>
                    </a:lnTo>
                    <a:lnTo>
                      <a:pt x="0" y="62"/>
                    </a:lnTo>
                    <a:lnTo>
                      <a:pt x="177" y="62"/>
                    </a:lnTo>
                    <a:lnTo>
                      <a:pt x="177" y="81"/>
                    </a:lnTo>
                    <a:lnTo>
                      <a:pt x="238" y="4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CC330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96D688-6B98-45F1-BF78-BD289174EE5C}"/>
                  </a:ext>
                </a:extLst>
              </p:cNvPr>
              <p:cNvSpPr txBox="1"/>
              <p:nvPr/>
            </p:nvSpPr>
            <p:spPr>
              <a:xfrm rot="1576061">
                <a:off x="7032691" y="4404077"/>
                <a:ext cx="2487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Prefunding of Account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C03838-9720-47C6-A901-C8913088AE08}"/>
              </a:ext>
            </a:extLst>
          </p:cNvPr>
          <p:cNvGrpSpPr/>
          <p:nvPr/>
        </p:nvGrpSpPr>
        <p:grpSpPr>
          <a:xfrm>
            <a:off x="3645476" y="1029274"/>
            <a:ext cx="5721753" cy="3924110"/>
            <a:chOff x="3645476" y="1029274"/>
            <a:chExt cx="5721753" cy="3924110"/>
          </a:xfrm>
        </p:grpSpPr>
        <p:sp>
          <p:nvSpPr>
            <p:cNvPr id="21" name="Freeform 373">
              <a:extLst>
                <a:ext uri="{FF2B5EF4-FFF2-40B4-BE49-F238E27FC236}">
                  <a16:creationId xmlns:a16="http://schemas.microsoft.com/office/drawing/2014/main" id="{F83B9206-D87D-4A07-B613-F5568F10C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476" y="3073673"/>
              <a:ext cx="2026053" cy="246197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618FF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342A86-0BC6-44EE-92E7-8212F9AAABAC}"/>
                </a:ext>
              </a:extLst>
            </p:cNvPr>
            <p:cNvSpPr txBox="1"/>
            <p:nvPr/>
          </p:nvSpPr>
          <p:spPr>
            <a:xfrm>
              <a:off x="3749040" y="3291657"/>
              <a:ext cx="1623714" cy="384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Account Set Up</a:t>
              </a:r>
            </a:p>
          </p:txBody>
        </p:sp>
        <p:sp>
          <p:nvSpPr>
            <p:cNvPr id="23" name="Freeform 373">
              <a:extLst>
                <a:ext uri="{FF2B5EF4-FFF2-40B4-BE49-F238E27FC236}">
                  <a16:creationId xmlns:a16="http://schemas.microsoft.com/office/drawing/2014/main" id="{5592F6B6-D25E-4C52-8975-BC44ED2416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1176" y="3097149"/>
              <a:ext cx="2026053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618FFD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D648B7-8321-4DC2-A855-8911D178B7F6}"/>
                </a:ext>
              </a:extLst>
            </p:cNvPr>
            <p:cNvSpPr txBox="1"/>
            <p:nvPr/>
          </p:nvSpPr>
          <p:spPr>
            <a:xfrm>
              <a:off x="7654290" y="3287587"/>
              <a:ext cx="1623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Account Set Up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5CBF2F-CD5A-4682-936D-2C00FFA36303}"/>
                </a:ext>
              </a:extLst>
            </p:cNvPr>
            <p:cNvGrpSpPr/>
            <p:nvPr/>
          </p:nvGrpSpPr>
          <p:grpSpPr>
            <a:xfrm>
              <a:off x="5722029" y="1029274"/>
              <a:ext cx="1694657" cy="3924110"/>
              <a:chOff x="5722029" y="1029274"/>
              <a:chExt cx="1694657" cy="392411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FA46F23-1DB6-4277-9DCD-DA2F043E1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2029" y="1029274"/>
                <a:ext cx="1694657" cy="392411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CABC9A-B8F7-41DA-B5FF-683D12E0984E}"/>
                  </a:ext>
                </a:extLst>
              </p:cNvPr>
              <p:cNvSpPr txBox="1"/>
              <p:nvPr/>
            </p:nvSpPr>
            <p:spPr>
              <a:xfrm>
                <a:off x="6054090" y="4059112"/>
                <a:ext cx="1042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Common</a:t>
                </a:r>
              </a:p>
              <a:p>
                <a:pPr algn="ctr"/>
                <a:r>
                  <a:rPr lang="en-US" dirty="0"/>
                  <a:t>Provider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E13DDDC-3ABA-48F7-987A-D18D6F81C246}"/>
              </a:ext>
            </a:extLst>
          </p:cNvPr>
          <p:cNvSpPr txBox="1"/>
          <p:nvPr/>
        </p:nvSpPr>
        <p:spPr>
          <a:xfrm>
            <a:off x="5082709" y="5072368"/>
            <a:ext cx="303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Real time only, 1) after prefunding and 2) if both parties participate with same provider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6D8668-2CB1-49F9-BCF5-2A4A7ED26850}"/>
              </a:ext>
            </a:extLst>
          </p:cNvPr>
          <p:cNvGrpSpPr/>
          <p:nvPr/>
        </p:nvGrpSpPr>
        <p:grpSpPr>
          <a:xfrm>
            <a:off x="7207758" y="2001331"/>
            <a:ext cx="2285113" cy="570419"/>
            <a:chOff x="7207758" y="2001331"/>
            <a:chExt cx="2285113" cy="570419"/>
          </a:xfrm>
        </p:grpSpPr>
        <p:sp>
          <p:nvSpPr>
            <p:cNvPr id="60" name="Freeform 373">
              <a:extLst>
                <a:ext uri="{FF2B5EF4-FFF2-40B4-BE49-F238E27FC236}">
                  <a16:creationId xmlns:a16="http://schemas.microsoft.com/office/drawing/2014/main" id="{7FA60F67-6AEC-4080-BB6B-460ED763E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977" y="2335149"/>
              <a:ext cx="2199064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68A57A-4C74-4380-B26B-8B6AFD4EF128}"/>
                </a:ext>
              </a:extLst>
            </p:cNvPr>
            <p:cNvSpPr txBox="1"/>
            <p:nvPr/>
          </p:nvSpPr>
          <p:spPr>
            <a:xfrm>
              <a:off x="7207758" y="2001331"/>
              <a:ext cx="2285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Notification of Receipt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A536C85-8EDD-4A27-A3A0-DB8E5843DE7A}"/>
              </a:ext>
            </a:extLst>
          </p:cNvPr>
          <p:cNvGrpSpPr/>
          <p:nvPr/>
        </p:nvGrpSpPr>
        <p:grpSpPr>
          <a:xfrm>
            <a:off x="3909543" y="806741"/>
            <a:ext cx="5029669" cy="4407717"/>
            <a:chOff x="1671483" y="797568"/>
            <a:chExt cx="2635045" cy="204216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4D4E7AF-A4F7-4C86-A132-DE1EC20E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483" y="797568"/>
              <a:ext cx="2635045" cy="204216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774A71-50C8-4444-803E-7E19358CB903}"/>
                </a:ext>
              </a:extLst>
            </p:cNvPr>
            <p:cNvSpPr txBox="1"/>
            <p:nvPr/>
          </p:nvSpPr>
          <p:spPr>
            <a:xfrm>
              <a:off x="2119736" y="1327281"/>
              <a:ext cx="1503972" cy="727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</a:rPr>
                <a:t>Poof!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5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871B727-A9C3-4D70-87B8-231DE333EC9C}"/>
              </a:ext>
            </a:extLst>
          </p:cNvPr>
          <p:cNvSpPr txBox="1"/>
          <p:nvPr/>
        </p:nvSpPr>
        <p:spPr>
          <a:xfrm>
            <a:off x="2120265" y="39829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14378-4471-4C43-AE0D-AFA74BF28FEC}"/>
              </a:ext>
            </a:extLst>
          </p:cNvPr>
          <p:cNvSpPr txBox="1"/>
          <p:nvPr/>
        </p:nvSpPr>
        <p:spPr>
          <a:xfrm>
            <a:off x="9663173" y="4135312"/>
            <a:ext cx="12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Beneficiary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69D91-D6F8-4829-9C96-60007FDA3A98}"/>
              </a:ext>
            </a:extLst>
          </p:cNvPr>
          <p:cNvGrpSpPr/>
          <p:nvPr/>
        </p:nvGrpSpPr>
        <p:grpSpPr>
          <a:xfrm>
            <a:off x="6151733" y="-610822"/>
            <a:ext cx="5815201" cy="5191125"/>
            <a:chOff x="5833873" y="1270634"/>
            <a:chExt cx="5815201" cy="5191125"/>
          </a:xfrm>
        </p:grpSpPr>
        <p:pic>
          <p:nvPicPr>
            <p:cNvPr id="4" name="Picture 2" descr="Meeting, Together, Cooperation, Personal, Teamwork">
              <a:extLst>
                <a:ext uri="{FF2B5EF4-FFF2-40B4-BE49-F238E27FC236}">
                  <a16:creationId xmlns:a16="http://schemas.microsoft.com/office/drawing/2014/main" id="{F6012BCD-8FAF-4B84-937C-3BA2CFCB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1270634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08404-2715-4B85-A0B3-5E6D9D032D77}"/>
                </a:ext>
              </a:extLst>
            </p:cNvPr>
            <p:cNvSpPr/>
            <p:nvPr/>
          </p:nvSpPr>
          <p:spPr>
            <a:xfrm>
              <a:off x="5833873" y="2437154"/>
              <a:ext cx="3297936" cy="363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BF0207-EFF7-4316-BB91-78546DAF3B66}"/>
              </a:ext>
            </a:extLst>
          </p:cNvPr>
          <p:cNvGrpSpPr/>
          <p:nvPr/>
        </p:nvGrpSpPr>
        <p:grpSpPr>
          <a:xfrm>
            <a:off x="741997" y="-610822"/>
            <a:ext cx="5191125" cy="5191125"/>
            <a:chOff x="741997" y="-229822"/>
            <a:chExt cx="5191125" cy="5191125"/>
          </a:xfrm>
        </p:grpSpPr>
        <p:pic>
          <p:nvPicPr>
            <p:cNvPr id="6" name="Picture 2" descr="Meeting, Together, Cooperation, Personal, Teamwork">
              <a:extLst>
                <a:ext uri="{FF2B5EF4-FFF2-40B4-BE49-F238E27FC236}">
                  <a16:creationId xmlns:a16="http://schemas.microsoft.com/office/drawing/2014/main" id="{DA780F65-DD77-4EC4-AB24-FF6D470D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97" y="-229822"/>
              <a:ext cx="5191125" cy="519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A6C60A-9000-41BA-88AB-8E307503A0B7}"/>
                </a:ext>
              </a:extLst>
            </p:cNvPr>
            <p:cNvSpPr/>
            <p:nvPr/>
          </p:nvSpPr>
          <p:spPr>
            <a:xfrm>
              <a:off x="3494723" y="980513"/>
              <a:ext cx="2438399" cy="313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A46F23-1DB6-4277-9DCD-DA2F043E1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67" y="363673"/>
            <a:ext cx="1694657" cy="39241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CABC9A-B8F7-41DA-B5FF-683D12E0984E}"/>
              </a:ext>
            </a:extLst>
          </p:cNvPr>
          <p:cNvSpPr txBox="1"/>
          <p:nvPr/>
        </p:nvSpPr>
        <p:spPr>
          <a:xfrm>
            <a:off x="4524426" y="3327745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F980C-73E4-4D3A-AFBF-E5243807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Providers – One Per </a:t>
            </a:r>
            <a:r>
              <a:rPr lang="en-US" dirty="0"/>
              <a:t>User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33DFE8-A0A2-4973-AE5B-3F3D5F7A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7487" y="4469386"/>
            <a:ext cx="1507827" cy="16683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D4EBEE-038A-43D7-82C9-772FF954D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30684" y="4408562"/>
            <a:ext cx="1507827" cy="166838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716E943-49BB-4012-AD04-031BEA308F5E}"/>
              </a:ext>
            </a:extLst>
          </p:cNvPr>
          <p:cNvSpPr txBox="1"/>
          <p:nvPr/>
        </p:nvSpPr>
        <p:spPr>
          <a:xfrm>
            <a:off x="2003388" y="365906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User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8E419B-ED40-48FB-A81D-285868DF5BB1}"/>
              </a:ext>
            </a:extLst>
          </p:cNvPr>
          <p:cNvSpPr txBox="1"/>
          <p:nvPr/>
        </p:nvSpPr>
        <p:spPr>
          <a:xfrm>
            <a:off x="9694325" y="366858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User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81BC1BD-7EB2-424D-B8B3-BDAD76C03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92" y="382723"/>
            <a:ext cx="1694657" cy="392411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731E68E-7944-4746-B64E-CB66F05EBD3D}"/>
              </a:ext>
            </a:extLst>
          </p:cNvPr>
          <p:cNvSpPr txBox="1"/>
          <p:nvPr/>
        </p:nvSpPr>
        <p:spPr>
          <a:xfrm>
            <a:off x="7097979" y="3350401"/>
            <a:ext cx="97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</a:t>
            </a:r>
          </a:p>
        </p:txBody>
      </p:sp>
      <p:pic>
        <p:nvPicPr>
          <p:cNvPr id="70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1FCD618D-A5C3-4756-97B7-10536CF1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924" y="1626489"/>
            <a:ext cx="864616" cy="913357"/>
          </a:xfrm>
          <a:prstGeom prst="rect">
            <a:avLst/>
          </a:prstGeom>
          <a:noFill/>
        </p:spPr>
      </p:pic>
      <p:pic>
        <p:nvPicPr>
          <p:cNvPr id="71" name="Picture 3" descr="C:\Users\pmeyerson\AppData\Local\Microsoft\Windows\Temporary Internet Files\Content.IE5\FP4K9NFK\MC900432629[1].png">
            <a:extLst>
              <a:ext uri="{FF2B5EF4-FFF2-40B4-BE49-F238E27FC236}">
                <a16:creationId xmlns:a16="http://schemas.microsoft.com/office/drawing/2014/main" id="{E9E3A7EE-EE9A-40FF-BC1C-E4E935D4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02481" y="1539621"/>
            <a:ext cx="895605" cy="946093"/>
          </a:xfrm>
          <a:prstGeom prst="rect">
            <a:avLst/>
          </a:prstGeom>
          <a:noFill/>
        </p:spPr>
      </p:pic>
      <p:sp>
        <p:nvSpPr>
          <p:cNvPr id="72" name="Freeform 373">
            <a:extLst>
              <a:ext uri="{FF2B5EF4-FFF2-40B4-BE49-F238E27FC236}">
                <a16:creationId xmlns:a16="http://schemas.microsoft.com/office/drawing/2014/main" id="{06FB524B-8636-4C3A-9282-1A11E9DB7974}"/>
              </a:ext>
            </a:extLst>
          </p:cNvPr>
          <p:cNvSpPr>
            <a:spLocks/>
          </p:cNvSpPr>
          <p:nvPr/>
        </p:nvSpPr>
        <p:spPr bwMode="auto">
          <a:xfrm>
            <a:off x="3209883" y="2766570"/>
            <a:ext cx="1067634" cy="236601"/>
          </a:xfrm>
          <a:custGeom>
            <a:avLst/>
            <a:gdLst>
              <a:gd name="T0" fmla="*/ 2147483647 w 238"/>
              <a:gd name="T1" fmla="*/ 0 h 81"/>
              <a:gd name="T2" fmla="*/ 2147483647 w 238"/>
              <a:gd name="T3" fmla="*/ 2147483647 h 81"/>
              <a:gd name="T4" fmla="*/ 0 w 238"/>
              <a:gd name="T5" fmla="*/ 2147483647 h 81"/>
              <a:gd name="T6" fmla="*/ 0 w 238"/>
              <a:gd name="T7" fmla="*/ 2147483647 h 81"/>
              <a:gd name="T8" fmla="*/ 2147483647 w 238"/>
              <a:gd name="T9" fmla="*/ 2147483647 h 81"/>
              <a:gd name="T10" fmla="*/ 2147483647 w 238"/>
              <a:gd name="T11" fmla="*/ 2147483647 h 81"/>
              <a:gd name="T12" fmla="*/ 2147483647 w 238"/>
              <a:gd name="T13" fmla="*/ 2147483647 h 81"/>
              <a:gd name="T14" fmla="*/ 2147483647 w 238"/>
              <a:gd name="T15" fmla="*/ 0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81"/>
              <a:gd name="T26" fmla="*/ 238 w 238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81">
                <a:moveTo>
                  <a:pt x="177" y="0"/>
                </a:moveTo>
                <a:lnTo>
                  <a:pt x="177" y="19"/>
                </a:lnTo>
                <a:lnTo>
                  <a:pt x="0" y="19"/>
                </a:lnTo>
                <a:lnTo>
                  <a:pt x="0" y="62"/>
                </a:lnTo>
                <a:lnTo>
                  <a:pt x="177" y="62"/>
                </a:lnTo>
                <a:lnTo>
                  <a:pt x="177" y="81"/>
                </a:lnTo>
                <a:lnTo>
                  <a:pt x="238" y="43"/>
                </a:lnTo>
                <a:lnTo>
                  <a:pt x="177" y="0"/>
                </a:lnTo>
                <a:close/>
              </a:path>
            </a:pathLst>
          </a:custGeom>
          <a:solidFill>
            <a:srgbClr val="618FFD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5" name="Freeform 373">
            <a:extLst>
              <a:ext uri="{FF2B5EF4-FFF2-40B4-BE49-F238E27FC236}">
                <a16:creationId xmlns:a16="http://schemas.microsoft.com/office/drawing/2014/main" id="{070EBD39-B71E-4E29-869E-4B3D3114F694}"/>
              </a:ext>
            </a:extLst>
          </p:cNvPr>
          <p:cNvSpPr>
            <a:spLocks/>
          </p:cNvSpPr>
          <p:nvPr/>
        </p:nvSpPr>
        <p:spPr bwMode="auto">
          <a:xfrm rot="19104521">
            <a:off x="2756522" y="3790827"/>
            <a:ext cx="1607583" cy="236601"/>
          </a:xfrm>
          <a:custGeom>
            <a:avLst/>
            <a:gdLst>
              <a:gd name="T0" fmla="*/ 2147483647 w 238"/>
              <a:gd name="T1" fmla="*/ 0 h 81"/>
              <a:gd name="T2" fmla="*/ 2147483647 w 238"/>
              <a:gd name="T3" fmla="*/ 2147483647 h 81"/>
              <a:gd name="T4" fmla="*/ 0 w 238"/>
              <a:gd name="T5" fmla="*/ 2147483647 h 81"/>
              <a:gd name="T6" fmla="*/ 0 w 238"/>
              <a:gd name="T7" fmla="*/ 2147483647 h 81"/>
              <a:gd name="T8" fmla="*/ 2147483647 w 238"/>
              <a:gd name="T9" fmla="*/ 2147483647 h 81"/>
              <a:gd name="T10" fmla="*/ 2147483647 w 238"/>
              <a:gd name="T11" fmla="*/ 2147483647 h 81"/>
              <a:gd name="T12" fmla="*/ 2147483647 w 238"/>
              <a:gd name="T13" fmla="*/ 2147483647 h 81"/>
              <a:gd name="T14" fmla="*/ 2147483647 w 238"/>
              <a:gd name="T15" fmla="*/ 0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81"/>
              <a:gd name="T26" fmla="*/ 238 w 238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81">
                <a:moveTo>
                  <a:pt x="177" y="0"/>
                </a:moveTo>
                <a:lnTo>
                  <a:pt x="177" y="19"/>
                </a:lnTo>
                <a:lnTo>
                  <a:pt x="0" y="19"/>
                </a:lnTo>
                <a:lnTo>
                  <a:pt x="0" y="62"/>
                </a:lnTo>
                <a:lnTo>
                  <a:pt x="177" y="62"/>
                </a:lnTo>
                <a:lnTo>
                  <a:pt x="177" y="81"/>
                </a:lnTo>
                <a:lnTo>
                  <a:pt x="238" y="43"/>
                </a:lnTo>
                <a:lnTo>
                  <a:pt x="177" y="0"/>
                </a:lnTo>
                <a:close/>
              </a:path>
            </a:pathLst>
          </a:custGeom>
          <a:solidFill>
            <a:srgbClr val="C000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24695-486D-4968-B864-FCF09EA9E6F8}"/>
              </a:ext>
            </a:extLst>
          </p:cNvPr>
          <p:cNvSpPr txBox="1"/>
          <p:nvPr/>
        </p:nvSpPr>
        <p:spPr>
          <a:xfrm rot="19077820">
            <a:off x="2358904" y="3976969"/>
            <a:ext cx="238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Prefunding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8642BD-2CA3-4687-A6D3-69BBFEE7470A}"/>
              </a:ext>
            </a:extLst>
          </p:cNvPr>
          <p:cNvSpPr txBox="1"/>
          <p:nvPr/>
        </p:nvSpPr>
        <p:spPr>
          <a:xfrm>
            <a:off x="2520654" y="2918908"/>
            <a:ext cx="238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</a:t>
            </a:r>
          </a:p>
          <a:p>
            <a:pPr algn="ctr"/>
            <a:r>
              <a:rPr lang="en-US" dirty="0"/>
              <a:t> Setup</a:t>
            </a:r>
          </a:p>
        </p:txBody>
      </p:sp>
      <p:sp>
        <p:nvSpPr>
          <p:cNvPr id="34" name="Freeform 373">
            <a:extLst>
              <a:ext uri="{FF2B5EF4-FFF2-40B4-BE49-F238E27FC236}">
                <a16:creationId xmlns:a16="http://schemas.microsoft.com/office/drawing/2014/main" id="{96A52E8E-485E-415E-98E4-18E449160839}"/>
              </a:ext>
            </a:extLst>
          </p:cNvPr>
          <p:cNvSpPr>
            <a:spLocks/>
          </p:cNvSpPr>
          <p:nvPr/>
        </p:nvSpPr>
        <p:spPr bwMode="auto">
          <a:xfrm rot="10800000">
            <a:off x="8229038" y="2784858"/>
            <a:ext cx="1268179" cy="236601"/>
          </a:xfrm>
          <a:custGeom>
            <a:avLst/>
            <a:gdLst>
              <a:gd name="T0" fmla="*/ 2147483647 w 238"/>
              <a:gd name="T1" fmla="*/ 0 h 81"/>
              <a:gd name="T2" fmla="*/ 2147483647 w 238"/>
              <a:gd name="T3" fmla="*/ 2147483647 h 81"/>
              <a:gd name="T4" fmla="*/ 0 w 238"/>
              <a:gd name="T5" fmla="*/ 2147483647 h 81"/>
              <a:gd name="T6" fmla="*/ 0 w 238"/>
              <a:gd name="T7" fmla="*/ 2147483647 h 81"/>
              <a:gd name="T8" fmla="*/ 2147483647 w 238"/>
              <a:gd name="T9" fmla="*/ 2147483647 h 81"/>
              <a:gd name="T10" fmla="*/ 2147483647 w 238"/>
              <a:gd name="T11" fmla="*/ 2147483647 h 81"/>
              <a:gd name="T12" fmla="*/ 2147483647 w 238"/>
              <a:gd name="T13" fmla="*/ 2147483647 h 81"/>
              <a:gd name="T14" fmla="*/ 2147483647 w 238"/>
              <a:gd name="T15" fmla="*/ 0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81"/>
              <a:gd name="T26" fmla="*/ 238 w 238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81">
                <a:moveTo>
                  <a:pt x="177" y="0"/>
                </a:moveTo>
                <a:lnTo>
                  <a:pt x="177" y="19"/>
                </a:lnTo>
                <a:lnTo>
                  <a:pt x="0" y="19"/>
                </a:lnTo>
                <a:lnTo>
                  <a:pt x="0" y="62"/>
                </a:lnTo>
                <a:lnTo>
                  <a:pt x="177" y="62"/>
                </a:lnTo>
                <a:lnTo>
                  <a:pt x="177" y="81"/>
                </a:lnTo>
                <a:lnTo>
                  <a:pt x="238" y="43"/>
                </a:lnTo>
                <a:lnTo>
                  <a:pt x="177" y="0"/>
                </a:lnTo>
                <a:close/>
              </a:path>
            </a:pathLst>
          </a:custGeom>
          <a:solidFill>
            <a:srgbClr val="618FFD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B6A7B2-6ADA-451B-B7E4-83FC7545CAC2}"/>
              </a:ext>
            </a:extLst>
          </p:cNvPr>
          <p:cNvSpPr txBox="1"/>
          <p:nvPr/>
        </p:nvSpPr>
        <p:spPr>
          <a:xfrm>
            <a:off x="7807029" y="2927671"/>
            <a:ext cx="238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 </a:t>
            </a:r>
          </a:p>
          <a:p>
            <a:pPr algn="ctr"/>
            <a:r>
              <a:rPr lang="en-US" dirty="0"/>
              <a:t>Setup</a:t>
            </a:r>
          </a:p>
        </p:txBody>
      </p:sp>
      <p:sp>
        <p:nvSpPr>
          <p:cNvPr id="36" name="Freeform 373">
            <a:extLst>
              <a:ext uri="{FF2B5EF4-FFF2-40B4-BE49-F238E27FC236}">
                <a16:creationId xmlns:a16="http://schemas.microsoft.com/office/drawing/2014/main" id="{09068046-CCE5-4E22-BDC3-9CD50F18DD9D}"/>
              </a:ext>
            </a:extLst>
          </p:cNvPr>
          <p:cNvSpPr>
            <a:spLocks/>
          </p:cNvSpPr>
          <p:nvPr/>
        </p:nvSpPr>
        <p:spPr bwMode="auto">
          <a:xfrm rot="13085009">
            <a:off x="8166977" y="3795717"/>
            <a:ext cx="1607583" cy="236601"/>
          </a:xfrm>
          <a:custGeom>
            <a:avLst/>
            <a:gdLst>
              <a:gd name="T0" fmla="*/ 2147483647 w 238"/>
              <a:gd name="T1" fmla="*/ 0 h 81"/>
              <a:gd name="T2" fmla="*/ 2147483647 w 238"/>
              <a:gd name="T3" fmla="*/ 2147483647 h 81"/>
              <a:gd name="T4" fmla="*/ 0 w 238"/>
              <a:gd name="T5" fmla="*/ 2147483647 h 81"/>
              <a:gd name="T6" fmla="*/ 0 w 238"/>
              <a:gd name="T7" fmla="*/ 2147483647 h 81"/>
              <a:gd name="T8" fmla="*/ 2147483647 w 238"/>
              <a:gd name="T9" fmla="*/ 2147483647 h 81"/>
              <a:gd name="T10" fmla="*/ 2147483647 w 238"/>
              <a:gd name="T11" fmla="*/ 2147483647 h 81"/>
              <a:gd name="T12" fmla="*/ 2147483647 w 238"/>
              <a:gd name="T13" fmla="*/ 2147483647 h 81"/>
              <a:gd name="T14" fmla="*/ 2147483647 w 238"/>
              <a:gd name="T15" fmla="*/ 0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81"/>
              <a:gd name="T26" fmla="*/ 238 w 238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81">
                <a:moveTo>
                  <a:pt x="177" y="0"/>
                </a:moveTo>
                <a:lnTo>
                  <a:pt x="177" y="19"/>
                </a:lnTo>
                <a:lnTo>
                  <a:pt x="0" y="19"/>
                </a:lnTo>
                <a:lnTo>
                  <a:pt x="0" y="62"/>
                </a:lnTo>
                <a:lnTo>
                  <a:pt x="177" y="62"/>
                </a:lnTo>
                <a:lnTo>
                  <a:pt x="177" y="81"/>
                </a:lnTo>
                <a:lnTo>
                  <a:pt x="238" y="43"/>
                </a:lnTo>
                <a:lnTo>
                  <a:pt x="177" y="0"/>
                </a:lnTo>
                <a:close/>
              </a:path>
            </a:pathLst>
          </a:custGeom>
          <a:solidFill>
            <a:srgbClr val="C000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392E6-8160-45C9-8028-BAE5A2E64ADE}"/>
              </a:ext>
            </a:extLst>
          </p:cNvPr>
          <p:cNvGrpSpPr/>
          <p:nvPr/>
        </p:nvGrpSpPr>
        <p:grpSpPr>
          <a:xfrm>
            <a:off x="7721304" y="943423"/>
            <a:ext cx="2387408" cy="752027"/>
            <a:chOff x="7721304" y="943423"/>
            <a:chExt cx="2387408" cy="752027"/>
          </a:xfrm>
        </p:grpSpPr>
        <p:sp>
          <p:nvSpPr>
            <p:cNvPr id="43" name="Freeform 373">
              <a:extLst>
                <a:ext uri="{FF2B5EF4-FFF2-40B4-BE49-F238E27FC236}">
                  <a16:creationId xmlns:a16="http://schemas.microsoft.com/office/drawing/2014/main" id="{C601F480-57A8-43FB-B52A-77EA0DBEA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27" y="1458849"/>
              <a:ext cx="1575092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1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BCC8AF-B126-4406-9842-EA9BFC64DBAC}"/>
                </a:ext>
              </a:extLst>
            </p:cNvPr>
            <p:cNvSpPr txBox="1"/>
            <p:nvPr/>
          </p:nvSpPr>
          <p:spPr>
            <a:xfrm>
              <a:off x="7721304" y="943423"/>
              <a:ext cx="2387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Notification </a:t>
              </a:r>
            </a:p>
            <a:p>
              <a:pPr algn="ctr"/>
              <a:r>
                <a:rPr lang="en-US" dirty="0"/>
                <a:t>of Deposit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554CA3-F100-47BF-8EB5-3EFE74FBE540}"/>
              </a:ext>
            </a:extLst>
          </p:cNvPr>
          <p:cNvGrpSpPr/>
          <p:nvPr/>
        </p:nvGrpSpPr>
        <p:grpSpPr>
          <a:xfrm>
            <a:off x="2655503" y="2021365"/>
            <a:ext cx="2387408" cy="794145"/>
            <a:chOff x="2655503" y="2021365"/>
            <a:chExt cx="2387408" cy="794145"/>
          </a:xfrm>
        </p:grpSpPr>
        <p:sp>
          <p:nvSpPr>
            <p:cNvPr id="48" name="Freeform 373">
              <a:extLst>
                <a:ext uri="{FF2B5EF4-FFF2-40B4-BE49-F238E27FC236}">
                  <a16:creationId xmlns:a16="http://schemas.microsoft.com/office/drawing/2014/main" id="{0C3AC657-1CA7-4990-987E-C1734EA39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250" y="2021365"/>
              <a:ext cx="957909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E943CB-6517-4BD1-8F56-8A8F3D9E0E39}"/>
                </a:ext>
              </a:extLst>
            </p:cNvPr>
            <p:cNvSpPr txBox="1"/>
            <p:nvPr/>
          </p:nvSpPr>
          <p:spPr>
            <a:xfrm>
              <a:off x="2655503" y="2169179"/>
              <a:ext cx="2387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Payment</a:t>
              </a:r>
            </a:p>
            <a:p>
              <a:pPr algn="ctr"/>
              <a:r>
                <a:rPr lang="en-US" dirty="0"/>
                <a:t>Instruction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FBCD4-75F1-4D8E-8B42-EC6854767184}"/>
              </a:ext>
            </a:extLst>
          </p:cNvPr>
          <p:cNvSpPr txBox="1"/>
          <p:nvPr/>
        </p:nvSpPr>
        <p:spPr>
          <a:xfrm>
            <a:off x="4673591" y="4603610"/>
            <a:ext cx="337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account setup and funding, may take a </a:t>
            </a:r>
            <a:r>
              <a:rPr lang="en-US" b="1" i="1" u="sng" dirty="0"/>
              <a:t>day or longer</a:t>
            </a:r>
            <a:r>
              <a:rPr lang="en-US" dirty="0"/>
              <a:t> to receive payment and payment notification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ADFEE2-594F-4809-BF5A-61491E27E474}"/>
              </a:ext>
            </a:extLst>
          </p:cNvPr>
          <p:cNvGrpSpPr/>
          <p:nvPr/>
        </p:nvGrpSpPr>
        <p:grpSpPr>
          <a:xfrm>
            <a:off x="3251517" y="3866345"/>
            <a:ext cx="3755200" cy="586092"/>
            <a:chOff x="3251517" y="3866345"/>
            <a:chExt cx="3755200" cy="586092"/>
          </a:xfrm>
        </p:grpSpPr>
        <p:sp>
          <p:nvSpPr>
            <p:cNvPr id="23" name="Freeform 373">
              <a:extLst>
                <a:ext uri="{FF2B5EF4-FFF2-40B4-BE49-F238E27FC236}">
                  <a16:creationId xmlns:a16="http://schemas.microsoft.com/office/drawing/2014/main" id="{D36E4FCC-FCF2-4ECE-99C4-77CD0F00B3E3}"/>
                </a:ext>
              </a:extLst>
            </p:cNvPr>
            <p:cNvSpPr>
              <a:spLocks/>
            </p:cNvSpPr>
            <p:nvPr/>
          </p:nvSpPr>
          <p:spPr bwMode="auto">
            <a:xfrm rot="19102428">
              <a:off x="3251517" y="3866345"/>
              <a:ext cx="3755200" cy="236601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E297CD-44F5-46F4-A681-5F56B3012E86}"/>
                </a:ext>
              </a:extLst>
            </p:cNvPr>
            <p:cNvSpPr txBox="1"/>
            <p:nvPr/>
          </p:nvSpPr>
          <p:spPr>
            <a:xfrm rot="19077820">
              <a:off x="3884185" y="4083105"/>
              <a:ext cx="2387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Payment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5CBB308-6AC3-48C7-AF77-28423A19ADC0}"/>
              </a:ext>
            </a:extLst>
          </p:cNvPr>
          <p:cNvSpPr txBox="1"/>
          <p:nvPr/>
        </p:nvSpPr>
        <p:spPr>
          <a:xfrm rot="2221422">
            <a:off x="7829877" y="4009138"/>
            <a:ext cx="238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Prefunding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46FE0-718A-4B58-880C-817C8F771908}"/>
              </a:ext>
            </a:extLst>
          </p:cNvPr>
          <p:cNvSpPr txBox="1"/>
          <p:nvPr/>
        </p:nvSpPr>
        <p:spPr>
          <a:xfrm>
            <a:off x="5059841" y="5856111"/>
            <a:ext cx="260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Not real-time!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738F63-3573-4FAC-87CD-F43A2781587B}"/>
              </a:ext>
            </a:extLst>
          </p:cNvPr>
          <p:cNvGrpSpPr/>
          <p:nvPr/>
        </p:nvGrpSpPr>
        <p:grpSpPr>
          <a:xfrm>
            <a:off x="3042458" y="4154077"/>
            <a:ext cx="2387408" cy="369332"/>
            <a:chOff x="3042458" y="4154077"/>
            <a:chExt cx="2387408" cy="369332"/>
          </a:xfrm>
        </p:grpSpPr>
        <p:sp>
          <p:nvSpPr>
            <p:cNvPr id="58" name="Freeform 373">
              <a:extLst>
                <a:ext uri="{FF2B5EF4-FFF2-40B4-BE49-F238E27FC236}">
                  <a16:creationId xmlns:a16="http://schemas.microsoft.com/office/drawing/2014/main" id="{5029E075-3E6F-44CB-BB72-22C7FB09AD22}"/>
                </a:ext>
              </a:extLst>
            </p:cNvPr>
            <p:cNvSpPr>
              <a:spLocks/>
            </p:cNvSpPr>
            <p:nvPr/>
          </p:nvSpPr>
          <p:spPr bwMode="auto">
            <a:xfrm rot="8305262">
              <a:off x="3162377" y="4155098"/>
              <a:ext cx="1713519" cy="235419"/>
            </a:xfrm>
            <a:custGeom>
              <a:avLst/>
              <a:gdLst>
                <a:gd name="T0" fmla="*/ 2147483647 w 238"/>
                <a:gd name="T1" fmla="*/ 0 h 81"/>
                <a:gd name="T2" fmla="*/ 2147483647 w 238"/>
                <a:gd name="T3" fmla="*/ 2147483647 h 81"/>
                <a:gd name="T4" fmla="*/ 0 w 238"/>
                <a:gd name="T5" fmla="*/ 2147483647 h 81"/>
                <a:gd name="T6" fmla="*/ 0 w 238"/>
                <a:gd name="T7" fmla="*/ 2147483647 h 81"/>
                <a:gd name="T8" fmla="*/ 2147483647 w 238"/>
                <a:gd name="T9" fmla="*/ 2147483647 h 81"/>
                <a:gd name="T10" fmla="*/ 2147483647 w 238"/>
                <a:gd name="T11" fmla="*/ 2147483647 h 81"/>
                <a:gd name="T12" fmla="*/ 2147483647 w 238"/>
                <a:gd name="T13" fmla="*/ 2147483647 h 81"/>
                <a:gd name="T14" fmla="*/ 2147483647 w 238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81"/>
                <a:gd name="T26" fmla="*/ 238 w 23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81">
                  <a:moveTo>
                    <a:pt x="177" y="0"/>
                  </a:moveTo>
                  <a:lnTo>
                    <a:pt x="177" y="19"/>
                  </a:lnTo>
                  <a:lnTo>
                    <a:pt x="0" y="19"/>
                  </a:lnTo>
                  <a:lnTo>
                    <a:pt x="0" y="62"/>
                  </a:lnTo>
                  <a:lnTo>
                    <a:pt x="177" y="62"/>
                  </a:lnTo>
                  <a:lnTo>
                    <a:pt x="177" y="81"/>
                  </a:lnTo>
                  <a:lnTo>
                    <a:pt x="238" y="4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D11197-6EDB-47FA-8F03-D76FAAFF6064}"/>
                </a:ext>
              </a:extLst>
            </p:cNvPr>
            <p:cNvSpPr txBox="1"/>
            <p:nvPr/>
          </p:nvSpPr>
          <p:spPr>
            <a:xfrm rot="19077820">
              <a:off x="3042458" y="4154077"/>
              <a:ext cx="2387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Payment 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1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06C1-8858-45B8-BF37-DE01D3B9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User to End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DB7E-5434-47FA-8603-61C808CA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304"/>
            <a:ext cx="10515600" cy="4947978"/>
          </a:xfrm>
        </p:spPr>
        <p:txBody>
          <a:bodyPr/>
          <a:lstStyle/>
          <a:p>
            <a:r>
              <a:rPr lang="en-US" dirty="0"/>
              <a:t>With Hundreds of Millions of End Users and Multiple Providers of Faster Payments</a:t>
            </a:r>
          </a:p>
          <a:p>
            <a:endParaRPr lang="en-US" dirty="0"/>
          </a:p>
          <a:p>
            <a:pPr lvl="1"/>
            <a:r>
              <a:rPr lang="en-US" dirty="0"/>
              <a:t>How does any user know or have access to the banking information of every other user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To route a payment to a beneficiary?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To deposit a payment into a beneficiary’s account?</a:t>
            </a:r>
          </a:p>
        </p:txBody>
      </p:sp>
    </p:spTree>
    <p:extLst>
      <p:ext uri="{BB962C8B-B14F-4D97-AF65-F5344CB8AC3E}">
        <p14:creationId xmlns:p14="http://schemas.microsoft.com/office/powerpoint/2010/main" val="23607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1471</Words>
  <Application>Microsoft Office PowerPoint</Application>
  <PresentationFormat>Widescreen</PresentationFormat>
  <Paragraphs>393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Office Theme</vt:lpstr>
      <vt:lpstr>Hidden Risks of Faster Payments</vt:lpstr>
      <vt:lpstr>Topical Agenda</vt:lpstr>
      <vt:lpstr>Background</vt:lpstr>
      <vt:lpstr>Real-Time Payments</vt:lpstr>
      <vt:lpstr>Real-Time Payments User Perspective</vt:lpstr>
      <vt:lpstr>Real-Time Payments Reality</vt:lpstr>
      <vt:lpstr>End-User to End-User Reality</vt:lpstr>
      <vt:lpstr>Two Providers – One Per User</vt:lpstr>
      <vt:lpstr>End User to End User</vt:lpstr>
      <vt:lpstr>Multiple Providers</vt:lpstr>
      <vt:lpstr>Payment with Multiple Providers</vt:lpstr>
      <vt:lpstr>One Provider Per User – Multiple Users/Providers</vt:lpstr>
      <vt:lpstr>Directories</vt:lpstr>
      <vt:lpstr>Directory Provides Routing &amp; Acct Info</vt:lpstr>
      <vt:lpstr>Key Questions About Directories</vt:lpstr>
      <vt:lpstr>Directory Update - Multiple Sources</vt:lpstr>
      <vt:lpstr>Two Directories - Acct Info Updates</vt:lpstr>
      <vt:lpstr>Key Questions About Directories</vt:lpstr>
      <vt:lpstr>Real-Time Payment &amp; Directory Maintenance</vt:lpstr>
      <vt:lpstr>Key Questions About Directories</vt:lpstr>
      <vt:lpstr>Timing of Payment vs Two Directories</vt:lpstr>
      <vt:lpstr>Key Questions About Directories</vt:lpstr>
      <vt:lpstr>Key Questions About Directories</vt:lpstr>
      <vt:lpstr>Proximate Damages</vt:lpstr>
      <vt:lpstr>Addressing Risks</vt:lpstr>
      <vt:lpstr>Summary</vt:lpstr>
      <vt:lpstr>Hidden Risks</vt:lpstr>
      <vt:lpstr>Additional Information</vt:lpstr>
      <vt:lpstr>Hidden Risks of Faster Payments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Walker</dc:creator>
  <cp:lastModifiedBy>David Walker</cp:lastModifiedBy>
  <cp:revision>1021</cp:revision>
  <cp:lastPrinted>2018-11-06T19:32:27Z</cp:lastPrinted>
  <dcterms:created xsi:type="dcterms:W3CDTF">2018-02-08T01:14:13Z</dcterms:created>
  <dcterms:modified xsi:type="dcterms:W3CDTF">2019-08-13T18:01:29Z</dcterms:modified>
</cp:coreProperties>
</file>