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8" r:id="rId3"/>
    <p:sldId id="313" r:id="rId4"/>
    <p:sldId id="4001" r:id="rId5"/>
    <p:sldId id="1955" r:id="rId6"/>
    <p:sldId id="4002" r:id="rId7"/>
    <p:sldId id="3995" r:id="rId8"/>
    <p:sldId id="3998" r:id="rId9"/>
    <p:sldId id="4018" r:id="rId10"/>
    <p:sldId id="4008" r:id="rId11"/>
    <p:sldId id="4007" r:id="rId12"/>
    <p:sldId id="4019" r:id="rId13"/>
    <p:sldId id="4021" r:id="rId14"/>
    <p:sldId id="4000" r:id="rId15"/>
    <p:sldId id="4020" r:id="rId16"/>
    <p:sldId id="4022" r:id="rId17"/>
    <p:sldId id="4023" r:id="rId18"/>
    <p:sldId id="3999" r:id="rId19"/>
    <p:sldId id="4009" r:id="rId20"/>
    <p:sldId id="4013" r:id="rId21"/>
    <p:sldId id="4012" r:id="rId22"/>
    <p:sldId id="4010" r:id="rId23"/>
    <p:sldId id="4011" r:id="rId24"/>
    <p:sldId id="4014" r:id="rId25"/>
    <p:sldId id="4015" r:id="rId26"/>
    <p:sldId id="4016" r:id="rId27"/>
    <p:sldId id="4017" r:id="rId28"/>
    <p:sldId id="3996" r:id="rId29"/>
    <p:sldId id="3997" r:id="rId30"/>
    <p:sldId id="3879" r:id="rId31"/>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635"/>
    <a:srgbClr val="0000FF"/>
    <a:srgbClr val="006666"/>
    <a:srgbClr val="618FFD"/>
    <a:srgbClr val="CC3300"/>
    <a:srgbClr val="2F528F"/>
    <a:srgbClr val="66FFFF"/>
    <a:srgbClr val="969696"/>
    <a:srgbClr val="C0C0C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55" autoAdjust="0"/>
    <p:restoredTop sz="94615" autoAdjust="0"/>
  </p:normalViewPr>
  <p:slideViewPr>
    <p:cSldViewPr snapToGrid="0">
      <p:cViewPr varScale="1">
        <p:scale>
          <a:sx n="116" d="100"/>
          <a:sy n="116" d="100"/>
        </p:scale>
        <p:origin x="696" y="126"/>
      </p:cViewPr>
      <p:guideLst/>
    </p:cSldViewPr>
  </p:slideViewPr>
  <p:outlineViewPr>
    <p:cViewPr>
      <p:scale>
        <a:sx n="33" d="100"/>
        <a:sy n="33" d="100"/>
      </p:scale>
      <p:origin x="0" y="-7098"/>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471055"/>
          </a:xfrm>
          <a:prstGeom prst="rect">
            <a:avLst/>
          </a:prstGeom>
        </p:spPr>
        <p:txBody>
          <a:bodyPr vert="horz" lIns="94225" tIns="47112" rIns="94225" bIns="47112" rtlCol="0"/>
          <a:lstStyle>
            <a:lvl1pPr algn="l">
              <a:defRPr sz="1200"/>
            </a:lvl1pPr>
          </a:lstStyle>
          <a:p>
            <a:endParaRPr lang="en-US" dirty="0"/>
          </a:p>
        </p:txBody>
      </p:sp>
      <p:sp>
        <p:nvSpPr>
          <p:cNvPr id="3" name="Date Placeholder 2"/>
          <p:cNvSpPr>
            <a:spLocks noGrp="1"/>
          </p:cNvSpPr>
          <p:nvPr>
            <p:ph type="dt" idx="1"/>
          </p:nvPr>
        </p:nvSpPr>
        <p:spPr>
          <a:xfrm>
            <a:off x="4023092" y="1"/>
            <a:ext cx="3077739" cy="471055"/>
          </a:xfrm>
          <a:prstGeom prst="rect">
            <a:avLst/>
          </a:prstGeom>
        </p:spPr>
        <p:txBody>
          <a:bodyPr vert="horz" lIns="94225" tIns="47112" rIns="94225" bIns="47112" rtlCol="0"/>
          <a:lstStyle>
            <a:lvl1pPr algn="r">
              <a:defRPr sz="1200"/>
            </a:lvl1pPr>
          </a:lstStyle>
          <a:p>
            <a:fld id="{E0AF0ADC-FC12-47DC-9AB8-352B8D58506E}" type="datetimeFigureOut">
              <a:rPr lang="en-US" smtClean="0"/>
              <a:t>8/13/2020</a:t>
            </a:fld>
            <a:endParaRPr lang="en-US" dirty="0"/>
          </a:p>
        </p:txBody>
      </p:sp>
      <p:sp>
        <p:nvSpPr>
          <p:cNvPr id="4" name="Slide Image Placeholder 3"/>
          <p:cNvSpPr>
            <a:spLocks noGrp="1" noRot="1" noChangeAspect="1"/>
          </p:cNvSpPr>
          <p:nvPr>
            <p:ph type="sldImg" idx="2"/>
          </p:nvPr>
        </p:nvSpPr>
        <p:spPr>
          <a:xfrm>
            <a:off x="733425" y="1173163"/>
            <a:ext cx="5635625" cy="3170237"/>
          </a:xfrm>
          <a:prstGeom prst="rect">
            <a:avLst/>
          </a:prstGeom>
          <a:noFill/>
          <a:ln w="12700">
            <a:solidFill>
              <a:prstClr val="black"/>
            </a:solidFill>
          </a:ln>
        </p:spPr>
        <p:txBody>
          <a:bodyPr vert="horz" lIns="94225" tIns="47112" rIns="94225" bIns="47112" rtlCol="0" anchor="ctr"/>
          <a:lstStyle/>
          <a:p>
            <a:endParaRPr lang="en-US" dirty="0"/>
          </a:p>
        </p:txBody>
      </p:sp>
      <p:sp>
        <p:nvSpPr>
          <p:cNvPr id="5" name="Notes Placeholder 4"/>
          <p:cNvSpPr>
            <a:spLocks noGrp="1"/>
          </p:cNvSpPr>
          <p:nvPr>
            <p:ph type="body" sz="quarter" idx="3"/>
          </p:nvPr>
        </p:nvSpPr>
        <p:spPr>
          <a:xfrm>
            <a:off x="710248" y="4518205"/>
            <a:ext cx="5681980" cy="3696713"/>
          </a:xfrm>
          <a:prstGeom prst="rect">
            <a:avLst/>
          </a:prstGeom>
        </p:spPr>
        <p:txBody>
          <a:bodyPr vert="horz" lIns="94225" tIns="47112" rIns="94225" bIns="4711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71054"/>
          </a:xfrm>
          <a:prstGeom prst="rect">
            <a:avLst/>
          </a:prstGeom>
        </p:spPr>
        <p:txBody>
          <a:bodyPr vert="horz" lIns="94225" tIns="47112" rIns="94225" bIns="47112"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3"/>
            <a:ext cx="3077739" cy="471054"/>
          </a:xfrm>
          <a:prstGeom prst="rect">
            <a:avLst/>
          </a:prstGeom>
        </p:spPr>
        <p:txBody>
          <a:bodyPr vert="horz" lIns="94225" tIns="47112" rIns="94225" bIns="47112" rtlCol="0" anchor="b"/>
          <a:lstStyle>
            <a:lvl1pPr algn="r">
              <a:defRPr sz="1200"/>
            </a:lvl1pPr>
          </a:lstStyle>
          <a:p>
            <a:fld id="{7FC3D90A-A5D6-4975-94E1-62C47B2BE688}" type="slidenum">
              <a:rPr lang="en-US" smtClean="0"/>
              <a:t>‹#›</a:t>
            </a:fld>
            <a:endParaRPr lang="en-US" dirty="0"/>
          </a:p>
        </p:txBody>
      </p:sp>
    </p:spTree>
    <p:extLst>
      <p:ext uri="{BB962C8B-B14F-4D97-AF65-F5344CB8AC3E}">
        <p14:creationId xmlns:p14="http://schemas.microsoft.com/office/powerpoint/2010/main" val="3535022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5" name="Date Placeholder 4"/>
          <p:cNvSpPr>
            <a:spLocks noGrp="1"/>
          </p:cNvSpPr>
          <p:nvPr>
            <p:ph type="dt" idx="10"/>
          </p:nvPr>
        </p:nvSpPr>
        <p:spPr/>
        <p:txBody>
          <a:bodyPr/>
          <a:lstStyle/>
          <a:p>
            <a:r>
              <a:rPr lang="en-US" dirty="0"/>
              <a:t>Aug 26, 2014</a:t>
            </a:r>
          </a:p>
        </p:txBody>
      </p:sp>
      <p:sp>
        <p:nvSpPr>
          <p:cNvPr id="4" name="Footer Placeholder 3"/>
          <p:cNvSpPr>
            <a:spLocks noGrp="1"/>
          </p:cNvSpPr>
          <p:nvPr>
            <p:ph type="ftr" sz="quarter" idx="11"/>
          </p:nvPr>
        </p:nvSpPr>
        <p:spPr/>
        <p:txBody>
          <a:bodyPr/>
          <a:lstStyle/>
          <a:p>
            <a:pPr>
              <a:defRPr/>
            </a:pPr>
            <a:r>
              <a:rPr lang="en-US" dirty="0"/>
              <a:t>Copyright© 2014 by ECCHO (Certain contributed content subject to third party copyrights)</a:t>
            </a:r>
          </a:p>
        </p:txBody>
      </p:sp>
      <p:sp>
        <p:nvSpPr>
          <p:cNvPr id="6" name="Slide Number Placeholder 5"/>
          <p:cNvSpPr>
            <a:spLocks noGrp="1"/>
          </p:cNvSpPr>
          <p:nvPr>
            <p:ph type="sldNum" sz="quarter" idx="12"/>
          </p:nvPr>
        </p:nvSpPr>
        <p:spPr/>
        <p:txBody>
          <a:bodyPr/>
          <a:lstStyle/>
          <a:p>
            <a:fld id="{6BE3F086-A75E-4000-836F-2EC3C9C10338}" type="slidenum">
              <a:rPr lang="en-US" smtClean="0"/>
              <a:pPr/>
              <a:t>2</a:t>
            </a:fld>
            <a:endParaRPr lang="en-US" dirty="0"/>
          </a:p>
        </p:txBody>
      </p:sp>
      <p:sp>
        <p:nvSpPr>
          <p:cNvPr id="7" name="Header Placeholder 6"/>
          <p:cNvSpPr>
            <a:spLocks noGrp="1"/>
          </p:cNvSpPr>
          <p:nvPr>
            <p:ph type="hdr" sz="quarter" idx="13"/>
          </p:nvPr>
        </p:nvSpPr>
        <p:spPr/>
        <p:txBody>
          <a:bodyPr/>
          <a:lstStyle/>
          <a:p>
            <a:r>
              <a:rPr lang="en-US" dirty="0"/>
              <a:t>Holder in Due Course - Part II</a:t>
            </a:r>
          </a:p>
        </p:txBody>
      </p:sp>
    </p:spTree>
    <p:extLst>
      <p:ext uri="{BB962C8B-B14F-4D97-AF65-F5344CB8AC3E}">
        <p14:creationId xmlns:p14="http://schemas.microsoft.com/office/powerpoint/2010/main" val="3996704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09" name="Slide Image Placeholder 1"/>
          <p:cNvSpPr>
            <a:spLocks noGrp="1" noRot="1" noChangeAspect="1"/>
          </p:cNvSpPr>
          <p:nvPr>
            <p:ph type="sldImg"/>
          </p:nvPr>
        </p:nvSpPr>
        <p:spPr>
          <a:xfrm>
            <a:off x="-77788" y="130175"/>
            <a:ext cx="7613651" cy="4283075"/>
          </a:xfrm>
          <a:ln/>
        </p:spPr>
      </p:sp>
      <p:sp>
        <p:nvSpPr>
          <p:cNvPr id="427010" name="Slide Number Placeholder 3"/>
          <p:cNvSpPr>
            <a:spLocks noGrp="1"/>
          </p:cNvSpPr>
          <p:nvPr>
            <p:ph type="sldNum" sz="quarter" idx="5"/>
          </p:nvPr>
        </p:nvSpPr>
        <p:spPr>
          <a:noFill/>
        </p:spPr>
        <p:txBody>
          <a:bodyPr/>
          <a:lstStyle/>
          <a:p>
            <a:pPr defTabSz="997238"/>
            <a:fld id="{CDE55FFB-E720-4830-BF0E-6E82D3AD9239}" type="slidenum">
              <a:rPr lang="en-US" smtClean="0">
                <a:latin typeface="Arial" charset="0"/>
                <a:cs typeface="Arial" charset="0"/>
              </a:rPr>
              <a:pPr defTabSz="997238"/>
              <a:t>3</a:t>
            </a:fld>
            <a:endParaRPr lang="en-US" dirty="0">
              <a:latin typeface="Arial" charset="0"/>
              <a:cs typeface="Arial" charset="0"/>
            </a:endParaRPr>
          </a:p>
        </p:txBody>
      </p:sp>
      <p:sp>
        <p:nvSpPr>
          <p:cNvPr id="5" name="Notes Placeholder 4"/>
          <p:cNvSpPr>
            <a:spLocks noGrp="1"/>
          </p:cNvSpPr>
          <p:nvPr>
            <p:ph type="body" sz="quarter" idx="10"/>
          </p:nvPr>
        </p:nvSpPr>
        <p:spPr/>
        <p:txBody>
          <a:bodyPr>
            <a:normAutofit/>
          </a:bodyPr>
          <a:lstStyle/>
          <a:p>
            <a:endParaRPr lang="en-US" dirty="0"/>
          </a:p>
        </p:txBody>
      </p:sp>
    </p:spTree>
    <p:extLst>
      <p:ext uri="{BB962C8B-B14F-4D97-AF65-F5344CB8AC3E}">
        <p14:creationId xmlns:p14="http://schemas.microsoft.com/office/powerpoint/2010/main" val="3582796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pPr marL="0" marR="0" lvl="0" indent="0" algn="r" defTabSz="930159" rtl="0" eaLnBrk="1" fontAlgn="auto" latinLnBrk="0" hangingPunct="1">
              <a:lnSpc>
                <a:spcPct val="100000"/>
              </a:lnSpc>
              <a:spcBef>
                <a:spcPts val="0"/>
              </a:spcBef>
              <a:spcAft>
                <a:spcPts val="0"/>
              </a:spcAft>
              <a:buClrTx/>
              <a:buSzTx/>
              <a:buFontTx/>
              <a:buNone/>
              <a:tabLst/>
              <a:defRPr/>
            </a:pPr>
            <a:fld id="{693DCF61-1A48-4B31-B095-4D0928A7723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30159"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7523" name="Rectangle 2"/>
          <p:cNvSpPr>
            <a:spLocks noGrp="1" noRot="1" noChangeAspect="1" noChangeArrowheads="1" noTextEdit="1"/>
          </p:cNvSpPr>
          <p:nvPr>
            <p:ph type="sldImg"/>
          </p:nvPr>
        </p:nvSpPr>
        <p:spPr>
          <a:xfrm>
            <a:off x="1801813" y="47625"/>
            <a:ext cx="5632450" cy="3168650"/>
          </a:xfrm>
          <a:ln/>
        </p:spPr>
      </p:sp>
      <p:sp>
        <p:nvSpPr>
          <p:cNvPr id="1075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213204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pPr marL="0" marR="0" lvl="0" indent="0" algn="r" defTabSz="930159" rtl="0" eaLnBrk="1" fontAlgn="auto" latinLnBrk="0" hangingPunct="1">
              <a:lnSpc>
                <a:spcPct val="100000"/>
              </a:lnSpc>
              <a:spcBef>
                <a:spcPts val="0"/>
              </a:spcBef>
              <a:spcAft>
                <a:spcPts val="0"/>
              </a:spcAft>
              <a:buClrTx/>
              <a:buSzTx/>
              <a:buFontTx/>
              <a:buNone/>
              <a:tabLst/>
              <a:defRPr/>
            </a:pPr>
            <a:fld id="{693DCF61-1A48-4B31-B095-4D0928A7723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30159"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7523" name="Rectangle 2"/>
          <p:cNvSpPr>
            <a:spLocks noGrp="1" noRot="1" noChangeAspect="1" noChangeArrowheads="1" noTextEdit="1"/>
          </p:cNvSpPr>
          <p:nvPr>
            <p:ph type="sldImg"/>
          </p:nvPr>
        </p:nvSpPr>
        <p:spPr>
          <a:xfrm>
            <a:off x="1801813" y="47625"/>
            <a:ext cx="5632450" cy="3168650"/>
          </a:xfrm>
          <a:ln/>
        </p:spPr>
      </p:sp>
      <p:sp>
        <p:nvSpPr>
          <p:cNvPr id="1075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844668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pPr marL="0" marR="0" lvl="0" indent="0" algn="r" defTabSz="930159" rtl="0" eaLnBrk="1" fontAlgn="auto" latinLnBrk="0" hangingPunct="1">
              <a:lnSpc>
                <a:spcPct val="100000"/>
              </a:lnSpc>
              <a:spcBef>
                <a:spcPts val="0"/>
              </a:spcBef>
              <a:spcAft>
                <a:spcPts val="0"/>
              </a:spcAft>
              <a:buClrTx/>
              <a:buSzTx/>
              <a:buFontTx/>
              <a:buNone/>
              <a:tabLst/>
              <a:defRPr/>
            </a:pPr>
            <a:fld id="{693DCF61-1A48-4B31-B095-4D0928A7723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30159"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7523" name="Rectangle 2"/>
          <p:cNvSpPr>
            <a:spLocks noGrp="1" noRot="1" noChangeAspect="1" noChangeArrowheads="1" noTextEdit="1"/>
          </p:cNvSpPr>
          <p:nvPr>
            <p:ph type="sldImg"/>
          </p:nvPr>
        </p:nvSpPr>
        <p:spPr>
          <a:xfrm>
            <a:off x="1801813" y="47625"/>
            <a:ext cx="5632450" cy="3168650"/>
          </a:xfrm>
          <a:ln/>
        </p:spPr>
      </p:sp>
      <p:sp>
        <p:nvSpPr>
          <p:cNvPr id="10752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31083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9921" name="Slide Image Placeholder 1"/>
          <p:cNvSpPr>
            <a:spLocks noGrp="1" noRot="1" noChangeAspect="1"/>
          </p:cNvSpPr>
          <p:nvPr>
            <p:ph type="sldImg"/>
          </p:nvPr>
        </p:nvSpPr>
        <p:spPr>
          <a:xfrm>
            <a:off x="-101600" y="125413"/>
            <a:ext cx="7491413" cy="4213225"/>
          </a:xfrm>
          <a:ln/>
        </p:spPr>
      </p:sp>
      <p:sp>
        <p:nvSpPr>
          <p:cNvPr id="5329922" name="Notes Placeholder 2"/>
          <p:cNvSpPr>
            <a:spLocks noGrp="1"/>
          </p:cNvSpPr>
          <p:nvPr>
            <p:ph type="body" idx="1"/>
          </p:nvPr>
        </p:nvSpPr>
        <p:spPr>
          <a:noFill/>
          <a:ln/>
        </p:spPr>
        <p:txBody>
          <a:bodyPr/>
          <a:lstStyle/>
          <a:p>
            <a:pPr eaLnBrk="1" hangingPunct="1"/>
            <a:endParaRPr lang="en-US" dirty="0">
              <a:latin typeface="Arial" charset="0"/>
              <a:cs typeface="Arial" charset="0"/>
            </a:endParaRPr>
          </a:p>
        </p:txBody>
      </p:sp>
      <p:sp>
        <p:nvSpPr>
          <p:cNvPr id="2" name="Footer Placeholder 1"/>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102396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4111F-9F8F-4136-8747-617B45465533}"/>
              </a:ext>
            </a:extLst>
          </p:cNvPr>
          <p:cNvSpPr>
            <a:spLocks noGrp="1"/>
          </p:cNvSpPr>
          <p:nvPr>
            <p:ph type="ctrTitle"/>
          </p:nvPr>
        </p:nvSpPr>
        <p:spPr>
          <a:xfrm>
            <a:off x="1524000" y="872278"/>
            <a:ext cx="9829800" cy="2387600"/>
          </a:xfrm>
        </p:spPr>
        <p:txBody>
          <a:bodyPr anchor="b">
            <a:normAutofit/>
          </a:bodyPr>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CAE07BCB-11D1-4971-B69A-045645930E14}"/>
              </a:ext>
            </a:extLst>
          </p:cNvPr>
          <p:cNvSpPr>
            <a:spLocks noGrp="1"/>
          </p:cNvSpPr>
          <p:nvPr>
            <p:ph type="subTitle" idx="1"/>
          </p:nvPr>
        </p:nvSpPr>
        <p:spPr>
          <a:xfrm rot="10800000" flipV="1">
            <a:off x="1524000" y="3428999"/>
            <a:ext cx="9144000" cy="64281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grpSp>
        <p:nvGrpSpPr>
          <p:cNvPr id="7" name="Group 6">
            <a:extLst>
              <a:ext uri="{FF2B5EF4-FFF2-40B4-BE49-F238E27FC236}">
                <a16:creationId xmlns:a16="http://schemas.microsoft.com/office/drawing/2014/main" id="{B80AB26B-9FD9-452C-9D1E-5CBD4B8E46FA}"/>
              </a:ext>
            </a:extLst>
          </p:cNvPr>
          <p:cNvGrpSpPr/>
          <p:nvPr userDrawn="1"/>
        </p:nvGrpSpPr>
        <p:grpSpPr>
          <a:xfrm>
            <a:off x="362628" y="3398442"/>
            <a:ext cx="5712737" cy="584775"/>
            <a:chOff x="987300" y="1791066"/>
            <a:chExt cx="5712737" cy="584775"/>
          </a:xfrm>
        </p:grpSpPr>
        <p:cxnSp>
          <p:nvCxnSpPr>
            <p:cNvPr id="8" name="Straight Arrow Connector 7">
              <a:extLst>
                <a:ext uri="{FF2B5EF4-FFF2-40B4-BE49-F238E27FC236}">
                  <a16:creationId xmlns:a16="http://schemas.microsoft.com/office/drawing/2014/main" id="{82DA069C-0708-4DFD-AC43-A3BD63D7608D}"/>
                </a:ext>
              </a:extLst>
            </p:cNvPr>
            <p:cNvCxnSpPr/>
            <p:nvPr userDrawn="1"/>
          </p:nvCxnSpPr>
          <p:spPr bwMode="auto">
            <a:xfrm>
              <a:off x="987300" y="1791075"/>
              <a:ext cx="5712737" cy="0"/>
            </a:xfrm>
            <a:prstGeom prst="straightConnector1">
              <a:avLst/>
            </a:prstGeom>
            <a:solidFill>
              <a:schemeClr val="accent1"/>
            </a:solidFill>
            <a:ln w="50800" cap="flat" cmpd="sng" algn="ctr">
              <a:solidFill>
                <a:srgbClr val="003399"/>
              </a:solidFill>
              <a:prstDash val="solid"/>
              <a:round/>
              <a:headEnd type="none" w="med" len="med"/>
              <a:tailEnd type="triangle"/>
            </a:ln>
            <a:effectLst/>
          </p:spPr>
        </p:cxnSp>
        <p:sp>
          <p:nvSpPr>
            <p:cNvPr id="9" name="TextBox 8">
              <a:extLst>
                <a:ext uri="{FF2B5EF4-FFF2-40B4-BE49-F238E27FC236}">
                  <a16:creationId xmlns:a16="http://schemas.microsoft.com/office/drawing/2014/main" id="{E7A237C2-DCDF-48C1-8497-8011E0E74C73}"/>
                </a:ext>
              </a:extLst>
            </p:cNvPr>
            <p:cNvSpPr txBox="1"/>
            <p:nvPr userDrawn="1"/>
          </p:nvSpPr>
          <p:spPr>
            <a:xfrm>
              <a:off x="1311261" y="1791066"/>
              <a:ext cx="2928302" cy="584775"/>
            </a:xfrm>
            <a:prstGeom prst="rect">
              <a:avLst/>
            </a:prstGeom>
            <a:noFill/>
          </p:spPr>
          <p:txBody>
            <a:bodyPr wrap="none" rtlCol="0">
              <a:spAutoFit/>
            </a:bodyPr>
            <a:lstStyle/>
            <a:p>
              <a:r>
                <a:rPr lang="en-US" dirty="0"/>
                <a:t>iller Endeavors, LLC</a:t>
              </a:r>
            </a:p>
            <a:p>
              <a:r>
                <a:rPr lang="en-US" sz="1400" i="1" dirty="0"/>
                <a:t>To Steer the Course You Need a Tiller!</a:t>
              </a:r>
            </a:p>
          </p:txBody>
        </p:sp>
        <p:cxnSp>
          <p:nvCxnSpPr>
            <p:cNvPr id="10" name="Straight Connector 9">
              <a:extLst>
                <a:ext uri="{FF2B5EF4-FFF2-40B4-BE49-F238E27FC236}">
                  <a16:creationId xmlns:a16="http://schemas.microsoft.com/office/drawing/2014/main" id="{E86EBC24-B050-4DCA-AFD9-2CB99A083CA3}"/>
                </a:ext>
              </a:extLst>
            </p:cNvPr>
            <p:cNvCxnSpPr>
              <a:cxnSpLocks/>
            </p:cNvCxnSpPr>
            <p:nvPr userDrawn="1"/>
          </p:nvCxnSpPr>
          <p:spPr bwMode="auto">
            <a:xfrm>
              <a:off x="1358007" y="1791066"/>
              <a:ext cx="0" cy="282178"/>
            </a:xfrm>
            <a:prstGeom prst="line">
              <a:avLst/>
            </a:prstGeom>
            <a:solidFill>
              <a:schemeClr val="accent1"/>
            </a:solidFill>
            <a:ln w="57150" cap="flat" cmpd="sng" algn="ctr">
              <a:solidFill>
                <a:srgbClr val="003399"/>
              </a:solidFill>
              <a:prstDash val="solid"/>
              <a:round/>
              <a:headEnd type="none" w="med" len="med"/>
              <a:tailEnd type="none" w="med" len="med"/>
            </a:ln>
            <a:effectLst/>
          </p:spPr>
        </p:cxnSp>
      </p:grpSp>
    </p:spTree>
    <p:extLst>
      <p:ext uri="{BB962C8B-B14F-4D97-AF65-F5344CB8AC3E}">
        <p14:creationId xmlns:p14="http://schemas.microsoft.com/office/powerpoint/2010/main" val="2586345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3B953-6387-45DA-9271-B686F6F673C2}"/>
              </a:ext>
            </a:extLst>
          </p:cNvPr>
          <p:cNvSpPr>
            <a:spLocks noGrp="1"/>
          </p:cNvSpPr>
          <p:nvPr>
            <p:ph type="title"/>
          </p:nvPr>
        </p:nvSpPr>
        <p:spPr>
          <a:xfrm>
            <a:off x="838200" y="-96578"/>
            <a:ext cx="10515600" cy="1325563"/>
          </a:xfrm>
        </p:spPr>
        <p:txBody>
          <a:bodyPr/>
          <a:lstStyle>
            <a:lvl1pPr algn="ctr">
              <a:defRPr b="1">
                <a:solidFill>
                  <a:srgbClr val="C00000"/>
                </a:solidFill>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83C2C869-FF82-4DA0-AA05-DF4FE54688FA}"/>
              </a:ext>
            </a:extLst>
          </p:cNvPr>
          <p:cNvSpPr>
            <a:spLocks noGrp="1"/>
          </p:cNvSpPr>
          <p:nvPr>
            <p:ph idx="1"/>
          </p:nvPr>
        </p:nvSpPr>
        <p:spPr>
          <a:xfrm>
            <a:off x="838200" y="984554"/>
            <a:ext cx="10515600" cy="4947978"/>
          </a:xfrm>
        </p:spPr>
        <p:txBody>
          <a:bodyPr/>
          <a:lstStyle>
            <a:lvl1pPr marL="228600" indent="-228600">
              <a:buClr>
                <a:srgbClr val="003399"/>
              </a:buClr>
              <a:buFont typeface="Arial" panose="020B0604020202020204" pitchFamily="34" charset="0"/>
              <a:buChar char="•"/>
              <a:defRPr sz="3200" b="1"/>
            </a:lvl1pPr>
            <a:lvl2pPr marL="742950" indent="-280988">
              <a:buClr>
                <a:srgbClr val="003399"/>
              </a:buClr>
              <a:buFont typeface="Wingdings" panose="05000000000000000000" pitchFamily="2" charset="2"/>
              <a:buChar char="Ø"/>
              <a:defRPr sz="2800"/>
            </a:lvl2pPr>
            <a:lvl3pPr marL="1203325" indent="-288925">
              <a:buClr>
                <a:srgbClr val="003399"/>
              </a:buClr>
              <a:buFont typeface="Wingdings" panose="05000000000000000000" pitchFamily="2" charset="2"/>
              <a:buChar char="ü"/>
              <a:defRPr sz="2400"/>
            </a:lvl3pPr>
            <a:lvl4pPr marL="1600200" indent="-228600">
              <a:buClr>
                <a:srgbClr val="003399"/>
              </a:buClr>
              <a:buFont typeface="Courier New" panose="02070309020205020404" pitchFamily="49" charset="0"/>
              <a:buChar char="o"/>
              <a:defRPr sz="2400"/>
            </a:lvl4pPr>
            <a:lvl5pPr marL="2057400" indent="-228600">
              <a:buClr>
                <a:srgbClr val="003399"/>
              </a:buClr>
              <a:buFont typeface="Wingdings" panose="05000000000000000000" pitchFamily="2" charset="2"/>
              <a:buChar char="§"/>
              <a:defRPr sz="2400"/>
            </a:lvl5pPr>
          </a:lstStyle>
          <a:p>
            <a:pPr lvl="0"/>
            <a:r>
              <a:rPr lang="en-US" dirty="0"/>
              <a:t>Edit Master text styles</a:t>
            </a:r>
          </a:p>
          <a:p>
            <a:pPr lvl="1"/>
            <a:r>
              <a:rPr lang="en-US" dirty="0"/>
              <a:t>Second levelkkkkkkkkkkkkkkkkkkkkkkkkkkkkkkkkkkkkkkkkkkkkkkkkkkkkkkkkkkkkk</a:t>
            </a:r>
          </a:p>
          <a:p>
            <a:pPr lvl="2"/>
            <a:r>
              <a:rPr lang="en-US" dirty="0"/>
              <a:t>Third levelkkkkkkkkkkkkkkkkkkkkkkkkkkkkkkkkkkkkkkkkkkkkkkkkkkkkkkkkkkkkk</a:t>
            </a:r>
          </a:p>
          <a:p>
            <a:pPr lvl="3"/>
            <a:r>
              <a:rPr lang="en-US" dirty="0"/>
              <a:t>Fourth levelkkkkkkkkkkkkkkkkkkkkkkkkkkkkkkkkkkkkkkkkkkkkkkkkkkkkkkkkkkkkkk</a:t>
            </a:r>
          </a:p>
          <a:p>
            <a:pPr lvl="4"/>
            <a:r>
              <a:rPr lang="en-US" dirty="0"/>
              <a:t>Fifth levelkkkkkkkkkkkkkkkkkkkkkkkkkkkkkkkkkkkkkkkkkkkkkkkkkkkkkkkkkkkk</a:t>
            </a:r>
          </a:p>
        </p:txBody>
      </p:sp>
      <p:sp>
        <p:nvSpPr>
          <p:cNvPr id="5" name="TextBox 4">
            <a:extLst>
              <a:ext uri="{FF2B5EF4-FFF2-40B4-BE49-F238E27FC236}">
                <a16:creationId xmlns:a16="http://schemas.microsoft.com/office/drawing/2014/main" id="{720D7EBB-A06C-400B-B79F-82FC6A4BC35B}"/>
              </a:ext>
            </a:extLst>
          </p:cNvPr>
          <p:cNvSpPr txBox="1"/>
          <p:nvPr userDrawn="1"/>
        </p:nvSpPr>
        <p:spPr>
          <a:xfrm>
            <a:off x="172598" y="6410649"/>
            <a:ext cx="457176" cy="369332"/>
          </a:xfrm>
          <a:prstGeom prst="rect">
            <a:avLst/>
          </a:prstGeom>
          <a:noFill/>
        </p:spPr>
        <p:txBody>
          <a:bodyPr wrap="none" rtlCol="0">
            <a:spAutoFit/>
          </a:bodyPr>
          <a:lstStyle/>
          <a:p>
            <a:fld id="{28CF54A5-1228-4834-B1A7-363EBA3ECDBB}" type="slidenum">
              <a:rPr lang="en-US" smtClean="0"/>
              <a:t>‹#›</a:t>
            </a:fld>
            <a:endParaRPr lang="en-US" dirty="0"/>
          </a:p>
        </p:txBody>
      </p:sp>
      <p:cxnSp>
        <p:nvCxnSpPr>
          <p:cNvPr id="16" name="Straight Arrow Connector 15">
            <a:extLst>
              <a:ext uri="{FF2B5EF4-FFF2-40B4-BE49-F238E27FC236}">
                <a16:creationId xmlns:a16="http://schemas.microsoft.com/office/drawing/2014/main" id="{FA3ECD50-74D4-482D-AFFB-45D386CC333D}"/>
              </a:ext>
            </a:extLst>
          </p:cNvPr>
          <p:cNvCxnSpPr>
            <a:cxnSpLocks/>
          </p:cNvCxnSpPr>
          <p:nvPr userDrawn="1"/>
        </p:nvCxnSpPr>
        <p:spPr>
          <a:xfrm flipV="1">
            <a:off x="589591" y="1169814"/>
            <a:ext cx="0" cy="5015832"/>
          </a:xfrm>
          <a:prstGeom prst="straightConnector1">
            <a:avLst/>
          </a:prstGeom>
          <a:ln w="38100">
            <a:solidFill>
              <a:srgbClr val="CC3300"/>
            </a:solidFill>
            <a:tailEnd type="triangle"/>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851135E7-B2A7-4AB9-8EEE-77DFD681A231}"/>
              </a:ext>
            </a:extLst>
          </p:cNvPr>
          <p:cNvGrpSpPr/>
          <p:nvPr userDrawn="1"/>
        </p:nvGrpSpPr>
        <p:grpSpPr>
          <a:xfrm>
            <a:off x="220550" y="6405725"/>
            <a:ext cx="5712737" cy="365713"/>
            <a:chOff x="169198" y="6529577"/>
            <a:chExt cx="5712737" cy="365713"/>
          </a:xfrm>
        </p:grpSpPr>
        <p:cxnSp>
          <p:nvCxnSpPr>
            <p:cNvPr id="11" name="Straight Arrow Connector 10">
              <a:extLst>
                <a:ext uri="{FF2B5EF4-FFF2-40B4-BE49-F238E27FC236}">
                  <a16:creationId xmlns:a16="http://schemas.microsoft.com/office/drawing/2014/main" id="{E4F75817-542B-425B-ABD0-3EA0876F1844}"/>
                </a:ext>
              </a:extLst>
            </p:cNvPr>
            <p:cNvCxnSpPr/>
            <p:nvPr userDrawn="1"/>
          </p:nvCxnSpPr>
          <p:spPr bwMode="auto">
            <a:xfrm>
              <a:off x="169198" y="6529586"/>
              <a:ext cx="5712737" cy="0"/>
            </a:xfrm>
            <a:prstGeom prst="straightConnector1">
              <a:avLst/>
            </a:prstGeom>
            <a:solidFill>
              <a:schemeClr val="accent1"/>
            </a:solidFill>
            <a:ln w="38100" cap="flat" cmpd="sng" algn="ctr">
              <a:solidFill>
                <a:srgbClr val="003399"/>
              </a:solidFill>
              <a:prstDash val="solid"/>
              <a:round/>
              <a:headEnd type="none" w="med" len="med"/>
              <a:tailEnd type="triangle"/>
            </a:ln>
            <a:effectLst/>
          </p:spPr>
        </p:cxnSp>
        <p:sp>
          <p:nvSpPr>
            <p:cNvPr id="17" name="TextBox 16">
              <a:extLst>
                <a:ext uri="{FF2B5EF4-FFF2-40B4-BE49-F238E27FC236}">
                  <a16:creationId xmlns:a16="http://schemas.microsoft.com/office/drawing/2014/main" id="{21E94FC8-DDB1-4746-AD5E-696E6C027E9C}"/>
                </a:ext>
              </a:extLst>
            </p:cNvPr>
            <p:cNvSpPr txBox="1"/>
            <p:nvPr userDrawn="1"/>
          </p:nvSpPr>
          <p:spPr>
            <a:xfrm>
              <a:off x="493159" y="6556736"/>
              <a:ext cx="2029723" cy="338554"/>
            </a:xfrm>
            <a:prstGeom prst="rect">
              <a:avLst/>
            </a:prstGeom>
            <a:noFill/>
            <a:ln>
              <a:noFill/>
            </a:ln>
          </p:spPr>
          <p:txBody>
            <a:bodyPr wrap="none" rtlCol="0">
              <a:spAutoFit/>
            </a:bodyPr>
            <a:lstStyle/>
            <a:p>
              <a:r>
                <a:rPr lang="en-US" sz="1600" b="0" dirty="0"/>
                <a:t>iller Endeavors, LLC</a:t>
              </a:r>
            </a:p>
          </p:txBody>
        </p:sp>
        <p:cxnSp>
          <p:nvCxnSpPr>
            <p:cNvPr id="18" name="Straight Connector 17">
              <a:extLst>
                <a:ext uri="{FF2B5EF4-FFF2-40B4-BE49-F238E27FC236}">
                  <a16:creationId xmlns:a16="http://schemas.microsoft.com/office/drawing/2014/main" id="{794D1457-E909-4245-85FE-C2BC0085B4F0}"/>
                </a:ext>
              </a:extLst>
            </p:cNvPr>
            <p:cNvCxnSpPr>
              <a:cxnSpLocks/>
            </p:cNvCxnSpPr>
            <p:nvPr userDrawn="1"/>
          </p:nvCxnSpPr>
          <p:spPr bwMode="auto">
            <a:xfrm>
              <a:off x="539905" y="6529577"/>
              <a:ext cx="0" cy="282178"/>
            </a:xfrm>
            <a:prstGeom prst="line">
              <a:avLst/>
            </a:prstGeom>
            <a:solidFill>
              <a:schemeClr val="accent1"/>
            </a:solidFill>
            <a:ln w="38100" cap="flat" cmpd="sng" algn="ctr">
              <a:solidFill>
                <a:srgbClr val="003399"/>
              </a:solidFill>
              <a:prstDash val="solid"/>
              <a:round/>
              <a:headEnd type="none" w="med" len="med"/>
              <a:tailEnd type="none" w="med" len="med"/>
            </a:ln>
            <a:effectLst/>
          </p:spPr>
        </p:cxnSp>
      </p:grpSp>
    </p:spTree>
    <p:extLst>
      <p:ext uri="{BB962C8B-B14F-4D97-AF65-F5344CB8AC3E}">
        <p14:creationId xmlns:p14="http://schemas.microsoft.com/office/powerpoint/2010/main" val="696937729"/>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3B953-6387-45DA-9271-B686F6F673C2}"/>
              </a:ext>
            </a:extLst>
          </p:cNvPr>
          <p:cNvSpPr>
            <a:spLocks noGrp="1"/>
          </p:cNvSpPr>
          <p:nvPr>
            <p:ph type="title"/>
          </p:nvPr>
        </p:nvSpPr>
        <p:spPr/>
        <p:txBody>
          <a:bodyPr/>
          <a:lstStyle>
            <a:lvl1pPr algn="ctr">
              <a:defRPr b="1">
                <a:solidFill>
                  <a:srgbClr val="C00000"/>
                </a:solidFill>
                <a:latin typeface="+mn-lt"/>
              </a:defRPr>
            </a:lvl1pPr>
          </a:lstStyle>
          <a:p>
            <a:r>
              <a:rPr lang="en-US" dirty="0"/>
              <a:t>Click to edit Master title style</a:t>
            </a:r>
          </a:p>
        </p:txBody>
      </p:sp>
      <p:grpSp>
        <p:nvGrpSpPr>
          <p:cNvPr id="20" name="Group 19">
            <a:extLst>
              <a:ext uri="{FF2B5EF4-FFF2-40B4-BE49-F238E27FC236}">
                <a16:creationId xmlns:a16="http://schemas.microsoft.com/office/drawing/2014/main" id="{C47DD7DA-83A6-4F96-B26B-C3A294801F71}"/>
              </a:ext>
            </a:extLst>
          </p:cNvPr>
          <p:cNvGrpSpPr/>
          <p:nvPr userDrawn="1"/>
        </p:nvGrpSpPr>
        <p:grpSpPr>
          <a:xfrm>
            <a:off x="220550" y="6405725"/>
            <a:ext cx="5712737" cy="365713"/>
            <a:chOff x="169198" y="6529577"/>
            <a:chExt cx="5712737" cy="365713"/>
          </a:xfrm>
        </p:grpSpPr>
        <p:cxnSp>
          <p:nvCxnSpPr>
            <p:cNvPr id="21" name="Straight Arrow Connector 20">
              <a:extLst>
                <a:ext uri="{FF2B5EF4-FFF2-40B4-BE49-F238E27FC236}">
                  <a16:creationId xmlns:a16="http://schemas.microsoft.com/office/drawing/2014/main" id="{5B17455B-1867-464D-9EFE-0B38AABD81F4}"/>
                </a:ext>
              </a:extLst>
            </p:cNvPr>
            <p:cNvCxnSpPr/>
            <p:nvPr userDrawn="1"/>
          </p:nvCxnSpPr>
          <p:spPr bwMode="auto">
            <a:xfrm>
              <a:off x="169198" y="6529586"/>
              <a:ext cx="5712737" cy="0"/>
            </a:xfrm>
            <a:prstGeom prst="straightConnector1">
              <a:avLst/>
            </a:prstGeom>
            <a:solidFill>
              <a:schemeClr val="accent1"/>
            </a:solidFill>
            <a:ln w="38100" cap="flat" cmpd="sng" algn="ctr">
              <a:solidFill>
                <a:srgbClr val="003399"/>
              </a:solidFill>
              <a:prstDash val="solid"/>
              <a:round/>
              <a:headEnd type="none" w="med" len="med"/>
              <a:tailEnd type="triangle"/>
            </a:ln>
            <a:effectLst/>
          </p:spPr>
        </p:cxnSp>
        <p:sp>
          <p:nvSpPr>
            <p:cNvPr id="22" name="TextBox 21">
              <a:extLst>
                <a:ext uri="{FF2B5EF4-FFF2-40B4-BE49-F238E27FC236}">
                  <a16:creationId xmlns:a16="http://schemas.microsoft.com/office/drawing/2014/main" id="{8BAC8EBA-33DC-4EBC-AABE-DE264F4C0105}"/>
                </a:ext>
              </a:extLst>
            </p:cNvPr>
            <p:cNvSpPr txBox="1"/>
            <p:nvPr userDrawn="1"/>
          </p:nvSpPr>
          <p:spPr>
            <a:xfrm>
              <a:off x="493159" y="6556736"/>
              <a:ext cx="2029723" cy="338554"/>
            </a:xfrm>
            <a:prstGeom prst="rect">
              <a:avLst/>
            </a:prstGeom>
            <a:noFill/>
            <a:ln>
              <a:noFill/>
            </a:ln>
          </p:spPr>
          <p:txBody>
            <a:bodyPr wrap="none" rtlCol="0">
              <a:spAutoFit/>
            </a:bodyPr>
            <a:lstStyle/>
            <a:p>
              <a:r>
                <a:rPr lang="en-US" sz="1600" b="0" dirty="0"/>
                <a:t>iller Endeavors, LLC</a:t>
              </a:r>
            </a:p>
          </p:txBody>
        </p:sp>
        <p:cxnSp>
          <p:nvCxnSpPr>
            <p:cNvPr id="23" name="Straight Connector 22">
              <a:extLst>
                <a:ext uri="{FF2B5EF4-FFF2-40B4-BE49-F238E27FC236}">
                  <a16:creationId xmlns:a16="http://schemas.microsoft.com/office/drawing/2014/main" id="{67FEEB1E-067B-4B9A-8021-5F790408B7F5}"/>
                </a:ext>
              </a:extLst>
            </p:cNvPr>
            <p:cNvCxnSpPr>
              <a:cxnSpLocks/>
            </p:cNvCxnSpPr>
            <p:nvPr userDrawn="1"/>
          </p:nvCxnSpPr>
          <p:spPr bwMode="auto">
            <a:xfrm>
              <a:off x="539905" y="6529577"/>
              <a:ext cx="0" cy="282178"/>
            </a:xfrm>
            <a:prstGeom prst="line">
              <a:avLst/>
            </a:prstGeom>
            <a:solidFill>
              <a:schemeClr val="accent1"/>
            </a:solidFill>
            <a:ln w="38100" cap="flat" cmpd="sng" algn="ctr">
              <a:solidFill>
                <a:srgbClr val="003399"/>
              </a:solidFill>
              <a:prstDash val="solid"/>
              <a:round/>
              <a:headEnd type="none" w="med" len="med"/>
              <a:tailEnd type="none" w="med" len="med"/>
            </a:ln>
            <a:effectLst/>
          </p:spPr>
        </p:cxnSp>
      </p:grpSp>
      <p:sp>
        <p:nvSpPr>
          <p:cNvPr id="12" name="TextBox 11">
            <a:extLst>
              <a:ext uri="{FF2B5EF4-FFF2-40B4-BE49-F238E27FC236}">
                <a16:creationId xmlns:a16="http://schemas.microsoft.com/office/drawing/2014/main" id="{CA829C6A-A453-4580-929D-77C3262A936A}"/>
              </a:ext>
            </a:extLst>
          </p:cNvPr>
          <p:cNvSpPr txBox="1"/>
          <p:nvPr userDrawn="1"/>
        </p:nvSpPr>
        <p:spPr>
          <a:xfrm>
            <a:off x="172598" y="6405725"/>
            <a:ext cx="457176" cy="369332"/>
          </a:xfrm>
          <a:prstGeom prst="rect">
            <a:avLst/>
          </a:prstGeom>
          <a:noFill/>
        </p:spPr>
        <p:txBody>
          <a:bodyPr wrap="none" rtlCol="0">
            <a:spAutoFit/>
          </a:bodyPr>
          <a:lstStyle/>
          <a:p>
            <a:fld id="{28CF54A5-1228-4834-B1A7-363EBA3ECDBB}" type="slidenum">
              <a:rPr lang="en-US" smtClean="0"/>
              <a:t>‹#›</a:t>
            </a:fld>
            <a:endParaRPr lang="en-US" dirty="0"/>
          </a:p>
        </p:txBody>
      </p:sp>
    </p:spTree>
    <p:extLst>
      <p:ext uri="{BB962C8B-B14F-4D97-AF65-F5344CB8AC3E}">
        <p14:creationId xmlns:p14="http://schemas.microsoft.com/office/powerpoint/2010/main" val="35085358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0E7CF1-DF36-4D89-A2C4-57CA9CB468CD}"/>
              </a:ext>
            </a:extLst>
          </p:cNvPr>
          <p:cNvSpPr>
            <a:spLocks noGrp="1"/>
          </p:cNvSpPr>
          <p:nvPr>
            <p:ph type="title"/>
          </p:nvPr>
        </p:nvSpPr>
        <p:spPr>
          <a:xfrm>
            <a:off x="838200" y="-123764"/>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A5B2C2-6767-4579-B31E-84B92465F304}"/>
              </a:ext>
            </a:extLst>
          </p:cNvPr>
          <p:cNvSpPr>
            <a:spLocks noGrp="1"/>
          </p:cNvSpPr>
          <p:nvPr>
            <p:ph type="body" idx="1"/>
          </p:nvPr>
        </p:nvSpPr>
        <p:spPr>
          <a:xfrm>
            <a:off x="838200" y="1466661"/>
            <a:ext cx="10515600" cy="4710302"/>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1D781E1E-7BF1-4629-AAA1-72AA95B5460A}"/>
              </a:ext>
            </a:extLst>
          </p:cNvPr>
          <p:cNvSpPr>
            <a:spLocks noGrp="1"/>
          </p:cNvSpPr>
          <p:nvPr>
            <p:ph type="sldNum" sz="quarter" idx="4"/>
          </p:nvPr>
        </p:nvSpPr>
        <p:spPr>
          <a:xfrm>
            <a:off x="135801" y="6447733"/>
            <a:ext cx="571123" cy="365125"/>
          </a:xfrm>
          <a:prstGeom prst="rect">
            <a:avLst/>
          </a:prstGeom>
        </p:spPr>
        <p:txBody>
          <a:bodyPr vert="horz" lIns="91440" tIns="45720" rIns="91440" bIns="45720" rtlCol="0" anchor="ctr"/>
          <a:lstStyle>
            <a:lvl1pPr algn="r">
              <a:defRPr sz="1600" b="1">
                <a:solidFill>
                  <a:schemeClr val="tx1"/>
                </a:solidFill>
              </a:defRPr>
            </a:lvl1pPr>
          </a:lstStyle>
          <a:p>
            <a:fld id="{0A4B0FFC-A6B3-4344-A776-88943BF2D1AF}" type="slidenum">
              <a:rPr lang="en-US" smtClean="0"/>
              <a:pPr/>
              <a:t>‹#›</a:t>
            </a:fld>
            <a:endParaRPr lang="en-US" dirty="0"/>
          </a:p>
        </p:txBody>
      </p:sp>
      <p:sp>
        <p:nvSpPr>
          <p:cNvPr id="11" name="Slide Number Placeholder 5">
            <a:extLst>
              <a:ext uri="{FF2B5EF4-FFF2-40B4-BE49-F238E27FC236}">
                <a16:creationId xmlns:a16="http://schemas.microsoft.com/office/drawing/2014/main" id="{37D0BE2B-E8EF-423F-A7BB-A79DB6ABBB32}"/>
              </a:ext>
            </a:extLst>
          </p:cNvPr>
          <p:cNvSpPr txBox="1">
            <a:spLocks/>
          </p:cNvSpPr>
          <p:nvPr userDrawn="1"/>
        </p:nvSpPr>
        <p:spPr>
          <a:xfrm>
            <a:off x="8854271" y="6447734"/>
            <a:ext cx="2525921"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solidFill>
                  <a:srgbClr val="969696"/>
                </a:solidFill>
              </a:rPr>
              <a:t>Copyright by Tiller Endeavors, LLC</a:t>
            </a:r>
          </a:p>
        </p:txBody>
      </p:sp>
    </p:spTree>
    <p:extLst>
      <p:ext uri="{BB962C8B-B14F-4D97-AF65-F5344CB8AC3E}">
        <p14:creationId xmlns:p14="http://schemas.microsoft.com/office/powerpoint/2010/main" val="1424241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defTabSz="914400" rtl="0" eaLnBrk="1" latinLnBrk="0" hangingPunct="1">
        <a:lnSpc>
          <a:spcPct val="90000"/>
        </a:lnSpc>
        <a:spcBef>
          <a:spcPct val="0"/>
        </a:spcBef>
        <a:buNone/>
        <a:defRPr sz="4400" b="1" kern="1200">
          <a:solidFill>
            <a:srgbClr val="CC3300"/>
          </a:solidFill>
          <a:latin typeface="+mn-lt"/>
          <a:ea typeface="+mj-ea"/>
          <a:cs typeface="+mj-cs"/>
        </a:defRPr>
      </a:lvl1pPr>
    </p:titleStyle>
    <p:bodyStyle>
      <a:lvl1pPr marL="228600" indent="-228600" algn="l" defTabSz="914400" rtl="0" eaLnBrk="1" latinLnBrk="0" hangingPunct="1">
        <a:lnSpc>
          <a:spcPct val="90000"/>
        </a:lnSpc>
        <a:spcBef>
          <a:spcPts val="1000"/>
        </a:spcBef>
        <a:buClr>
          <a:srgbClr val="003399"/>
        </a:buClr>
        <a:buFont typeface="Arial" panose="020B0604020202020204" pitchFamily="34" charset="0"/>
        <a:buChar char="•"/>
        <a:defRPr sz="32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3399"/>
        </a:buClr>
        <a:buFont typeface="Wingdings" panose="05000000000000000000" pitchFamily="2" charset="2"/>
        <a:buChar char="Ø"/>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3399"/>
        </a:buClr>
        <a:buFont typeface="Wingdings" panose="05000000000000000000" pitchFamily="2" charset="2"/>
        <a:buChar char="ü"/>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3399"/>
        </a:buClr>
        <a:buFont typeface="Wingdings" panose="05000000000000000000" pitchFamily="2" charset="2"/>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3399"/>
        </a:buClr>
        <a:buFont typeface="Courier New" panose="02070309020205020404" pitchFamily="49" charset="0"/>
        <a:buChar char="o"/>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www.flickr.com/photos/herlitzpbs/6305483153/" TargetMode="External"/><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kenya.eregulations.org/Contacts?l=en" TargetMode="External"/><Relationship Id="rId5" Type="http://schemas.openxmlformats.org/officeDocument/2006/relationships/image" Target="../media/image2.jpg"/><Relationship Id="rId10" Type="http://schemas.openxmlformats.org/officeDocument/2006/relationships/hyperlink" Target="http://clipartfort.com/index.php?level=picture&amp;id=193" TargetMode="External"/><Relationship Id="rId4" Type="http://schemas.openxmlformats.org/officeDocument/2006/relationships/image" Target="../media/image5.png"/><Relationship Id="rId9"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www.flickr.com/photos/herlitzpbs/6305483153/" TargetMode="External"/><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kenya.eregulations.org/Contacts?l=en" TargetMode="External"/><Relationship Id="rId5" Type="http://schemas.openxmlformats.org/officeDocument/2006/relationships/image" Target="../media/image2.jpg"/><Relationship Id="rId10" Type="http://schemas.openxmlformats.org/officeDocument/2006/relationships/hyperlink" Target="http://clipartfort.com/index.php?level=picture&amp;id=193" TargetMode="External"/><Relationship Id="rId4" Type="http://schemas.openxmlformats.org/officeDocument/2006/relationships/image" Target="../media/image5.png"/><Relationship Id="rId9"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federalreserve.gov/newsevents/pressreleases/other20200806a.htm" TargetMode="External"/><Relationship Id="rId2" Type="http://schemas.openxmlformats.org/officeDocument/2006/relationships/hyperlink" Target="https://www.federalreserve.gov/newsevents/pressreleases/other20190805a.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dwalker@eccho.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hyperlink" Target="http://www.flickr.com/photos/herlitzpbs/630548315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hyperlink" Target="https://kenya.eregulations.org/Contacts?l=en" TargetMode="External"/><Relationship Id="rId10" Type="http://schemas.openxmlformats.org/officeDocument/2006/relationships/image" Target="../media/image5.png"/><Relationship Id="rId4" Type="http://schemas.openxmlformats.org/officeDocument/2006/relationships/image" Target="../media/image2.jpg"/><Relationship Id="rId9" Type="http://schemas.openxmlformats.org/officeDocument/2006/relationships/hyperlink" Target="http://clipartfort.com/index.php?level=picture&amp;id=19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0B435-448A-41F2-9FCB-9F7C2C743A4F}"/>
              </a:ext>
            </a:extLst>
          </p:cNvPr>
          <p:cNvSpPr>
            <a:spLocks noGrp="1"/>
          </p:cNvSpPr>
          <p:nvPr>
            <p:ph type="ctrTitle"/>
          </p:nvPr>
        </p:nvSpPr>
        <p:spPr/>
        <p:txBody>
          <a:bodyPr>
            <a:normAutofit fontScale="90000"/>
          </a:bodyPr>
          <a:lstStyle/>
          <a:p>
            <a:r>
              <a:rPr lang="en-US" dirty="0"/>
              <a:t>Fed Actions to Support Interbank Settlement of Instant Payments</a:t>
            </a:r>
          </a:p>
        </p:txBody>
      </p:sp>
      <p:sp>
        <p:nvSpPr>
          <p:cNvPr id="3" name="Subtitle 2">
            <a:extLst>
              <a:ext uri="{FF2B5EF4-FFF2-40B4-BE49-F238E27FC236}">
                <a16:creationId xmlns:a16="http://schemas.microsoft.com/office/drawing/2014/main" id="{66B38E42-5B85-4362-B2D8-BF2D6A792111}"/>
              </a:ext>
            </a:extLst>
          </p:cNvPr>
          <p:cNvSpPr>
            <a:spLocks noGrp="1"/>
          </p:cNvSpPr>
          <p:nvPr>
            <p:ph type="subTitle" idx="1"/>
          </p:nvPr>
        </p:nvSpPr>
        <p:spPr/>
        <p:txBody>
          <a:bodyPr>
            <a:normAutofit fontScale="25000" lnSpcReduction="20000"/>
          </a:bodyPr>
          <a:lstStyle/>
          <a:p>
            <a:endParaRPr lang="en-US" dirty="0"/>
          </a:p>
          <a:p>
            <a:endParaRPr lang="en-US" sz="9600" dirty="0"/>
          </a:p>
          <a:p>
            <a:endParaRPr lang="en-US" sz="9600" dirty="0"/>
          </a:p>
          <a:p>
            <a:endParaRPr lang="en-US" sz="9600" dirty="0"/>
          </a:p>
          <a:p>
            <a:r>
              <a:rPr lang="en-US" sz="9600" dirty="0"/>
              <a:t>August 2020</a:t>
            </a:r>
          </a:p>
        </p:txBody>
      </p:sp>
    </p:spTree>
    <p:extLst>
      <p:ext uri="{BB962C8B-B14F-4D97-AF65-F5344CB8AC3E}">
        <p14:creationId xmlns:p14="http://schemas.microsoft.com/office/powerpoint/2010/main" val="1461309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a:bodyPr>
          <a:lstStyle/>
          <a:p>
            <a:r>
              <a:rPr lang="en-US" dirty="0"/>
              <a:t>Process</a:t>
            </a:r>
          </a:p>
          <a:p>
            <a:pPr lvl="1"/>
            <a:r>
              <a:rPr lang="en-US" dirty="0"/>
              <a:t>Alias-based payments</a:t>
            </a:r>
          </a:p>
          <a:p>
            <a:pPr lvl="2"/>
            <a:r>
              <a:rPr lang="en-US" dirty="0"/>
              <a:t>Ubiquitous credit push payments require one or more data bases (directories) to inform the sending bank where to send payments</a:t>
            </a:r>
          </a:p>
          <a:p>
            <a:pPr lvl="3"/>
            <a:r>
              <a:rPr lang="en-US" dirty="0"/>
              <a:t>Sometimes referred to as alias-based payments</a:t>
            </a:r>
          </a:p>
          <a:p>
            <a:pPr lvl="2"/>
            <a:r>
              <a:rPr lang="en-US" dirty="0"/>
              <a:t>The initial implementation of FedNow is not anticipated to include alias-based payments</a:t>
            </a:r>
          </a:p>
          <a:p>
            <a:pPr lvl="1"/>
            <a:r>
              <a:rPr lang="en-US" dirty="0"/>
              <a:t>Directing credit push payments in lieu of directory(</a:t>
            </a:r>
            <a:r>
              <a:rPr lang="en-US" dirty="0" err="1"/>
              <a:t>ies</a:t>
            </a:r>
            <a:r>
              <a:rPr lang="en-US" dirty="0"/>
              <a:t>)</a:t>
            </a:r>
          </a:p>
          <a:p>
            <a:pPr lvl="2"/>
            <a:r>
              <a:rPr lang="en-US" dirty="0"/>
              <a:t>Sender must know the receiver’s bank and account information </a:t>
            </a:r>
          </a:p>
          <a:p>
            <a:pPr marL="461962" lvl="1" indent="0">
              <a:buNone/>
            </a:pPr>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1966303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a:bodyPr>
          <a:lstStyle/>
          <a:p>
            <a:r>
              <a:rPr lang="en-US" dirty="0"/>
              <a:t>Process</a:t>
            </a:r>
          </a:p>
          <a:p>
            <a:pPr lvl="1"/>
            <a:r>
              <a:rPr lang="en-US" dirty="0"/>
              <a:t>Request for payment (RFP)</a:t>
            </a:r>
          </a:p>
          <a:p>
            <a:pPr lvl="2"/>
            <a:r>
              <a:rPr lang="en-US" dirty="0"/>
              <a:t>Intended to encourage businesses use of Instant Payments</a:t>
            </a:r>
          </a:p>
          <a:p>
            <a:pPr lvl="2"/>
            <a:r>
              <a:rPr lang="en-US" dirty="0"/>
              <a:t>Non-value, debit-like request for payment from the party requesting payment (receiver)</a:t>
            </a:r>
          </a:p>
          <a:p>
            <a:pPr lvl="2"/>
            <a:r>
              <a:rPr lang="en-US" dirty="0"/>
              <a:t>Precedes a credit push payment from a sender</a:t>
            </a:r>
          </a:p>
          <a:p>
            <a:pPr lvl="1"/>
            <a:r>
              <a:rPr lang="en-US" dirty="0"/>
              <a:t>Request for payment in lieu of a debit payment</a:t>
            </a:r>
          </a:p>
          <a:p>
            <a:pPr lvl="2"/>
            <a:r>
              <a:rPr lang="en-US" dirty="0"/>
              <a:t>Debit payment option not included in FedNow Service</a:t>
            </a:r>
          </a:p>
          <a:p>
            <a:pPr lvl="1"/>
            <a:r>
              <a:rPr lang="en-US" dirty="0"/>
              <a:t>Support for high volume remittance data to be added later</a:t>
            </a:r>
          </a:p>
          <a:p>
            <a:pPr lvl="1"/>
            <a:endParaRPr lang="en-US" dirty="0"/>
          </a:p>
          <a:p>
            <a:pPr marL="461962" lvl="1" indent="0">
              <a:buNone/>
            </a:pPr>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3591178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0EC5332B-0C18-4B6F-B1BC-36680882B7FE}"/>
              </a:ext>
            </a:extLst>
          </p:cNvPr>
          <p:cNvGrpSpPr/>
          <p:nvPr/>
        </p:nvGrpSpPr>
        <p:grpSpPr>
          <a:xfrm>
            <a:off x="5077140" y="2139204"/>
            <a:ext cx="2904546" cy="1200329"/>
            <a:chOff x="5077140" y="2139204"/>
            <a:chExt cx="2904546" cy="1200329"/>
          </a:xfrm>
        </p:grpSpPr>
        <p:grpSp>
          <p:nvGrpSpPr>
            <p:cNvPr id="82" name="Group 60">
              <a:extLst>
                <a:ext uri="{FF2B5EF4-FFF2-40B4-BE49-F238E27FC236}">
                  <a16:creationId xmlns:a16="http://schemas.microsoft.com/office/drawing/2014/main" id="{E273F173-1514-4B7D-A797-10F24BDA1277}"/>
                </a:ext>
              </a:extLst>
            </p:cNvPr>
            <p:cNvGrpSpPr/>
            <p:nvPr/>
          </p:nvGrpSpPr>
          <p:grpSpPr>
            <a:xfrm rot="19524052">
              <a:off x="6838301" y="3044622"/>
              <a:ext cx="1143385" cy="136037"/>
              <a:chOff x="3129731" y="6829585"/>
              <a:chExt cx="838200" cy="153985"/>
            </a:xfrm>
          </p:grpSpPr>
          <p:cxnSp>
            <p:nvCxnSpPr>
              <p:cNvPr id="83" name="Straight Connector 82">
                <a:extLst>
                  <a:ext uri="{FF2B5EF4-FFF2-40B4-BE49-F238E27FC236}">
                    <a16:creationId xmlns:a16="http://schemas.microsoft.com/office/drawing/2014/main" id="{F72236BB-E41B-4ED3-A7D9-67A08A80DAB3}"/>
                  </a:ext>
                </a:extLst>
              </p:cNvPr>
              <p:cNvCxnSpPr/>
              <p:nvPr/>
            </p:nvCxnSpPr>
            <p:spPr>
              <a:xfrm>
                <a:off x="3129731" y="6829585"/>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6C77A8DB-9B0F-4EC0-8A7D-B52174DB0FF3}"/>
                  </a:ext>
                </a:extLst>
              </p:cNvPr>
              <p:cNvCxnSpPr/>
              <p:nvPr/>
            </p:nvCxnSpPr>
            <p:spPr>
              <a:xfrm>
                <a:off x="3434531" y="6981982"/>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7B85C378-735B-4C88-B36E-D733736A52BB}"/>
                  </a:ext>
                </a:extLst>
              </p:cNvPr>
              <p:cNvCxnSpPr/>
              <p:nvPr/>
            </p:nvCxnSpPr>
            <p:spPr>
              <a:xfrm rot="5400000">
                <a:off x="3434531" y="6829585"/>
                <a:ext cx="152400"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9" name="TextBox 8">
              <a:extLst>
                <a:ext uri="{FF2B5EF4-FFF2-40B4-BE49-F238E27FC236}">
                  <a16:creationId xmlns:a16="http://schemas.microsoft.com/office/drawing/2014/main" id="{9863EAC7-F75C-4BFD-BB91-01647E4E7570}"/>
                </a:ext>
              </a:extLst>
            </p:cNvPr>
            <p:cNvSpPr txBox="1"/>
            <p:nvPr/>
          </p:nvSpPr>
          <p:spPr>
            <a:xfrm>
              <a:off x="5077140" y="2139204"/>
              <a:ext cx="1806109" cy="1200329"/>
            </a:xfrm>
            <a:prstGeom prst="rect">
              <a:avLst/>
            </a:prstGeom>
            <a:noFill/>
          </p:spPr>
          <p:txBody>
            <a:bodyPr wrap="square" rtlCol="0">
              <a:spAutoFit/>
            </a:bodyPr>
            <a:lstStyle/>
            <a:p>
              <a:pPr algn="ctr"/>
              <a:r>
                <a:rPr lang="en-US" b="1" dirty="0">
                  <a:solidFill>
                    <a:srgbClr val="0000FF"/>
                  </a:solidFill>
                </a:rPr>
                <a:t>9 FedNow Sends Payment Message to Receiver’s Bank</a:t>
              </a:r>
            </a:p>
          </p:txBody>
        </p:sp>
        <p:sp>
          <p:nvSpPr>
            <p:cNvPr id="14" name="TextBox 13">
              <a:extLst>
                <a:ext uri="{FF2B5EF4-FFF2-40B4-BE49-F238E27FC236}">
                  <a16:creationId xmlns:a16="http://schemas.microsoft.com/office/drawing/2014/main" id="{3F782F7D-8C13-45EF-A866-79273EA4A9F6}"/>
                </a:ext>
              </a:extLst>
            </p:cNvPr>
            <p:cNvSpPr txBox="1"/>
            <p:nvPr/>
          </p:nvSpPr>
          <p:spPr>
            <a:xfrm>
              <a:off x="7338840" y="2814298"/>
              <a:ext cx="301686" cy="369332"/>
            </a:xfrm>
            <a:prstGeom prst="rect">
              <a:avLst/>
            </a:prstGeom>
            <a:noFill/>
          </p:spPr>
          <p:txBody>
            <a:bodyPr wrap="none" rtlCol="0">
              <a:spAutoFit/>
            </a:bodyPr>
            <a:lstStyle/>
            <a:p>
              <a:r>
                <a:rPr lang="en-US" dirty="0">
                  <a:solidFill>
                    <a:srgbClr val="0000FF"/>
                  </a:solidFill>
                </a:rPr>
                <a:t>9</a:t>
              </a:r>
            </a:p>
          </p:txBody>
        </p:sp>
      </p:grpSp>
      <p:grpSp>
        <p:nvGrpSpPr>
          <p:cNvPr id="25" name="Group 24">
            <a:extLst>
              <a:ext uri="{FF2B5EF4-FFF2-40B4-BE49-F238E27FC236}">
                <a16:creationId xmlns:a16="http://schemas.microsoft.com/office/drawing/2014/main" id="{1A99A894-6CA6-4E14-86E9-7109408EFF21}"/>
              </a:ext>
            </a:extLst>
          </p:cNvPr>
          <p:cNvGrpSpPr/>
          <p:nvPr/>
        </p:nvGrpSpPr>
        <p:grpSpPr>
          <a:xfrm>
            <a:off x="3123965" y="3253776"/>
            <a:ext cx="1806109" cy="2165208"/>
            <a:chOff x="3123965" y="3253776"/>
            <a:chExt cx="1806109" cy="2165208"/>
          </a:xfrm>
        </p:grpSpPr>
        <p:grpSp>
          <p:nvGrpSpPr>
            <p:cNvPr id="66" name="Group 60">
              <a:extLst>
                <a:ext uri="{FF2B5EF4-FFF2-40B4-BE49-F238E27FC236}">
                  <a16:creationId xmlns:a16="http://schemas.microsoft.com/office/drawing/2014/main" id="{14040181-F8CA-4041-8022-D708255EAFFC}"/>
                </a:ext>
              </a:extLst>
            </p:cNvPr>
            <p:cNvGrpSpPr/>
            <p:nvPr/>
          </p:nvGrpSpPr>
          <p:grpSpPr>
            <a:xfrm rot="1465595">
              <a:off x="3444625" y="3315266"/>
              <a:ext cx="1143385" cy="136040"/>
              <a:chOff x="5410200" y="5715000"/>
              <a:chExt cx="838200" cy="153988"/>
            </a:xfrm>
          </p:grpSpPr>
          <p:cxnSp>
            <p:nvCxnSpPr>
              <p:cNvPr id="67" name="Straight Connector 66">
                <a:extLst>
                  <a:ext uri="{FF2B5EF4-FFF2-40B4-BE49-F238E27FC236}">
                    <a16:creationId xmlns:a16="http://schemas.microsoft.com/office/drawing/2014/main" id="{0BA9C866-73AC-4648-8190-401F905318CA}"/>
                  </a:ext>
                </a:extLst>
              </p:cNvPr>
              <p:cNvCxnSpPr/>
              <p:nvPr/>
            </p:nvCxnSpPr>
            <p:spPr>
              <a:xfrm>
                <a:off x="5410200" y="5715000"/>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8C1447A5-EFB7-4695-80B8-F31EA0892FE6}"/>
                  </a:ext>
                </a:extLst>
              </p:cNvPr>
              <p:cNvCxnSpPr/>
              <p:nvPr/>
            </p:nvCxnSpPr>
            <p:spPr>
              <a:xfrm>
                <a:off x="5715000" y="5867400"/>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61084E5F-ACD1-4C93-8324-D6D8D7928BC0}"/>
                  </a:ext>
                </a:extLst>
              </p:cNvPr>
              <p:cNvCxnSpPr/>
              <p:nvPr/>
            </p:nvCxnSpPr>
            <p:spPr>
              <a:xfrm rot="5400000">
                <a:off x="5715000" y="5715000"/>
                <a:ext cx="152400"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5" name="TextBox 4">
              <a:extLst>
                <a:ext uri="{FF2B5EF4-FFF2-40B4-BE49-F238E27FC236}">
                  <a16:creationId xmlns:a16="http://schemas.microsoft.com/office/drawing/2014/main" id="{5AAFAA55-879B-40B3-91D6-3D5DDAA3C015}"/>
                </a:ext>
              </a:extLst>
            </p:cNvPr>
            <p:cNvSpPr txBox="1"/>
            <p:nvPr/>
          </p:nvSpPr>
          <p:spPr>
            <a:xfrm>
              <a:off x="3123965" y="4218655"/>
              <a:ext cx="1806109" cy="1200329"/>
            </a:xfrm>
            <a:prstGeom prst="rect">
              <a:avLst/>
            </a:prstGeom>
            <a:noFill/>
          </p:spPr>
          <p:txBody>
            <a:bodyPr wrap="square" rtlCol="0">
              <a:spAutoFit/>
            </a:bodyPr>
            <a:lstStyle/>
            <a:p>
              <a:pPr algn="ctr"/>
              <a:r>
                <a:rPr lang="en-US" b="1" dirty="0">
                  <a:solidFill>
                    <a:srgbClr val="0000FF"/>
                  </a:solidFill>
                </a:rPr>
                <a:t>6 Sender’s Bank Sends Payment Message to FedNow</a:t>
              </a:r>
            </a:p>
          </p:txBody>
        </p:sp>
        <p:sp>
          <p:nvSpPr>
            <p:cNvPr id="11" name="TextBox 10">
              <a:extLst>
                <a:ext uri="{FF2B5EF4-FFF2-40B4-BE49-F238E27FC236}">
                  <a16:creationId xmlns:a16="http://schemas.microsoft.com/office/drawing/2014/main" id="{B0196B5D-0D76-4874-9F9F-DF6084E63633}"/>
                </a:ext>
              </a:extLst>
            </p:cNvPr>
            <p:cNvSpPr txBox="1"/>
            <p:nvPr/>
          </p:nvSpPr>
          <p:spPr>
            <a:xfrm>
              <a:off x="4351251" y="3253776"/>
              <a:ext cx="301686" cy="369332"/>
            </a:xfrm>
            <a:prstGeom prst="rect">
              <a:avLst/>
            </a:prstGeom>
            <a:noFill/>
          </p:spPr>
          <p:txBody>
            <a:bodyPr wrap="none" rtlCol="0">
              <a:spAutoFit/>
            </a:bodyPr>
            <a:lstStyle/>
            <a:p>
              <a:r>
                <a:rPr lang="en-US" dirty="0">
                  <a:solidFill>
                    <a:srgbClr val="0000FF"/>
                  </a:solidFill>
                </a:rPr>
                <a:t>6</a:t>
              </a:r>
            </a:p>
          </p:txBody>
        </p:sp>
      </p:grpSp>
      <p:pic>
        <p:nvPicPr>
          <p:cNvPr id="3" name="Picture 2">
            <a:extLst>
              <a:ext uri="{FF2B5EF4-FFF2-40B4-BE49-F238E27FC236}">
                <a16:creationId xmlns:a16="http://schemas.microsoft.com/office/drawing/2014/main" id="{537A74C2-7DF1-419E-8615-EA5327433E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1382" y="1217417"/>
            <a:ext cx="2044773" cy="3463737"/>
          </a:xfrm>
          <a:prstGeom prst="rect">
            <a:avLst/>
          </a:prstGeom>
        </p:spPr>
      </p:pic>
      <p:pic>
        <p:nvPicPr>
          <p:cNvPr id="38" name="Picture 37">
            <a:extLst>
              <a:ext uri="{FF2B5EF4-FFF2-40B4-BE49-F238E27FC236}">
                <a16:creationId xmlns:a16="http://schemas.microsoft.com/office/drawing/2014/main" id="{4D4B6FC6-0BDD-40AF-92BE-8D10D579CA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21350" y="1713769"/>
            <a:ext cx="2191698" cy="2331294"/>
          </a:xfrm>
          <a:prstGeom prst="rect">
            <a:avLst/>
          </a:prstGeom>
        </p:spPr>
      </p:pic>
      <p:pic>
        <p:nvPicPr>
          <p:cNvPr id="36" name="Picture 35">
            <a:extLst>
              <a:ext uri="{FF2B5EF4-FFF2-40B4-BE49-F238E27FC236}">
                <a16:creationId xmlns:a16="http://schemas.microsoft.com/office/drawing/2014/main" id="{48AB7EA9-27E1-438B-8F5A-FF70BFB21482}"/>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4884455" y="3288650"/>
            <a:ext cx="2227411" cy="2071330"/>
          </a:xfrm>
          <a:prstGeom prst="rect">
            <a:avLst/>
          </a:prstGeom>
        </p:spPr>
      </p:pic>
      <p:sp>
        <p:nvSpPr>
          <p:cNvPr id="27" name="Text Box 5">
            <a:extLst>
              <a:ext uri="{FF2B5EF4-FFF2-40B4-BE49-F238E27FC236}">
                <a16:creationId xmlns:a16="http://schemas.microsoft.com/office/drawing/2014/main" id="{80BE2717-B5F9-40C5-8CDB-A949D04950A3}"/>
              </a:ext>
            </a:extLst>
          </p:cNvPr>
          <p:cNvSpPr txBox="1">
            <a:spLocks noChangeArrowheads="1"/>
          </p:cNvSpPr>
          <p:nvPr/>
        </p:nvSpPr>
        <p:spPr bwMode="auto">
          <a:xfrm>
            <a:off x="519393" y="3634055"/>
            <a:ext cx="1148645" cy="369332"/>
          </a:xfrm>
          <a:prstGeom prst="rect">
            <a:avLst/>
          </a:prstGeom>
          <a:noFill/>
          <a:ln w="9525">
            <a:noFill/>
            <a:miter lim="800000"/>
            <a:headEnd/>
            <a:tailEnd/>
          </a:ln>
          <a:effec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Sender</a:t>
            </a:r>
          </a:p>
        </p:txBody>
      </p:sp>
      <p:sp>
        <p:nvSpPr>
          <p:cNvPr id="29" name="Text Box 7">
            <a:extLst>
              <a:ext uri="{FF2B5EF4-FFF2-40B4-BE49-F238E27FC236}">
                <a16:creationId xmlns:a16="http://schemas.microsoft.com/office/drawing/2014/main" id="{54A73D67-C8B2-4B52-9CCC-ACCA0275E3AA}"/>
              </a:ext>
            </a:extLst>
          </p:cNvPr>
          <p:cNvSpPr txBox="1">
            <a:spLocks noChangeArrowheads="1"/>
          </p:cNvSpPr>
          <p:nvPr/>
        </p:nvSpPr>
        <p:spPr bwMode="auto">
          <a:xfrm>
            <a:off x="8583279" y="3907047"/>
            <a:ext cx="1574873" cy="307777"/>
          </a:xfrm>
          <a:prstGeom prst="rect">
            <a:avLst/>
          </a:prstGeom>
          <a:noFill/>
          <a:ln w="9525">
            <a:noFill/>
            <a:miter lim="800000"/>
            <a:headEnd/>
            <a:tailEnd/>
          </a:ln>
          <a:effec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1"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Receiver’s Bank</a:t>
            </a:r>
          </a:p>
        </p:txBody>
      </p:sp>
      <p:sp>
        <p:nvSpPr>
          <p:cNvPr id="33" name="Text Box 11">
            <a:extLst>
              <a:ext uri="{FF2B5EF4-FFF2-40B4-BE49-F238E27FC236}">
                <a16:creationId xmlns:a16="http://schemas.microsoft.com/office/drawing/2014/main" id="{46EBF6F0-0A0E-439E-BEFC-2544B76784E9}"/>
              </a:ext>
            </a:extLst>
          </p:cNvPr>
          <p:cNvSpPr txBox="1">
            <a:spLocks noChangeArrowheads="1"/>
          </p:cNvSpPr>
          <p:nvPr/>
        </p:nvSpPr>
        <p:spPr bwMode="auto">
          <a:xfrm>
            <a:off x="5261791" y="5306417"/>
            <a:ext cx="1432570" cy="307777"/>
          </a:xfrm>
          <a:prstGeom prst="rect">
            <a:avLst/>
          </a:prstGeom>
          <a:noFill/>
          <a:ln w="9525">
            <a:noFill/>
            <a:miter lim="800000"/>
            <a:headEnd/>
            <a:tailEnd/>
          </a:ln>
          <a:effec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1"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FedNow</a:t>
            </a:r>
          </a:p>
        </p:txBody>
      </p:sp>
      <p:sp>
        <p:nvSpPr>
          <p:cNvPr id="34" name="Text Box 5">
            <a:extLst>
              <a:ext uri="{FF2B5EF4-FFF2-40B4-BE49-F238E27FC236}">
                <a16:creationId xmlns:a16="http://schemas.microsoft.com/office/drawing/2014/main" id="{02C3DD86-4B99-430C-9C00-BE82AC72A1EF}"/>
              </a:ext>
            </a:extLst>
          </p:cNvPr>
          <p:cNvSpPr txBox="1">
            <a:spLocks noChangeArrowheads="1"/>
          </p:cNvSpPr>
          <p:nvPr/>
        </p:nvSpPr>
        <p:spPr bwMode="auto">
          <a:xfrm>
            <a:off x="10641540" y="3663919"/>
            <a:ext cx="1226037" cy="369332"/>
          </a:xfrm>
          <a:prstGeom prst="rect">
            <a:avLst/>
          </a:prstGeom>
          <a:noFill/>
          <a:ln w="9525">
            <a:noFill/>
            <a:miter lim="800000"/>
            <a:headEnd/>
            <a:tailEnd/>
          </a:ln>
          <a:effec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Receiver</a:t>
            </a:r>
          </a:p>
        </p:txBody>
      </p:sp>
      <p:sp>
        <p:nvSpPr>
          <p:cNvPr id="59" name="Text Box 7">
            <a:extLst>
              <a:ext uri="{FF2B5EF4-FFF2-40B4-BE49-F238E27FC236}">
                <a16:creationId xmlns:a16="http://schemas.microsoft.com/office/drawing/2014/main" id="{B5356858-4863-4D36-8FAE-16931C3F6E21}"/>
              </a:ext>
            </a:extLst>
          </p:cNvPr>
          <p:cNvSpPr txBox="1">
            <a:spLocks noChangeArrowheads="1"/>
          </p:cNvSpPr>
          <p:nvPr/>
        </p:nvSpPr>
        <p:spPr bwMode="auto">
          <a:xfrm>
            <a:off x="1690057" y="3905647"/>
            <a:ext cx="1746900" cy="307777"/>
          </a:xfrm>
          <a:prstGeom prst="rect">
            <a:avLst/>
          </a:prstGeom>
          <a:noFill/>
          <a:ln w="9525">
            <a:noFill/>
            <a:miter lim="800000"/>
            <a:headEnd/>
            <a:tailEnd/>
          </a:ln>
          <a:effec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1"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Sender’s Bank</a:t>
            </a:r>
          </a:p>
        </p:txBody>
      </p:sp>
      <p:pic>
        <p:nvPicPr>
          <p:cNvPr id="57" name="Content Placeholder 4">
            <a:extLst>
              <a:ext uri="{FF2B5EF4-FFF2-40B4-BE49-F238E27FC236}">
                <a16:creationId xmlns:a16="http://schemas.microsoft.com/office/drawing/2014/main" id="{D0D05B31-BB47-4D6D-80FA-085AF6BB97AF}"/>
              </a:ext>
            </a:extLst>
          </p:cNvPr>
          <p:cNvPicPr>
            <a:picLocks noGrp="1" noChangeAspect="1"/>
          </p:cNvPicPr>
          <p:nvPr>
            <p:ph idx="1"/>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634748" y="2441693"/>
            <a:ext cx="825380" cy="1239309"/>
          </a:xfrm>
          <a:prstGeom prst="rect">
            <a:avLst/>
          </a:prstGeom>
        </p:spPr>
      </p:pic>
      <p:pic>
        <p:nvPicPr>
          <p:cNvPr id="2" name="Picture 1">
            <a:extLst>
              <a:ext uri="{FF2B5EF4-FFF2-40B4-BE49-F238E27FC236}">
                <a16:creationId xmlns:a16="http://schemas.microsoft.com/office/drawing/2014/main" id="{6E500C46-C849-4920-95BA-5C306939E03A}"/>
              </a:ext>
            </a:extLst>
          </p:cNvPr>
          <p:cNvPicPr>
            <a:picLocks noChangeAspect="1"/>
          </p:cNvPicPr>
          <p:nvPr/>
        </p:nvPicPr>
        <p:blipFill>
          <a:blip r:embed="rId9">
            <a:extLst>
              <a:ext uri="{28A0092B-C50C-407E-A947-70E740481C1C}">
                <a14:useLocalDpi xmlns:a14="http://schemas.microsoft.com/office/drawing/2010/main" val="0"/>
              </a:ext>
              <a:ext uri="{837473B0-CC2E-450A-ABE3-18F120FF3D39}">
                <a1611:picAttrSrcUrl xmlns:a1611="http://schemas.microsoft.com/office/drawing/2016/11/main" r:id="rId10"/>
              </a:ext>
            </a:extLst>
          </a:blip>
          <a:stretch>
            <a:fillRect/>
          </a:stretch>
        </p:blipFill>
        <p:spPr>
          <a:xfrm>
            <a:off x="10926754" y="2495573"/>
            <a:ext cx="767757" cy="1193026"/>
          </a:xfrm>
          <a:prstGeom prst="rect">
            <a:avLst/>
          </a:prstGeom>
        </p:spPr>
      </p:pic>
      <p:grpSp>
        <p:nvGrpSpPr>
          <p:cNvPr id="26" name="Group 25">
            <a:extLst>
              <a:ext uri="{FF2B5EF4-FFF2-40B4-BE49-F238E27FC236}">
                <a16:creationId xmlns:a16="http://schemas.microsoft.com/office/drawing/2014/main" id="{551146B1-5B64-480E-A27B-5B6C635EB1FF}"/>
              </a:ext>
            </a:extLst>
          </p:cNvPr>
          <p:cNvGrpSpPr/>
          <p:nvPr/>
        </p:nvGrpSpPr>
        <p:grpSpPr>
          <a:xfrm>
            <a:off x="494362" y="2967658"/>
            <a:ext cx="2181627" cy="3273513"/>
            <a:chOff x="494362" y="3130616"/>
            <a:chExt cx="2181627" cy="3273513"/>
          </a:xfrm>
        </p:grpSpPr>
        <p:grpSp>
          <p:nvGrpSpPr>
            <p:cNvPr id="62" name="Group 60">
              <a:extLst>
                <a:ext uri="{FF2B5EF4-FFF2-40B4-BE49-F238E27FC236}">
                  <a16:creationId xmlns:a16="http://schemas.microsoft.com/office/drawing/2014/main" id="{7189F384-0012-4DCF-9685-D7BD9E979EC6}"/>
                </a:ext>
              </a:extLst>
            </p:cNvPr>
            <p:cNvGrpSpPr/>
            <p:nvPr/>
          </p:nvGrpSpPr>
          <p:grpSpPr>
            <a:xfrm>
              <a:off x="1133843" y="3362312"/>
              <a:ext cx="661325" cy="109047"/>
              <a:chOff x="5410200" y="5714984"/>
              <a:chExt cx="838200" cy="154004"/>
            </a:xfrm>
          </p:grpSpPr>
          <p:cxnSp>
            <p:nvCxnSpPr>
              <p:cNvPr id="63" name="Straight Connector 62">
                <a:extLst>
                  <a:ext uri="{FF2B5EF4-FFF2-40B4-BE49-F238E27FC236}">
                    <a16:creationId xmlns:a16="http://schemas.microsoft.com/office/drawing/2014/main" id="{FDFDF714-BBD8-4CBF-86B3-C65F760A4F26}"/>
                  </a:ext>
                </a:extLst>
              </p:cNvPr>
              <p:cNvCxnSpPr/>
              <p:nvPr/>
            </p:nvCxnSpPr>
            <p:spPr>
              <a:xfrm>
                <a:off x="5410200" y="5714995"/>
                <a:ext cx="457200" cy="1587"/>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8C78E960-8355-4211-8C59-372D78108254}"/>
                  </a:ext>
                </a:extLst>
              </p:cNvPr>
              <p:cNvCxnSpPr/>
              <p:nvPr/>
            </p:nvCxnSpPr>
            <p:spPr>
              <a:xfrm>
                <a:off x="5715000" y="5867400"/>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4F28C86A-A388-412C-B339-D083710FD5B1}"/>
                  </a:ext>
                </a:extLst>
              </p:cNvPr>
              <p:cNvCxnSpPr/>
              <p:nvPr/>
            </p:nvCxnSpPr>
            <p:spPr>
              <a:xfrm rot="5400000">
                <a:off x="5715000" y="5714985"/>
                <a:ext cx="152401"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4" name="TextBox 3">
              <a:extLst>
                <a:ext uri="{FF2B5EF4-FFF2-40B4-BE49-F238E27FC236}">
                  <a16:creationId xmlns:a16="http://schemas.microsoft.com/office/drawing/2014/main" id="{74517264-D679-4702-AC6D-61F31CD28BD5}"/>
                </a:ext>
              </a:extLst>
            </p:cNvPr>
            <p:cNvSpPr txBox="1"/>
            <p:nvPr/>
          </p:nvSpPr>
          <p:spPr>
            <a:xfrm>
              <a:off x="494362" y="5480799"/>
              <a:ext cx="2181627" cy="923330"/>
            </a:xfrm>
            <a:prstGeom prst="rect">
              <a:avLst/>
            </a:prstGeom>
            <a:noFill/>
          </p:spPr>
          <p:txBody>
            <a:bodyPr wrap="square" rtlCol="0">
              <a:spAutoFit/>
            </a:bodyPr>
            <a:lstStyle/>
            <a:p>
              <a:pPr algn="ctr"/>
              <a:r>
                <a:rPr lang="en-US" b="1" dirty="0">
                  <a:solidFill>
                    <a:srgbClr val="0000FF"/>
                  </a:solidFill>
                </a:rPr>
                <a:t>5 Sender Sends Payment Instruction to its Bank</a:t>
              </a:r>
            </a:p>
          </p:txBody>
        </p:sp>
        <p:sp>
          <p:nvSpPr>
            <p:cNvPr id="10" name="TextBox 9">
              <a:extLst>
                <a:ext uri="{FF2B5EF4-FFF2-40B4-BE49-F238E27FC236}">
                  <a16:creationId xmlns:a16="http://schemas.microsoft.com/office/drawing/2014/main" id="{46043256-2076-47F7-B99C-70D0A4D5D718}"/>
                </a:ext>
              </a:extLst>
            </p:cNvPr>
            <p:cNvSpPr txBox="1"/>
            <p:nvPr/>
          </p:nvSpPr>
          <p:spPr>
            <a:xfrm>
              <a:off x="1460019" y="3130616"/>
              <a:ext cx="301686" cy="369332"/>
            </a:xfrm>
            <a:prstGeom prst="rect">
              <a:avLst/>
            </a:prstGeom>
            <a:noFill/>
          </p:spPr>
          <p:txBody>
            <a:bodyPr wrap="none" rtlCol="0">
              <a:spAutoFit/>
            </a:bodyPr>
            <a:lstStyle/>
            <a:p>
              <a:r>
                <a:rPr lang="en-US" dirty="0">
                  <a:solidFill>
                    <a:srgbClr val="0000FF"/>
                  </a:solidFill>
                </a:rPr>
                <a:t>5</a:t>
              </a:r>
            </a:p>
          </p:txBody>
        </p:sp>
      </p:grpSp>
      <p:grpSp>
        <p:nvGrpSpPr>
          <p:cNvPr id="28" name="Group 27">
            <a:extLst>
              <a:ext uri="{FF2B5EF4-FFF2-40B4-BE49-F238E27FC236}">
                <a16:creationId xmlns:a16="http://schemas.microsoft.com/office/drawing/2014/main" id="{A6544FDE-88AE-40A6-99AF-939A4901382F}"/>
              </a:ext>
            </a:extLst>
          </p:cNvPr>
          <p:cNvGrpSpPr/>
          <p:nvPr/>
        </p:nvGrpSpPr>
        <p:grpSpPr>
          <a:xfrm>
            <a:off x="6918694" y="2858632"/>
            <a:ext cx="1806109" cy="2569956"/>
            <a:chOff x="6918694" y="2842159"/>
            <a:chExt cx="1806109" cy="2569956"/>
          </a:xfrm>
        </p:grpSpPr>
        <p:grpSp>
          <p:nvGrpSpPr>
            <p:cNvPr id="71" name="Group 60">
              <a:extLst>
                <a:ext uri="{FF2B5EF4-FFF2-40B4-BE49-F238E27FC236}">
                  <a16:creationId xmlns:a16="http://schemas.microsoft.com/office/drawing/2014/main" id="{2ECA5114-BAA9-49F6-A0F2-75ED3A8B71E5}"/>
                </a:ext>
              </a:extLst>
            </p:cNvPr>
            <p:cNvGrpSpPr/>
            <p:nvPr/>
          </p:nvGrpSpPr>
          <p:grpSpPr>
            <a:xfrm rot="19700241">
              <a:off x="7415556" y="3106312"/>
              <a:ext cx="1143324" cy="136004"/>
              <a:chOff x="5436048" y="5814776"/>
              <a:chExt cx="838157" cy="153951"/>
            </a:xfrm>
          </p:grpSpPr>
          <p:cxnSp>
            <p:nvCxnSpPr>
              <p:cNvPr id="72" name="Straight Connector 71">
                <a:extLst>
                  <a:ext uri="{FF2B5EF4-FFF2-40B4-BE49-F238E27FC236}">
                    <a16:creationId xmlns:a16="http://schemas.microsoft.com/office/drawing/2014/main" id="{FEE172D8-E7B6-4D61-9C97-D8EA5EB46552}"/>
                  </a:ext>
                </a:extLst>
              </p:cNvPr>
              <p:cNvCxnSpPr/>
              <p:nvPr/>
            </p:nvCxnSpPr>
            <p:spPr>
              <a:xfrm>
                <a:off x="5436048" y="5814890"/>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51418680-9F02-4C34-9845-D30C758202C8}"/>
                  </a:ext>
                </a:extLst>
              </p:cNvPr>
              <p:cNvCxnSpPr/>
              <p:nvPr/>
            </p:nvCxnSpPr>
            <p:spPr>
              <a:xfrm>
                <a:off x="5740805" y="5967139"/>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62CE2C0-EA52-486D-9034-5E3A26A78AD2}"/>
                  </a:ext>
                </a:extLst>
              </p:cNvPr>
              <p:cNvCxnSpPr/>
              <p:nvPr/>
            </p:nvCxnSpPr>
            <p:spPr>
              <a:xfrm rot="5400000">
                <a:off x="5740818" y="5814777"/>
                <a:ext cx="152401"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75" name="TextBox 74">
              <a:extLst>
                <a:ext uri="{FF2B5EF4-FFF2-40B4-BE49-F238E27FC236}">
                  <a16:creationId xmlns:a16="http://schemas.microsoft.com/office/drawing/2014/main" id="{7528FE8B-691F-449C-807B-33E69EDAAC32}"/>
                </a:ext>
              </a:extLst>
            </p:cNvPr>
            <p:cNvSpPr txBox="1"/>
            <p:nvPr/>
          </p:nvSpPr>
          <p:spPr>
            <a:xfrm>
              <a:off x="6918694" y="4211786"/>
              <a:ext cx="1806109" cy="1200329"/>
            </a:xfrm>
            <a:prstGeom prst="rect">
              <a:avLst/>
            </a:prstGeom>
            <a:noFill/>
          </p:spPr>
          <p:txBody>
            <a:bodyPr wrap="square" rtlCol="0">
              <a:spAutoFit/>
            </a:bodyPr>
            <a:lstStyle/>
            <a:p>
              <a:pPr algn="ctr"/>
              <a:r>
                <a:rPr lang="en-US" b="1" dirty="0">
                  <a:solidFill>
                    <a:srgbClr val="0000FF"/>
                  </a:solidFill>
                </a:rPr>
                <a:t>7 FedNow Sends Payment Message to Receiver’s Bank</a:t>
              </a:r>
            </a:p>
          </p:txBody>
        </p:sp>
        <p:sp>
          <p:nvSpPr>
            <p:cNvPr id="12" name="TextBox 11">
              <a:extLst>
                <a:ext uri="{FF2B5EF4-FFF2-40B4-BE49-F238E27FC236}">
                  <a16:creationId xmlns:a16="http://schemas.microsoft.com/office/drawing/2014/main" id="{DBCFAC08-EC6B-4A26-B78E-3D7377699D06}"/>
                </a:ext>
              </a:extLst>
            </p:cNvPr>
            <p:cNvSpPr txBox="1"/>
            <p:nvPr/>
          </p:nvSpPr>
          <p:spPr>
            <a:xfrm>
              <a:off x="7944400" y="2842159"/>
              <a:ext cx="301686" cy="369332"/>
            </a:xfrm>
            <a:prstGeom prst="rect">
              <a:avLst/>
            </a:prstGeom>
            <a:noFill/>
          </p:spPr>
          <p:txBody>
            <a:bodyPr wrap="none" rtlCol="0">
              <a:spAutoFit/>
            </a:bodyPr>
            <a:lstStyle/>
            <a:p>
              <a:r>
                <a:rPr lang="en-US" dirty="0">
                  <a:solidFill>
                    <a:srgbClr val="0000FF"/>
                  </a:solidFill>
                </a:rPr>
                <a:t>7</a:t>
              </a:r>
            </a:p>
          </p:txBody>
        </p:sp>
      </p:grpSp>
      <p:grpSp>
        <p:nvGrpSpPr>
          <p:cNvPr id="30" name="Group 29">
            <a:extLst>
              <a:ext uri="{FF2B5EF4-FFF2-40B4-BE49-F238E27FC236}">
                <a16:creationId xmlns:a16="http://schemas.microsoft.com/office/drawing/2014/main" id="{A09B54EB-737F-4840-9CA1-5288DF2E7FA6}"/>
              </a:ext>
            </a:extLst>
          </p:cNvPr>
          <p:cNvGrpSpPr/>
          <p:nvPr/>
        </p:nvGrpSpPr>
        <p:grpSpPr>
          <a:xfrm>
            <a:off x="7147016" y="904806"/>
            <a:ext cx="3556118" cy="1366571"/>
            <a:chOff x="7147016" y="904806"/>
            <a:chExt cx="3556118" cy="1366571"/>
          </a:xfrm>
        </p:grpSpPr>
        <p:sp>
          <p:nvSpPr>
            <p:cNvPr id="6" name="TextBox 5">
              <a:extLst>
                <a:ext uri="{FF2B5EF4-FFF2-40B4-BE49-F238E27FC236}">
                  <a16:creationId xmlns:a16="http://schemas.microsoft.com/office/drawing/2014/main" id="{652587D2-DC96-4F6E-BAD3-653310902017}"/>
                </a:ext>
              </a:extLst>
            </p:cNvPr>
            <p:cNvSpPr txBox="1"/>
            <p:nvPr/>
          </p:nvSpPr>
          <p:spPr>
            <a:xfrm>
              <a:off x="8662974" y="904806"/>
              <a:ext cx="2040160" cy="923330"/>
            </a:xfrm>
            <a:prstGeom prst="rect">
              <a:avLst/>
            </a:prstGeom>
            <a:noFill/>
          </p:spPr>
          <p:txBody>
            <a:bodyPr wrap="square" rtlCol="0">
              <a:spAutoFit/>
            </a:bodyPr>
            <a:lstStyle/>
            <a:p>
              <a:pPr algn="ctr"/>
              <a:r>
                <a:rPr lang="en-US" b="1" dirty="0">
                  <a:solidFill>
                    <a:srgbClr val="0000FF"/>
                  </a:solidFill>
                </a:rPr>
                <a:t>8 Receiver’s Bank Confirms it Intends to Accept Payment</a:t>
              </a:r>
            </a:p>
          </p:txBody>
        </p:sp>
        <p:grpSp>
          <p:nvGrpSpPr>
            <p:cNvPr id="77" name="Group 60">
              <a:extLst>
                <a:ext uri="{FF2B5EF4-FFF2-40B4-BE49-F238E27FC236}">
                  <a16:creationId xmlns:a16="http://schemas.microsoft.com/office/drawing/2014/main" id="{8BBCCEA3-0C72-4B24-A46D-CF62220CCF71}"/>
                </a:ext>
              </a:extLst>
            </p:cNvPr>
            <p:cNvGrpSpPr/>
            <p:nvPr/>
          </p:nvGrpSpPr>
          <p:grpSpPr>
            <a:xfrm rot="9006391">
              <a:off x="7147016" y="2135330"/>
              <a:ext cx="1143279" cy="136047"/>
              <a:chOff x="2199381" y="7584005"/>
              <a:chExt cx="838118" cy="153999"/>
            </a:xfrm>
          </p:grpSpPr>
          <p:cxnSp>
            <p:nvCxnSpPr>
              <p:cNvPr id="79" name="Straight Connector 78">
                <a:extLst>
                  <a:ext uri="{FF2B5EF4-FFF2-40B4-BE49-F238E27FC236}">
                    <a16:creationId xmlns:a16="http://schemas.microsoft.com/office/drawing/2014/main" id="{3CB24AA7-168B-4C4D-98A1-11E91D72A585}"/>
                  </a:ext>
                </a:extLst>
              </p:cNvPr>
              <p:cNvCxnSpPr/>
              <p:nvPr/>
            </p:nvCxnSpPr>
            <p:spPr>
              <a:xfrm>
                <a:off x="2199381" y="7584005"/>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3693305-CB59-4264-85AC-EC58F58DF034}"/>
                  </a:ext>
                </a:extLst>
              </p:cNvPr>
              <p:cNvCxnSpPr/>
              <p:nvPr/>
            </p:nvCxnSpPr>
            <p:spPr>
              <a:xfrm>
                <a:off x="2504099" y="7736416"/>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24A7AB0B-3787-4BCA-BCC8-76F7CAA19014}"/>
                  </a:ext>
                </a:extLst>
              </p:cNvPr>
              <p:cNvCxnSpPr/>
              <p:nvPr/>
            </p:nvCxnSpPr>
            <p:spPr>
              <a:xfrm rot="5400000">
                <a:off x="2504154" y="7584030"/>
                <a:ext cx="152405"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13" name="TextBox 12">
              <a:extLst>
                <a:ext uri="{FF2B5EF4-FFF2-40B4-BE49-F238E27FC236}">
                  <a16:creationId xmlns:a16="http://schemas.microsoft.com/office/drawing/2014/main" id="{C59B08DA-A6DA-4890-9E75-9649BF0D5863}"/>
                </a:ext>
              </a:extLst>
            </p:cNvPr>
            <p:cNvSpPr txBox="1"/>
            <p:nvPr/>
          </p:nvSpPr>
          <p:spPr>
            <a:xfrm>
              <a:off x="7951027" y="1751658"/>
              <a:ext cx="301686" cy="369332"/>
            </a:xfrm>
            <a:prstGeom prst="rect">
              <a:avLst/>
            </a:prstGeom>
            <a:noFill/>
          </p:spPr>
          <p:txBody>
            <a:bodyPr wrap="none" rtlCol="0">
              <a:spAutoFit/>
            </a:bodyPr>
            <a:lstStyle/>
            <a:p>
              <a:r>
                <a:rPr lang="en-US" dirty="0">
                  <a:solidFill>
                    <a:srgbClr val="0000FF"/>
                  </a:solidFill>
                </a:rPr>
                <a:t>8</a:t>
              </a:r>
            </a:p>
          </p:txBody>
        </p:sp>
      </p:grpSp>
      <p:grpSp>
        <p:nvGrpSpPr>
          <p:cNvPr id="32" name="Group 31">
            <a:extLst>
              <a:ext uri="{FF2B5EF4-FFF2-40B4-BE49-F238E27FC236}">
                <a16:creationId xmlns:a16="http://schemas.microsoft.com/office/drawing/2014/main" id="{76F93C65-D257-4835-8284-B65DD2F56267}"/>
              </a:ext>
            </a:extLst>
          </p:cNvPr>
          <p:cNvGrpSpPr/>
          <p:nvPr/>
        </p:nvGrpSpPr>
        <p:grpSpPr>
          <a:xfrm>
            <a:off x="9816390" y="3202814"/>
            <a:ext cx="2324385" cy="3071183"/>
            <a:chOff x="9853560" y="3101723"/>
            <a:chExt cx="2324385" cy="3071183"/>
          </a:xfrm>
        </p:grpSpPr>
        <p:sp>
          <p:nvSpPr>
            <p:cNvPr id="15" name="TextBox 14">
              <a:extLst>
                <a:ext uri="{FF2B5EF4-FFF2-40B4-BE49-F238E27FC236}">
                  <a16:creationId xmlns:a16="http://schemas.microsoft.com/office/drawing/2014/main" id="{3B357E1D-E36E-4C08-9B36-E9A9CB51BF21}"/>
                </a:ext>
              </a:extLst>
            </p:cNvPr>
            <p:cNvSpPr txBox="1"/>
            <p:nvPr/>
          </p:nvSpPr>
          <p:spPr>
            <a:xfrm>
              <a:off x="9853560" y="5249576"/>
              <a:ext cx="2324385" cy="923330"/>
            </a:xfrm>
            <a:prstGeom prst="rect">
              <a:avLst/>
            </a:prstGeom>
            <a:noFill/>
          </p:spPr>
          <p:txBody>
            <a:bodyPr wrap="square" rtlCol="0">
              <a:spAutoFit/>
            </a:bodyPr>
            <a:lstStyle/>
            <a:p>
              <a:pPr algn="ctr"/>
              <a:r>
                <a:rPr lang="en-US" b="1" dirty="0">
                  <a:solidFill>
                    <a:srgbClr val="0000FF"/>
                  </a:solidFill>
                </a:rPr>
                <a:t>10 Receiver is Notified Within Seconds of Receipt</a:t>
              </a:r>
            </a:p>
          </p:txBody>
        </p:sp>
        <p:grpSp>
          <p:nvGrpSpPr>
            <p:cNvPr id="92" name="Group 60">
              <a:extLst>
                <a:ext uri="{FF2B5EF4-FFF2-40B4-BE49-F238E27FC236}">
                  <a16:creationId xmlns:a16="http://schemas.microsoft.com/office/drawing/2014/main" id="{3FFC1A9C-E7C6-42E9-BBBA-E4A78FC4BD0D}"/>
                </a:ext>
              </a:extLst>
            </p:cNvPr>
            <p:cNvGrpSpPr/>
            <p:nvPr/>
          </p:nvGrpSpPr>
          <p:grpSpPr>
            <a:xfrm>
              <a:off x="10303493" y="3149341"/>
              <a:ext cx="661325" cy="109035"/>
              <a:chOff x="5410200" y="5715000"/>
              <a:chExt cx="838200" cy="153988"/>
            </a:xfrm>
          </p:grpSpPr>
          <p:cxnSp>
            <p:nvCxnSpPr>
              <p:cNvPr id="93" name="Straight Connector 92">
                <a:extLst>
                  <a:ext uri="{FF2B5EF4-FFF2-40B4-BE49-F238E27FC236}">
                    <a16:creationId xmlns:a16="http://schemas.microsoft.com/office/drawing/2014/main" id="{4A1CF73C-2DFA-4A20-8FC0-0CF83BF13382}"/>
                  </a:ext>
                </a:extLst>
              </p:cNvPr>
              <p:cNvCxnSpPr/>
              <p:nvPr/>
            </p:nvCxnSpPr>
            <p:spPr>
              <a:xfrm>
                <a:off x="5410200" y="5715000"/>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FF81990C-99FB-42C5-8425-5D81E01FF1BD}"/>
                  </a:ext>
                </a:extLst>
              </p:cNvPr>
              <p:cNvCxnSpPr/>
              <p:nvPr/>
            </p:nvCxnSpPr>
            <p:spPr>
              <a:xfrm>
                <a:off x="5715000" y="5867400"/>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B71065A6-FA51-43C0-9F24-DACE901899FE}"/>
                  </a:ext>
                </a:extLst>
              </p:cNvPr>
              <p:cNvCxnSpPr/>
              <p:nvPr/>
            </p:nvCxnSpPr>
            <p:spPr>
              <a:xfrm rot="5400000">
                <a:off x="5715000" y="5715000"/>
                <a:ext cx="152400"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96" name="TextBox 95">
              <a:extLst>
                <a:ext uri="{FF2B5EF4-FFF2-40B4-BE49-F238E27FC236}">
                  <a16:creationId xmlns:a16="http://schemas.microsoft.com/office/drawing/2014/main" id="{AAD11DD4-CC8E-44F8-98E7-607FD336E204}"/>
                </a:ext>
              </a:extLst>
            </p:cNvPr>
            <p:cNvSpPr txBox="1"/>
            <p:nvPr/>
          </p:nvSpPr>
          <p:spPr>
            <a:xfrm>
              <a:off x="10186506" y="3101723"/>
              <a:ext cx="418704" cy="369332"/>
            </a:xfrm>
            <a:prstGeom prst="rect">
              <a:avLst/>
            </a:prstGeom>
            <a:noFill/>
          </p:spPr>
          <p:txBody>
            <a:bodyPr wrap="none" rtlCol="0">
              <a:spAutoFit/>
            </a:bodyPr>
            <a:lstStyle/>
            <a:p>
              <a:r>
                <a:rPr lang="en-US" dirty="0">
                  <a:solidFill>
                    <a:srgbClr val="0000FF"/>
                  </a:solidFill>
                </a:rPr>
                <a:t>10</a:t>
              </a:r>
            </a:p>
          </p:txBody>
        </p:sp>
      </p:grpSp>
      <p:sp>
        <p:nvSpPr>
          <p:cNvPr id="97" name="Title 6">
            <a:extLst>
              <a:ext uri="{FF2B5EF4-FFF2-40B4-BE49-F238E27FC236}">
                <a16:creationId xmlns:a16="http://schemas.microsoft.com/office/drawing/2014/main" id="{449BE0D7-040A-4594-8CCD-0D67FA0A4726}"/>
              </a:ext>
            </a:extLst>
          </p:cNvPr>
          <p:cNvSpPr>
            <a:spLocks noGrp="1"/>
          </p:cNvSpPr>
          <p:nvPr>
            <p:ph type="title"/>
          </p:nvPr>
        </p:nvSpPr>
        <p:spPr>
          <a:xfrm>
            <a:off x="838200" y="-96578"/>
            <a:ext cx="10515600" cy="1325563"/>
          </a:xfrm>
        </p:spPr>
        <p:txBody>
          <a:bodyPr/>
          <a:lstStyle/>
          <a:p>
            <a:r>
              <a:rPr lang="en-US" dirty="0"/>
              <a:t>FedNow Request for Payment (RFP) Flow</a:t>
            </a:r>
          </a:p>
        </p:txBody>
      </p:sp>
      <p:grpSp>
        <p:nvGrpSpPr>
          <p:cNvPr id="35" name="Group 34">
            <a:extLst>
              <a:ext uri="{FF2B5EF4-FFF2-40B4-BE49-F238E27FC236}">
                <a16:creationId xmlns:a16="http://schemas.microsoft.com/office/drawing/2014/main" id="{C21AD8AE-7140-4BC2-9F3E-597B4CA43159}"/>
              </a:ext>
            </a:extLst>
          </p:cNvPr>
          <p:cNvGrpSpPr/>
          <p:nvPr/>
        </p:nvGrpSpPr>
        <p:grpSpPr>
          <a:xfrm>
            <a:off x="3461863" y="897855"/>
            <a:ext cx="4944296" cy="3354778"/>
            <a:chOff x="3461863" y="897855"/>
            <a:chExt cx="4944296" cy="3354778"/>
          </a:xfrm>
        </p:grpSpPr>
        <p:grpSp>
          <p:nvGrpSpPr>
            <p:cNvPr id="99" name="Group 60">
              <a:extLst>
                <a:ext uri="{FF2B5EF4-FFF2-40B4-BE49-F238E27FC236}">
                  <a16:creationId xmlns:a16="http://schemas.microsoft.com/office/drawing/2014/main" id="{791FB7BE-C699-4631-A8F1-71CAA8A8C4AA}"/>
                </a:ext>
              </a:extLst>
            </p:cNvPr>
            <p:cNvGrpSpPr/>
            <p:nvPr/>
          </p:nvGrpSpPr>
          <p:grpSpPr>
            <a:xfrm rot="12106662">
              <a:off x="3461863" y="3896574"/>
              <a:ext cx="1143383" cy="136070"/>
              <a:chOff x="5403162" y="5687765"/>
              <a:chExt cx="838199" cy="154021"/>
            </a:xfrm>
          </p:grpSpPr>
          <p:cxnSp>
            <p:nvCxnSpPr>
              <p:cNvPr id="102" name="Straight Connector 101">
                <a:extLst>
                  <a:ext uri="{FF2B5EF4-FFF2-40B4-BE49-F238E27FC236}">
                    <a16:creationId xmlns:a16="http://schemas.microsoft.com/office/drawing/2014/main" id="{781601F0-4B05-41F2-8E59-446530E05887}"/>
                  </a:ext>
                </a:extLst>
              </p:cNvPr>
              <p:cNvCxnSpPr/>
              <p:nvPr/>
            </p:nvCxnSpPr>
            <p:spPr>
              <a:xfrm>
                <a:off x="5403162" y="5687794"/>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29416042-5EC1-458C-8D95-07582C937014}"/>
                  </a:ext>
                </a:extLst>
              </p:cNvPr>
              <p:cNvCxnSpPr/>
              <p:nvPr/>
            </p:nvCxnSpPr>
            <p:spPr>
              <a:xfrm>
                <a:off x="5707961" y="5840198"/>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736236B6-0C43-483B-B36C-6D693FD3E20C}"/>
                  </a:ext>
                </a:extLst>
              </p:cNvPr>
              <p:cNvCxnSpPr/>
              <p:nvPr/>
            </p:nvCxnSpPr>
            <p:spPr>
              <a:xfrm rot="5400000">
                <a:off x="5707954" y="5687765"/>
                <a:ext cx="152400"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100" name="TextBox 99">
              <a:extLst>
                <a:ext uri="{FF2B5EF4-FFF2-40B4-BE49-F238E27FC236}">
                  <a16:creationId xmlns:a16="http://schemas.microsoft.com/office/drawing/2014/main" id="{05F8CA67-7147-4A06-BBE6-E40C941A00F8}"/>
                </a:ext>
              </a:extLst>
            </p:cNvPr>
            <p:cNvSpPr txBox="1"/>
            <p:nvPr/>
          </p:nvSpPr>
          <p:spPr>
            <a:xfrm>
              <a:off x="5066410" y="897855"/>
              <a:ext cx="1946457" cy="1200329"/>
            </a:xfrm>
            <a:prstGeom prst="rect">
              <a:avLst/>
            </a:prstGeom>
            <a:noFill/>
          </p:spPr>
          <p:txBody>
            <a:bodyPr wrap="square" rtlCol="0">
              <a:spAutoFit/>
            </a:bodyPr>
            <a:lstStyle/>
            <a:p>
              <a:pPr algn="ctr"/>
              <a:r>
                <a:rPr lang="en-US" b="1" dirty="0">
                  <a:solidFill>
                    <a:srgbClr val="0000FF"/>
                  </a:solidFill>
                </a:rPr>
                <a:t>11 FedNow Sends Notices to Both Banks of Completion</a:t>
              </a:r>
            </a:p>
          </p:txBody>
        </p:sp>
        <p:sp>
          <p:nvSpPr>
            <p:cNvPr id="101" name="TextBox 100">
              <a:extLst>
                <a:ext uri="{FF2B5EF4-FFF2-40B4-BE49-F238E27FC236}">
                  <a16:creationId xmlns:a16="http://schemas.microsoft.com/office/drawing/2014/main" id="{EF37B6AF-4A50-4214-9687-4310CF6C7484}"/>
                </a:ext>
              </a:extLst>
            </p:cNvPr>
            <p:cNvSpPr txBox="1"/>
            <p:nvPr/>
          </p:nvSpPr>
          <p:spPr>
            <a:xfrm>
              <a:off x="4346184" y="3883301"/>
              <a:ext cx="418704" cy="369332"/>
            </a:xfrm>
            <a:prstGeom prst="rect">
              <a:avLst/>
            </a:prstGeom>
            <a:noFill/>
          </p:spPr>
          <p:txBody>
            <a:bodyPr wrap="none" rtlCol="0">
              <a:spAutoFit/>
            </a:bodyPr>
            <a:lstStyle/>
            <a:p>
              <a:r>
                <a:rPr lang="en-US" dirty="0">
                  <a:solidFill>
                    <a:srgbClr val="0000FF"/>
                  </a:solidFill>
                </a:rPr>
                <a:t>11</a:t>
              </a:r>
            </a:p>
          </p:txBody>
        </p:sp>
        <p:grpSp>
          <p:nvGrpSpPr>
            <p:cNvPr id="105" name="Group 60">
              <a:extLst>
                <a:ext uri="{FF2B5EF4-FFF2-40B4-BE49-F238E27FC236}">
                  <a16:creationId xmlns:a16="http://schemas.microsoft.com/office/drawing/2014/main" id="{652881B9-B558-4B5B-BCF8-411864175EC1}"/>
                </a:ext>
              </a:extLst>
            </p:cNvPr>
            <p:cNvGrpSpPr/>
            <p:nvPr/>
          </p:nvGrpSpPr>
          <p:grpSpPr>
            <a:xfrm rot="19771532">
              <a:off x="7262774" y="2503723"/>
              <a:ext cx="1143385" cy="136040"/>
              <a:chOff x="5410200" y="5715000"/>
              <a:chExt cx="838200" cy="153988"/>
            </a:xfrm>
          </p:grpSpPr>
          <p:cxnSp>
            <p:nvCxnSpPr>
              <p:cNvPr id="106" name="Straight Connector 105">
                <a:extLst>
                  <a:ext uri="{FF2B5EF4-FFF2-40B4-BE49-F238E27FC236}">
                    <a16:creationId xmlns:a16="http://schemas.microsoft.com/office/drawing/2014/main" id="{18BCC73A-733E-41FE-B006-8C28CC868D9F}"/>
                  </a:ext>
                </a:extLst>
              </p:cNvPr>
              <p:cNvCxnSpPr/>
              <p:nvPr/>
            </p:nvCxnSpPr>
            <p:spPr>
              <a:xfrm>
                <a:off x="5410200" y="5715000"/>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2F7F4C61-2A97-43B4-B2DC-DD02AF86A48D}"/>
                  </a:ext>
                </a:extLst>
              </p:cNvPr>
              <p:cNvCxnSpPr/>
              <p:nvPr/>
            </p:nvCxnSpPr>
            <p:spPr>
              <a:xfrm>
                <a:off x="5715000" y="5867400"/>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64E8CE3C-91C3-4F42-A781-878D01629FAD}"/>
                  </a:ext>
                </a:extLst>
              </p:cNvPr>
              <p:cNvCxnSpPr/>
              <p:nvPr/>
            </p:nvCxnSpPr>
            <p:spPr>
              <a:xfrm rot="5400000">
                <a:off x="5715000" y="5715000"/>
                <a:ext cx="152400"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109" name="TextBox 108">
              <a:extLst>
                <a:ext uri="{FF2B5EF4-FFF2-40B4-BE49-F238E27FC236}">
                  <a16:creationId xmlns:a16="http://schemas.microsoft.com/office/drawing/2014/main" id="{1E4E1654-D796-41C0-B476-EF3D550D00AB}"/>
                </a:ext>
              </a:extLst>
            </p:cNvPr>
            <p:cNvSpPr txBox="1"/>
            <p:nvPr/>
          </p:nvSpPr>
          <p:spPr>
            <a:xfrm>
              <a:off x="7273763" y="2312904"/>
              <a:ext cx="418704" cy="369332"/>
            </a:xfrm>
            <a:prstGeom prst="rect">
              <a:avLst/>
            </a:prstGeom>
            <a:noFill/>
          </p:spPr>
          <p:txBody>
            <a:bodyPr wrap="none" rtlCol="0">
              <a:spAutoFit/>
            </a:bodyPr>
            <a:lstStyle/>
            <a:p>
              <a:r>
                <a:rPr lang="en-US" dirty="0">
                  <a:solidFill>
                    <a:srgbClr val="0000FF"/>
                  </a:solidFill>
                </a:rPr>
                <a:t>11</a:t>
              </a:r>
            </a:p>
          </p:txBody>
        </p:sp>
      </p:grpSp>
      <p:grpSp>
        <p:nvGrpSpPr>
          <p:cNvPr id="7" name="Group 6">
            <a:extLst>
              <a:ext uri="{FF2B5EF4-FFF2-40B4-BE49-F238E27FC236}">
                <a16:creationId xmlns:a16="http://schemas.microsoft.com/office/drawing/2014/main" id="{206E6B8A-BF37-490C-94E0-A94C12367C23}"/>
              </a:ext>
            </a:extLst>
          </p:cNvPr>
          <p:cNvGrpSpPr/>
          <p:nvPr/>
        </p:nvGrpSpPr>
        <p:grpSpPr>
          <a:xfrm>
            <a:off x="9962182" y="2785865"/>
            <a:ext cx="1806109" cy="2371315"/>
            <a:chOff x="9962182" y="2785865"/>
            <a:chExt cx="1806109" cy="2371315"/>
          </a:xfrm>
        </p:grpSpPr>
        <p:sp>
          <p:nvSpPr>
            <p:cNvPr id="76" name="TextBox 75">
              <a:extLst>
                <a:ext uri="{FF2B5EF4-FFF2-40B4-BE49-F238E27FC236}">
                  <a16:creationId xmlns:a16="http://schemas.microsoft.com/office/drawing/2014/main" id="{0BF1D212-1821-4FBF-8A94-E241B63F48CF}"/>
                </a:ext>
              </a:extLst>
            </p:cNvPr>
            <p:cNvSpPr txBox="1"/>
            <p:nvPr/>
          </p:nvSpPr>
          <p:spPr>
            <a:xfrm>
              <a:off x="9962182" y="4233850"/>
              <a:ext cx="1806109" cy="923330"/>
            </a:xfrm>
            <a:prstGeom prst="rect">
              <a:avLst/>
            </a:prstGeom>
            <a:noFill/>
          </p:spPr>
          <p:txBody>
            <a:bodyPr wrap="square" rtlCol="0">
              <a:spAutoFit/>
            </a:bodyPr>
            <a:lstStyle/>
            <a:p>
              <a:pPr algn="ctr"/>
              <a:r>
                <a:rPr lang="en-US" b="1" dirty="0"/>
                <a:t>1 Receiver Sends RFP Instruction to its Bank</a:t>
              </a:r>
            </a:p>
          </p:txBody>
        </p:sp>
        <p:grpSp>
          <p:nvGrpSpPr>
            <p:cNvPr id="86" name="Group 60">
              <a:extLst>
                <a:ext uri="{FF2B5EF4-FFF2-40B4-BE49-F238E27FC236}">
                  <a16:creationId xmlns:a16="http://schemas.microsoft.com/office/drawing/2014/main" id="{86D4FE9A-C0C3-4840-A78F-89CAE913FC05}"/>
                </a:ext>
              </a:extLst>
            </p:cNvPr>
            <p:cNvGrpSpPr/>
            <p:nvPr/>
          </p:nvGrpSpPr>
          <p:grpSpPr>
            <a:xfrm rot="10800000">
              <a:off x="10268505" y="2985925"/>
              <a:ext cx="661325" cy="109035"/>
              <a:chOff x="5410200" y="5715000"/>
              <a:chExt cx="838200" cy="153988"/>
            </a:xfrm>
          </p:grpSpPr>
          <p:cxnSp>
            <p:nvCxnSpPr>
              <p:cNvPr id="88" name="Straight Connector 87">
                <a:extLst>
                  <a:ext uri="{FF2B5EF4-FFF2-40B4-BE49-F238E27FC236}">
                    <a16:creationId xmlns:a16="http://schemas.microsoft.com/office/drawing/2014/main" id="{6B69EFB5-8A29-4651-8538-F97800D4FC27}"/>
                  </a:ext>
                </a:extLst>
              </p:cNvPr>
              <p:cNvCxnSpPr/>
              <p:nvPr/>
            </p:nvCxnSpPr>
            <p:spPr>
              <a:xfrm>
                <a:off x="5410200" y="5715000"/>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E4C191DD-9135-4295-A21F-34D17181E191}"/>
                  </a:ext>
                </a:extLst>
              </p:cNvPr>
              <p:cNvCxnSpPr/>
              <p:nvPr/>
            </p:nvCxnSpPr>
            <p:spPr>
              <a:xfrm>
                <a:off x="5715000" y="5867400"/>
                <a:ext cx="533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CC0CE9-DDCC-4FF0-BC91-008FC9DCB738}"/>
                  </a:ext>
                </a:extLst>
              </p:cNvPr>
              <p:cNvCxnSpPr/>
              <p:nvPr/>
            </p:nvCxnSpPr>
            <p:spPr>
              <a:xfrm rot="5400000">
                <a:off x="5715000" y="5715000"/>
                <a:ext cx="15240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7" name="TextBox 86">
              <a:extLst>
                <a:ext uri="{FF2B5EF4-FFF2-40B4-BE49-F238E27FC236}">
                  <a16:creationId xmlns:a16="http://schemas.microsoft.com/office/drawing/2014/main" id="{DF8C125E-BD24-4E5F-BF4A-4EF18F92D700}"/>
                </a:ext>
              </a:extLst>
            </p:cNvPr>
            <p:cNvSpPr txBox="1"/>
            <p:nvPr/>
          </p:nvSpPr>
          <p:spPr>
            <a:xfrm>
              <a:off x="10703134" y="2785865"/>
              <a:ext cx="301686" cy="369332"/>
            </a:xfrm>
            <a:prstGeom prst="rect">
              <a:avLst/>
            </a:prstGeom>
            <a:noFill/>
          </p:spPr>
          <p:txBody>
            <a:bodyPr wrap="none" rtlCol="0">
              <a:spAutoFit/>
            </a:bodyPr>
            <a:lstStyle/>
            <a:p>
              <a:r>
                <a:rPr lang="en-US" dirty="0"/>
                <a:t>1</a:t>
              </a:r>
            </a:p>
          </p:txBody>
        </p:sp>
      </p:grpSp>
      <p:grpSp>
        <p:nvGrpSpPr>
          <p:cNvPr id="16" name="Group 15">
            <a:extLst>
              <a:ext uri="{FF2B5EF4-FFF2-40B4-BE49-F238E27FC236}">
                <a16:creationId xmlns:a16="http://schemas.microsoft.com/office/drawing/2014/main" id="{7002017E-7198-4C01-9833-F70F7BFADBDC}"/>
              </a:ext>
            </a:extLst>
          </p:cNvPr>
          <p:cNvGrpSpPr/>
          <p:nvPr/>
        </p:nvGrpSpPr>
        <p:grpSpPr>
          <a:xfrm>
            <a:off x="6886263" y="905359"/>
            <a:ext cx="1946452" cy="2818588"/>
            <a:chOff x="6886263" y="905359"/>
            <a:chExt cx="1946452" cy="2818588"/>
          </a:xfrm>
        </p:grpSpPr>
        <p:sp>
          <p:nvSpPr>
            <p:cNvPr id="98" name="TextBox 97">
              <a:extLst>
                <a:ext uri="{FF2B5EF4-FFF2-40B4-BE49-F238E27FC236}">
                  <a16:creationId xmlns:a16="http://schemas.microsoft.com/office/drawing/2014/main" id="{7FD08646-53C5-44F5-8B5C-8E3CCE2DBD5C}"/>
                </a:ext>
              </a:extLst>
            </p:cNvPr>
            <p:cNvSpPr txBox="1"/>
            <p:nvPr/>
          </p:nvSpPr>
          <p:spPr>
            <a:xfrm>
              <a:off x="6886263" y="905359"/>
              <a:ext cx="1946452" cy="923330"/>
            </a:xfrm>
            <a:prstGeom prst="rect">
              <a:avLst/>
            </a:prstGeom>
            <a:noFill/>
          </p:spPr>
          <p:txBody>
            <a:bodyPr wrap="square" rtlCol="0">
              <a:spAutoFit/>
            </a:bodyPr>
            <a:lstStyle/>
            <a:p>
              <a:pPr algn="ctr"/>
              <a:r>
                <a:rPr lang="en-US" b="1" dirty="0"/>
                <a:t>2 Receiver’s Bank Sends RFP to FedNow</a:t>
              </a:r>
            </a:p>
          </p:txBody>
        </p:sp>
        <p:grpSp>
          <p:nvGrpSpPr>
            <p:cNvPr id="111" name="Group 60">
              <a:extLst>
                <a:ext uri="{FF2B5EF4-FFF2-40B4-BE49-F238E27FC236}">
                  <a16:creationId xmlns:a16="http://schemas.microsoft.com/office/drawing/2014/main" id="{0B1192F5-40E4-4B8E-BC03-92A2C33525BD}"/>
                </a:ext>
              </a:extLst>
            </p:cNvPr>
            <p:cNvGrpSpPr/>
            <p:nvPr/>
          </p:nvGrpSpPr>
          <p:grpSpPr>
            <a:xfrm rot="8936847">
              <a:off x="7330733" y="3614912"/>
              <a:ext cx="1166053" cy="109035"/>
              <a:chOff x="5410200" y="5715000"/>
              <a:chExt cx="838200" cy="153988"/>
            </a:xfrm>
          </p:grpSpPr>
          <p:cxnSp>
            <p:nvCxnSpPr>
              <p:cNvPr id="113" name="Straight Connector 112">
                <a:extLst>
                  <a:ext uri="{FF2B5EF4-FFF2-40B4-BE49-F238E27FC236}">
                    <a16:creationId xmlns:a16="http://schemas.microsoft.com/office/drawing/2014/main" id="{8CF37824-55E0-46B8-9BFA-82CE5082029E}"/>
                  </a:ext>
                </a:extLst>
              </p:cNvPr>
              <p:cNvCxnSpPr/>
              <p:nvPr/>
            </p:nvCxnSpPr>
            <p:spPr>
              <a:xfrm>
                <a:off x="5410200" y="5715000"/>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Arrow Connector 113">
                <a:extLst>
                  <a:ext uri="{FF2B5EF4-FFF2-40B4-BE49-F238E27FC236}">
                    <a16:creationId xmlns:a16="http://schemas.microsoft.com/office/drawing/2014/main" id="{6E29CF97-365B-438E-A27D-92DF032D59E8}"/>
                  </a:ext>
                </a:extLst>
              </p:cNvPr>
              <p:cNvCxnSpPr/>
              <p:nvPr/>
            </p:nvCxnSpPr>
            <p:spPr>
              <a:xfrm>
                <a:off x="5715000" y="5867400"/>
                <a:ext cx="533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F334B36E-9042-491D-814D-4B89E94FFFCE}"/>
                  </a:ext>
                </a:extLst>
              </p:cNvPr>
              <p:cNvCxnSpPr/>
              <p:nvPr/>
            </p:nvCxnSpPr>
            <p:spPr>
              <a:xfrm rot="5400000">
                <a:off x="5715000" y="5715000"/>
                <a:ext cx="15240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2" name="TextBox 111">
              <a:extLst>
                <a:ext uri="{FF2B5EF4-FFF2-40B4-BE49-F238E27FC236}">
                  <a16:creationId xmlns:a16="http://schemas.microsoft.com/office/drawing/2014/main" id="{9D6C169B-B766-422D-AD3F-672FE8338942}"/>
                </a:ext>
              </a:extLst>
            </p:cNvPr>
            <p:cNvSpPr txBox="1"/>
            <p:nvPr/>
          </p:nvSpPr>
          <p:spPr>
            <a:xfrm>
              <a:off x="7930633" y="3267878"/>
              <a:ext cx="301686" cy="369332"/>
            </a:xfrm>
            <a:prstGeom prst="rect">
              <a:avLst/>
            </a:prstGeom>
            <a:noFill/>
          </p:spPr>
          <p:txBody>
            <a:bodyPr wrap="none" rtlCol="0">
              <a:spAutoFit/>
            </a:bodyPr>
            <a:lstStyle/>
            <a:p>
              <a:r>
                <a:rPr lang="en-US" dirty="0"/>
                <a:t>2</a:t>
              </a:r>
            </a:p>
          </p:txBody>
        </p:sp>
      </p:grpSp>
      <p:grpSp>
        <p:nvGrpSpPr>
          <p:cNvPr id="19" name="Group 18">
            <a:extLst>
              <a:ext uri="{FF2B5EF4-FFF2-40B4-BE49-F238E27FC236}">
                <a16:creationId xmlns:a16="http://schemas.microsoft.com/office/drawing/2014/main" id="{6EAC01F8-E2E9-4F9A-989A-F97F5D433856}"/>
              </a:ext>
            </a:extLst>
          </p:cNvPr>
          <p:cNvGrpSpPr/>
          <p:nvPr/>
        </p:nvGrpSpPr>
        <p:grpSpPr>
          <a:xfrm>
            <a:off x="3150775" y="898238"/>
            <a:ext cx="1806109" cy="2557589"/>
            <a:chOff x="3150775" y="898238"/>
            <a:chExt cx="1806109" cy="2557589"/>
          </a:xfrm>
        </p:grpSpPr>
        <p:grpSp>
          <p:nvGrpSpPr>
            <p:cNvPr id="18" name="Group 17">
              <a:extLst>
                <a:ext uri="{FF2B5EF4-FFF2-40B4-BE49-F238E27FC236}">
                  <a16:creationId xmlns:a16="http://schemas.microsoft.com/office/drawing/2014/main" id="{DFDC7BB0-4EC4-42E7-B547-14ED6FFFED38}"/>
                </a:ext>
              </a:extLst>
            </p:cNvPr>
            <p:cNvGrpSpPr/>
            <p:nvPr/>
          </p:nvGrpSpPr>
          <p:grpSpPr>
            <a:xfrm rot="14147672">
              <a:off x="3665208" y="2811709"/>
              <a:ext cx="1147051" cy="141185"/>
              <a:chOff x="3665208" y="2596061"/>
              <a:chExt cx="1147051" cy="141185"/>
            </a:xfrm>
          </p:grpSpPr>
          <p:cxnSp>
            <p:nvCxnSpPr>
              <p:cNvPr id="117" name="Straight Connector 116">
                <a:extLst>
                  <a:ext uri="{FF2B5EF4-FFF2-40B4-BE49-F238E27FC236}">
                    <a16:creationId xmlns:a16="http://schemas.microsoft.com/office/drawing/2014/main" id="{2F430960-3BCF-4251-AA5F-CE01ED1B088C}"/>
                  </a:ext>
                </a:extLst>
              </p:cNvPr>
              <p:cNvCxnSpPr/>
              <p:nvPr/>
            </p:nvCxnSpPr>
            <p:spPr>
              <a:xfrm rot="19771532">
                <a:off x="3665208" y="2717244"/>
                <a:ext cx="623665" cy="14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B734CACD-1495-4DF3-BB36-FC865E582891}"/>
                  </a:ext>
                </a:extLst>
              </p:cNvPr>
              <p:cNvCxnSpPr/>
              <p:nvPr/>
            </p:nvCxnSpPr>
            <p:spPr>
              <a:xfrm rot="19771532">
                <a:off x="4084650" y="2596061"/>
                <a:ext cx="727609" cy="140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433DC7D2-2587-4777-8707-83351B23362E}"/>
                  </a:ext>
                </a:extLst>
              </p:cNvPr>
              <p:cNvCxnSpPr/>
              <p:nvPr/>
            </p:nvCxnSpPr>
            <p:spPr>
              <a:xfrm rot="3571532">
                <a:off x="4122677" y="2565984"/>
                <a:ext cx="134637" cy="2078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0" name="TextBox 119">
              <a:extLst>
                <a:ext uri="{FF2B5EF4-FFF2-40B4-BE49-F238E27FC236}">
                  <a16:creationId xmlns:a16="http://schemas.microsoft.com/office/drawing/2014/main" id="{97FAC8F1-712F-49F2-AE7D-FF723E998F59}"/>
                </a:ext>
              </a:extLst>
            </p:cNvPr>
            <p:cNvSpPr txBox="1"/>
            <p:nvPr/>
          </p:nvSpPr>
          <p:spPr>
            <a:xfrm>
              <a:off x="4357104" y="2770355"/>
              <a:ext cx="301686" cy="369332"/>
            </a:xfrm>
            <a:prstGeom prst="rect">
              <a:avLst/>
            </a:prstGeom>
            <a:noFill/>
          </p:spPr>
          <p:txBody>
            <a:bodyPr wrap="none" rtlCol="0">
              <a:spAutoFit/>
            </a:bodyPr>
            <a:lstStyle/>
            <a:p>
              <a:r>
                <a:rPr lang="en-US" dirty="0"/>
                <a:t>3</a:t>
              </a:r>
            </a:p>
          </p:txBody>
        </p:sp>
        <p:sp>
          <p:nvSpPr>
            <p:cNvPr id="121" name="TextBox 120">
              <a:extLst>
                <a:ext uri="{FF2B5EF4-FFF2-40B4-BE49-F238E27FC236}">
                  <a16:creationId xmlns:a16="http://schemas.microsoft.com/office/drawing/2014/main" id="{91F9BBD1-E29C-457A-BB68-ABCE7896844D}"/>
                </a:ext>
              </a:extLst>
            </p:cNvPr>
            <p:cNvSpPr txBox="1"/>
            <p:nvPr/>
          </p:nvSpPr>
          <p:spPr>
            <a:xfrm>
              <a:off x="3150775" y="898238"/>
              <a:ext cx="1806109" cy="923330"/>
            </a:xfrm>
            <a:prstGeom prst="rect">
              <a:avLst/>
            </a:prstGeom>
            <a:noFill/>
          </p:spPr>
          <p:txBody>
            <a:bodyPr wrap="square" rtlCol="0">
              <a:spAutoFit/>
            </a:bodyPr>
            <a:lstStyle/>
            <a:p>
              <a:pPr algn="ctr"/>
              <a:r>
                <a:rPr lang="en-US" b="1" dirty="0"/>
                <a:t>3 FedNow Sends RFP to Sender’s Bank</a:t>
              </a:r>
            </a:p>
          </p:txBody>
        </p:sp>
      </p:grpSp>
      <p:grpSp>
        <p:nvGrpSpPr>
          <p:cNvPr id="20" name="Group 19">
            <a:extLst>
              <a:ext uri="{FF2B5EF4-FFF2-40B4-BE49-F238E27FC236}">
                <a16:creationId xmlns:a16="http://schemas.microsoft.com/office/drawing/2014/main" id="{311F1B27-07B5-4AB4-B258-0C3DAE95D84E}"/>
              </a:ext>
            </a:extLst>
          </p:cNvPr>
          <p:cNvGrpSpPr/>
          <p:nvPr/>
        </p:nvGrpSpPr>
        <p:grpSpPr>
          <a:xfrm>
            <a:off x="711614" y="3276619"/>
            <a:ext cx="1806109" cy="1835161"/>
            <a:chOff x="711614" y="3276619"/>
            <a:chExt cx="1806109" cy="1835161"/>
          </a:xfrm>
        </p:grpSpPr>
        <p:grpSp>
          <p:nvGrpSpPr>
            <p:cNvPr id="125" name="Group 60">
              <a:extLst>
                <a:ext uri="{FF2B5EF4-FFF2-40B4-BE49-F238E27FC236}">
                  <a16:creationId xmlns:a16="http://schemas.microsoft.com/office/drawing/2014/main" id="{C91E691A-B8E1-40CF-99A0-F77B869B3A66}"/>
                </a:ext>
              </a:extLst>
            </p:cNvPr>
            <p:cNvGrpSpPr/>
            <p:nvPr/>
          </p:nvGrpSpPr>
          <p:grpSpPr>
            <a:xfrm rot="10800000">
              <a:off x="1108992" y="3477753"/>
              <a:ext cx="661325" cy="109035"/>
              <a:chOff x="5410200" y="5715000"/>
              <a:chExt cx="838200" cy="153988"/>
            </a:xfrm>
          </p:grpSpPr>
          <p:cxnSp>
            <p:nvCxnSpPr>
              <p:cNvPr id="127" name="Straight Connector 126">
                <a:extLst>
                  <a:ext uri="{FF2B5EF4-FFF2-40B4-BE49-F238E27FC236}">
                    <a16:creationId xmlns:a16="http://schemas.microsoft.com/office/drawing/2014/main" id="{6CD5A0F6-4622-4C8B-88DA-A0DB20090EFD}"/>
                  </a:ext>
                </a:extLst>
              </p:cNvPr>
              <p:cNvCxnSpPr/>
              <p:nvPr/>
            </p:nvCxnSpPr>
            <p:spPr>
              <a:xfrm>
                <a:off x="5410200" y="5715000"/>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Arrow Connector 127">
                <a:extLst>
                  <a:ext uri="{FF2B5EF4-FFF2-40B4-BE49-F238E27FC236}">
                    <a16:creationId xmlns:a16="http://schemas.microsoft.com/office/drawing/2014/main" id="{BE74F054-D86D-41A1-8A8B-30B1AF99ABD8}"/>
                  </a:ext>
                </a:extLst>
              </p:cNvPr>
              <p:cNvCxnSpPr/>
              <p:nvPr/>
            </p:nvCxnSpPr>
            <p:spPr>
              <a:xfrm>
                <a:off x="5715000" y="5867400"/>
                <a:ext cx="533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8793E4F9-E3F2-4008-9A6D-0D31866B6034}"/>
                  </a:ext>
                </a:extLst>
              </p:cNvPr>
              <p:cNvCxnSpPr/>
              <p:nvPr/>
            </p:nvCxnSpPr>
            <p:spPr>
              <a:xfrm rot="5400000">
                <a:off x="5715000" y="5715000"/>
                <a:ext cx="15240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6" name="TextBox 125">
              <a:extLst>
                <a:ext uri="{FF2B5EF4-FFF2-40B4-BE49-F238E27FC236}">
                  <a16:creationId xmlns:a16="http://schemas.microsoft.com/office/drawing/2014/main" id="{12B938CE-5D69-4D9C-B467-B5CA24D69844}"/>
                </a:ext>
              </a:extLst>
            </p:cNvPr>
            <p:cNvSpPr txBox="1"/>
            <p:nvPr/>
          </p:nvSpPr>
          <p:spPr>
            <a:xfrm>
              <a:off x="1467388" y="3276619"/>
              <a:ext cx="301686" cy="369332"/>
            </a:xfrm>
            <a:prstGeom prst="rect">
              <a:avLst/>
            </a:prstGeom>
            <a:noFill/>
          </p:spPr>
          <p:txBody>
            <a:bodyPr wrap="none" rtlCol="0">
              <a:spAutoFit/>
            </a:bodyPr>
            <a:lstStyle/>
            <a:p>
              <a:r>
                <a:rPr lang="en-US" dirty="0"/>
                <a:t>4</a:t>
              </a:r>
            </a:p>
          </p:txBody>
        </p:sp>
        <p:sp>
          <p:nvSpPr>
            <p:cNvPr id="124" name="TextBox 123">
              <a:extLst>
                <a:ext uri="{FF2B5EF4-FFF2-40B4-BE49-F238E27FC236}">
                  <a16:creationId xmlns:a16="http://schemas.microsoft.com/office/drawing/2014/main" id="{420BE050-CB75-4064-A254-1E3DB877D5C5}"/>
                </a:ext>
              </a:extLst>
            </p:cNvPr>
            <p:cNvSpPr txBox="1"/>
            <p:nvPr/>
          </p:nvSpPr>
          <p:spPr>
            <a:xfrm>
              <a:off x="711614" y="4188450"/>
              <a:ext cx="1806109" cy="923330"/>
            </a:xfrm>
            <a:prstGeom prst="rect">
              <a:avLst/>
            </a:prstGeom>
            <a:noFill/>
          </p:spPr>
          <p:txBody>
            <a:bodyPr wrap="square" rtlCol="0">
              <a:spAutoFit/>
            </a:bodyPr>
            <a:lstStyle/>
            <a:p>
              <a:pPr algn="ctr"/>
              <a:r>
                <a:rPr lang="en-US" b="1" dirty="0"/>
                <a:t>4 Sender’s Bank Sends RFP to its Sender</a:t>
              </a:r>
            </a:p>
          </p:txBody>
        </p:sp>
      </p:grpSp>
    </p:spTree>
    <p:extLst>
      <p:ext uri="{BB962C8B-B14F-4D97-AF65-F5344CB8AC3E}">
        <p14:creationId xmlns:p14="http://schemas.microsoft.com/office/powerpoint/2010/main" val="19175383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FedNow Request for Payment (RFP)</a:t>
            </a:r>
          </a:p>
        </p:txBody>
      </p:sp>
      <p:sp>
        <p:nvSpPr>
          <p:cNvPr id="2915330" name="Rectangle 2"/>
          <p:cNvSpPr>
            <a:spLocks noGrp="1" noChangeArrowheads="1"/>
          </p:cNvSpPr>
          <p:nvPr>
            <p:ph idx="1"/>
          </p:nvPr>
        </p:nvSpPr>
        <p:spPr/>
        <p:txBody>
          <a:bodyPr>
            <a:normAutofit/>
          </a:bodyPr>
          <a:lstStyle/>
          <a:p>
            <a:r>
              <a:rPr lang="en-US" dirty="0"/>
              <a:t>Process</a:t>
            </a:r>
          </a:p>
          <a:p>
            <a:pPr lvl="1"/>
            <a:r>
              <a:rPr lang="en-US" dirty="0"/>
              <a:t>Questions:</a:t>
            </a:r>
          </a:p>
          <a:p>
            <a:pPr lvl="2"/>
            <a:r>
              <a:rPr lang="en-US" dirty="0"/>
              <a:t>Following Step 3 on the preceding slide, will the Sender’s Bank send a confirmation response that it will accept the payment request?</a:t>
            </a:r>
          </a:p>
          <a:p>
            <a:pPr lvl="3"/>
            <a:r>
              <a:rPr lang="en-US" dirty="0"/>
              <a:t>If so, will FedNow send a second Request for Payment message to the Sending Bank prior to the Sender’s Bank initiating the payment message?</a:t>
            </a:r>
          </a:p>
          <a:p>
            <a:pPr lvl="2"/>
            <a:r>
              <a:rPr lang="en-US" dirty="0"/>
              <a:t>Assuming that FedNow will require a confirmation message, will a confirmation message be forwarded from the Sender’s Bank to the Sender for Sender confirmation prior to the Sender’s Bank response to FedNow?</a:t>
            </a:r>
          </a:p>
          <a:p>
            <a:pPr lvl="3"/>
            <a:r>
              <a:rPr lang="en-US" dirty="0"/>
              <a:t>Or will Sender confirmation be assumed based on the Sender’s initiation of a payment message?</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3143145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a:bodyPr>
          <a:lstStyle/>
          <a:p>
            <a:r>
              <a:rPr lang="en-US" dirty="0"/>
              <a:t>Process</a:t>
            </a:r>
          </a:p>
          <a:p>
            <a:pPr lvl="1"/>
            <a:r>
              <a:rPr lang="en-US" dirty="0"/>
              <a:t>In addition to standard credit transfer message type, FedNow will:</a:t>
            </a:r>
          </a:p>
          <a:p>
            <a:pPr lvl="2"/>
            <a:r>
              <a:rPr lang="en-US" dirty="0"/>
              <a:t>Include at least two additional payment message types and several nonvalue message types in the initial release</a:t>
            </a:r>
          </a:p>
          <a:p>
            <a:pPr lvl="3"/>
            <a:r>
              <a:rPr lang="en-US" dirty="0"/>
              <a:t>One payment message type is a return transfer</a:t>
            </a:r>
          </a:p>
          <a:p>
            <a:pPr lvl="3"/>
            <a:r>
              <a:rPr lang="en-US" dirty="0"/>
              <a:t>One nonvalue message is the “request for return” (RFR)</a:t>
            </a:r>
          </a:p>
          <a:p>
            <a:pPr lvl="4"/>
            <a:r>
              <a:rPr lang="en-US" dirty="0"/>
              <a:t>Initiated by sender/sender’s bank </a:t>
            </a:r>
          </a:p>
          <a:p>
            <a:pPr marL="461962" lvl="1" indent="0">
              <a:buNone/>
            </a:pPr>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2615750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37A74C2-7DF1-419E-8615-EA5327433E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1382" y="1217417"/>
            <a:ext cx="2044773" cy="3463737"/>
          </a:xfrm>
          <a:prstGeom prst="rect">
            <a:avLst/>
          </a:prstGeom>
        </p:spPr>
      </p:pic>
      <p:grpSp>
        <p:nvGrpSpPr>
          <p:cNvPr id="28" name="Group 27">
            <a:extLst>
              <a:ext uri="{FF2B5EF4-FFF2-40B4-BE49-F238E27FC236}">
                <a16:creationId xmlns:a16="http://schemas.microsoft.com/office/drawing/2014/main" id="{A6544FDE-88AE-40A6-99AF-939A4901382F}"/>
              </a:ext>
            </a:extLst>
          </p:cNvPr>
          <p:cNvGrpSpPr/>
          <p:nvPr/>
        </p:nvGrpSpPr>
        <p:grpSpPr>
          <a:xfrm>
            <a:off x="7017530" y="3644063"/>
            <a:ext cx="1921611" cy="1741592"/>
            <a:chOff x="7017530" y="3627590"/>
            <a:chExt cx="1921611" cy="1741592"/>
          </a:xfrm>
        </p:grpSpPr>
        <p:grpSp>
          <p:nvGrpSpPr>
            <p:cNvPr id="71" name="Group 60">
              <a:extLst>
                <a:ext uri="{FF2B5EF4-FFF2-40B4-BE49-F238E27FC236}">
                  <a16:creationId xmlns:a16="http://schemas.microsoft.com/office/drawing/2014/main" id="{2ECA5114-BAA9-49F6-A0F2-75ED3A8B71E5}"/>
                </a:ext>
              </a:extLst>
            </p:cNvPr>
            <p:cNvGrpSpPr/>
            <p:nvPr/>
          </p:nvGrpSpPr>
          <p:grpSpPr>
            <a:xfrm rot="19700241">
              <a:off x="7270802" y="3627590"/>
              <a:ext cx="1143243" cy="136117"/>
              <a:chOff x="5145048" y="6230808"/>
              <a:chExt cx="838085" cy="154075"/>
            </a:xfrm>
          </p:grpSpPr>
          <p:cxnSp>
            <p:nvCxnSpPr>
              <p:cNvPr id="72" name="Straight Connector 71">
                <a:extLst>
                  <a:ext uri="{FF2B5EF4-FFF2-40B4-BE49-F238E27FC236}">
                    <a16:creationId xmlns:a16="http://schemas.microsoft.com/office/drawing/2014/main" id="{FEE172D8-E7B6-4D61-9C97-D8EA5EB46552}"/>
                  </a:ext>
                </a:extLst>
              </p:cNvPr>
              <p:cNvCxnSpPr/>
              <p:nvPr/>
            </p:nvCxnSpPr>
            <p:spPr>
              <a:xfrm>
                <a:off x="5145048" y="6230811"/>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51418680-9F02-4C34-9845-D30C758202C8}"/>
                  </a:ext>
                </a:extLst>
              </p:cNvPr>
              <p:cNvCxnSpPr/>
              <p:nvPr/>
            </p:nvCxnSpPr>
            <p:spPr>
              <a:xfrm>
                <a:off x="5449733" y="6383295"/>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62CE2C0-EA52-486D-9034-5E3A26A78AD2}"/>
                  </a:ext>
                </a:extLst>
              </p:cNvPr>
              <p:cNvCxnSpPr/>
              <p:nvPr/>
            </p:nvCxnSpPr>
            <p:spPr>
              <a:xfrm rot="5400000">
                <a:off x="5449793" y="6230809"/>
                <a:ext cx="152401"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75" name="TextBox 74">
              <a:extLst>
                <a:ext uri="{FF2B5EF4-FFF2-40B4-BE49-F238E27FC236}">
                  <a16:creationId xmlns:a16="http://schemas.microsoft.com/office/drawing/2014/main" id="{7528FE8B-691F-449C-807B-33E69EDAAC32}"/>
                </a:ext>
              </a:extLst>
            </p:cNvPr>
            <p:cNvSpPr txBox="1"/>
            <p:nvPr/>
          </p:nvSpPr>
          <p:spPr>
            <a:xfrm>
              <a:off x="7017530" y="4445852"/>
              <a:ext cx="1921611" cy="923330"/>
            </a:xfrm>
            <a:prstGeom prst="rect">
              <a:avLst/>
            </a:prstGeom>
            <a:noFill/>
          </p:spPr>
          <p:txBody>
            <a:bodyPr wrap="square" rtlCol="0">
              <a:spAutoFit/>
            </a:bodyPr>
            <a:lstStyle/>
            <a:p>
              <a:pPr algn="ctr"/>
              <a:r>
                <a:rPr lang="en-US" b="1" dirty="0">
                  <a:solidFill>
                    <a:srgbClr val="0000FF"/>
                  </a:solidFill>
                </a:rPr>
                <a:t>3 FedNow Sends Payment Message to Receiver’s Bank</a:t>
              </a:r>
            </a:p>
          </p:txBody>
        </p:sp>
        <p:sp>
          <p:nvSpPr>
            <p:cNvPr id="12" name="TextBox 11">
              <a:extLst>
                <a:ext uri="{FF2B5EF4-FFF2-40B4-BE49-F238E27FC236}">
                  <a16:creationId xmlns:a16="http://schemas.microsoft.com/office/drawing/2014/main" id="{DBCFAC08-EC6B-4A26-B78E-3D7377699D06}"/>
                </a:ext>
              </a:extLst>
            </p:cNvPr>
            <p:cNvSpPr txBox="1"/>
            <p:nvPr/>
          </p:nvSpPr>
          <p:spPr>
            <a:xfrm>
              <a:off x="7100697" y="3665423"/>
              <a:ext cx="301686" cy="369332"/>
            </a:xfrm>
            <a:prstGeom prst="rect">
              <a:avLst/>
            </a:prstGeom>
            <a:noFill/>
          </p:spPr>
          <p:txBody>
            <a:bodyPr wrap="none" rtlCol="0">
              <a:spAutoFit/>
            </a:bodyPr>
            <a:lstStyle/>
            <a:p>
              <a:r>
                <a:rPr lang="en-US" dirty="0">
                  <a:solidFill>
                    <a:srgbClr val="0000FF"/>
                  </a:solidFill>
                </a:rPr>
                <a:t>3</a:t>
              </a:r>
            </a:p>
          </p:txBody>
        </p:sp>
      </p:grpSp>
      <p:pic>
        <p:nvPicPr>
          <p:cNvPr id="7" name="Picture 6">
            <a:extLst>
              <a:ext uri="{FF2B5EF4-FFF2-40B4-BE49-F238E27FC236}">
                <a16:creationId xmlns:a16="http://schemas.microsoft.com/office/drawing/2014/main" id="{A6D5A09A-1B8B-44AB-AA67-422E170211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25230" y="1713769"/>
            <a:ext cx="2191698" cy="2331294"/>
          </a:xfrm>
          <a:prstGeom prst="rect">
            <a:avLst/>
          </a:prstGeom>
        </p:spPr>
      </p:pic>
      <p:grpSp>
        <p:nvGrpSpPr>
          <p:cNvPr id="31" name="Group 30">
            <a:extLst>
              <a:ext uri="{FF2B5EF4-FFF2-40B4-BE49-F238E27FC236}">
                <a16:creationId xmlns:a16="http://schemas.microsoft.com/office/drawing/2014/main" id="{0EC5332B-0C18-4B6F-B1BC-36680882B7FE}"/>
              </a:ext>
            </a:extLst>
          </p:cNvPr>
          <p:cNvGrpSpPr/>
          <p:nvPr/>
        </p:nvGrpSpPr>
        <p:grpSpPr>
          <a:xfrm>
            <a:off x="5077148" y="2139204"/>
            <a:ext cx="3211055" cy="1539056"/>
            <a:chOff x="5077140" y="2139204"/>
            <a:chExt cx="3112673" cy="1539056"/>
          </a:xfrm>
        </p:grpSpPr>
        <p:grpSp>
          <p:nvGrpSpPr>
            <p:cNvPr id="82" name="Group 60">
              <a:extLst>
                <a:ext uri="{FF2B5EF4-FFF2-40B4-BE49-F238E27FC236}">
                  <a16:creationId xmlns:a16="http://schemas.microsoft.com/office/drawing/2014/main" id="{E273F173-1514-4B7D-A797-10F24BDA1277}"/>
                </a:ext>
              </a:extLst>
            </p:cNvPr>
            <p:cNvGrpSpPr/>
            <p:nvPr/>
          </p:nvGrpSpPr>
          <p:grpSpPr>
            <a:xfrm rot="19524052">
              <a:off x="7046298" y="3322632"/>
              <a:ext cx="1143515" cy="140318"/>
              <a:chOff x="3138616" y="7221752"/>
              <a:chExt cx="838294" cy="158827"/>
            </a:xfrm>
          </p:grpSpPr>
          <p:cxnSp>
            <p:nvCxnSpPr>
              <p:cNvPr id="83" name="Straight Connector 82">
                <a:extLst>
                  <a:ext uri="{FF2B5EF4-FFF2-40B4-BE49-F238E27FC236}">
                    <a16:creationId xmlns:a16="http://schemas.microsoft.com/office/drawing/2014/main" id="{F72236BB-E41B-4ED3-A7D9-67A08A80DAB3}"/>
                  </a:ext>
                </a:extLst>
              </p:cNvPr>
              <p:cNvCxnSpPr/>
              <p:nvPr/>
            </p:nvCxnSpPr>
            <p:spPr>
              <a:xfrm>
                <a:off x="3138616" y="7224631"/>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6C77A8DB-9B0F-4EC0-8A7D-B52174DB0FF3}"/>
                  </a:ext>
                </a:extLst>
              </p:cNvPr>
              <p:cNvCxnSpPr/>
              <p:nvPr/>
            </p:nvCxnSpPr>
            <p:spPr>
              <a:xfrm>
                <a:off x="3443510" y="7378991"/>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7B85C378-735B-4C88-B36E-D733736A52BB}"/>
                  </a:ext>
                </a:extLst>
              </p:cNvPr>
              <p:cNvCxnSpPr/>
              <p:nvPr/>
            </p:nvCxnSpPr>
            <p:spPr>
              <a:xfrm rot="5400000">
                <a:off x="3426352" y="7221752"/>
                <a:ext cx="152399"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9" name="TextBox 8">
              <a:extLst>
                <a:ext uri="{FF2B5EF4-FFF2-40B4-BE49-F238E27FC236}">
                  <a16:creationId xmlns:a16="http://schemas.microsoft.com/office/drawing/2014/main" id="{9863EAC7-F75C-4BFD-BB91-01647E4E7570}"/>
                </a:ext>
              </a:extLst>
            </p:cNvPr>
            <p:cNvSpPr txBox="1"/>
            <p:nvPr/>
          </p:nvSpPr>
          <p:spPr>
            <a:xfrm>
              <a:off x="5077140" y="2139204"/>
              <a:ext cx="1806109" cy="1200329"/>
            </a:xfrm>
            <a:prstGeom prst="rect">
              <a:avLst/>
            </a:prstGeom>
            <a:noFill/>
          </p:spPr>
          <p:txBody>
            <a:bodyPr wrap="square" rtlCol="0">
              <a:spAutoFit/>
            </a:bodyPr>
            <a:lstStyle/>
            <a:p>
              <a:pPr algn="ctr"/>
              <a:r>
                <a:rPr lang="en-US" b="1" dirty="0">
                  <a:solidFill>
                    <a:srgbClr val="0000FF"/>
                  </a:solidFill>
                </a:rPr>
                <a:t>5 FedNow Sends Payment Message to Receiver’s Bank</a:t>
              </a:r>
            </a:p>
          </p:txBody>
        </p:sp>
        <p:sp>
          <p:nvSpPr>
            <p:cNvPr id="14" name="TextBox 13">
              <a:extLst>
                <a:ext uri="{FF2B5EF4-FFF2-40B4-BE49-F238E27FC236}">
                  <a16:creationId xmlns:a16="http://schemas.microsoft.com/office/drawing/2014/main" id="{3F782F7D-8C13-45EF-A866-79273EA4A9F6}"/>
                </a:ext>
              </a:extLst>
            </p:cNvPr>
            <p:cNvSpPr txBox="1"/>
            <p:nvPr/>
          </p:nvSpPr>
          <p:spPr>
            <a:xfrm>
              <a:off x="7034144" y="3308928"/>
              <a:ext cx="301686" cy="369332"/>
            </a:xfrm>
            <a:prstGeom prst="rect">
              <a:avLst/>
            </a:prstGeom>
            <a:noFill/>
          </p:spPr>
          <p:txBody>
            <a:bodyPr wrap="none" rtlCol="0">
              <a:spAutoFit/>
            </a:bodyPr>
            <a:lstStyle/>
            <a:p>
              <a:r>
                <a:rPr lang="en-US" dirty="0">
                  <a:solidFill>
                    <a:srgbClr val="0000FF"/>
                  </a:solidFill>
                </a:rPr>
                <a:t>5</a:t>
              </a:r>
            </a:p>
          </p:txBody>
        </p:sp>
      </p:grpSp>
      <p:grpSp>
        <p:nvGrpSpPr>
          <p:cNvPr id="25" name="Group 24">
            <a:extLst>
              <a:ext uri="{FF2B5EF4-FFF2-40B4-BE49-F238E27FC236}">
                <a16:creationId xmlns:a16="http://schemas.microsoft.com/office/drawing/2014/main" id="{1A99A894-6CA6-4E14-86E9-7109408EFF21}"/>
              </a:ext>
            </a:extLst>
          </p:cNvPr>
          <p:cNvGrpSpPr/>
          <p:nvPr/>
        </p:nvGrpSpPr>
        <p:grpSpPr>
          <a:xfrm>
            <a:off x="3080835" y="3019385"/>
            <a:ext cx="1806109" cy="2649753"/>
            <a:chOff x="3080835" y="3019385"/>
            <a:chExt cx="1806109" cy="2649753"/>
          </a:xfrm>
        </p:grpSpPr>
        <p:grpSp>
          <p:nvGrpSpPr>
            <p:cNvPr id="66" name="Group 60">
              <a:extLst>
                <a:ext uri="{FF2B5EF4-FFF2-40B4-BE49-F238E27FC236}">
                  <a16:creationId xmlns:a16="http://schemas.microsoft.com/office/drawing/2014/main" id="{14040181-F8CA-4041-8022-D708255EAFFC}"/>
                </a:ext>
              </a:extLst>
            </p:cNvPr>
            <p:cNvGrpSpPr/>
            <p:nvPr/>
          </p:nvGrpSpPr>
          <p:grpSpPr>
            <a:xfrm rot="1465595">
              <a:off x="3444630" y="3529457"/>
              <a:ext cx="1143371" cy="136019"/>
              <a:chOff x="5475130" y="5935741"/>
              <a:chExt cx="838190" cy="153964"/>
            </a:xfrm>
          </p:grpSpPr>
          <p:cxnSp>
            <p:nvCxnSpPr>
              <p:cNvPr id="67" name="Straight Connector 66">
                <a:extLst>
                  <a:ext uri="{FF2B5EF4-FFF2-40B4-BE49-F238E27FC236}">
                    <a16:creationId xmlns:a16="http://schemas.microsoft.com/office/drawing/2014/main" id="{0BA9C866-73AC-4648-8190-401F905318CA}"/>
                  </a:ext>
                </a:extLst>
              </p:cNvPr>
              <p:cNvCxnSpPr/>
              <p:nvPr/>
            </p:nvCxnSpPr>
            <p:spPr>
              <a:xfrm>
                <a:off x="5475130" y="5935745"/>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8C1447A5-EFB7-4695-80B8-F31EA0892FE6}"/>
                  </a:ext>
                </a:extLst>
              </p:cNvPr>
              <p:cNvCxnSpPr/>
              <p:nvPr/>
            </p:nvCxnSpPr>
            <p:spPr>
              <a:xfrm>
                <a:off x="5779920" y="6088117"/>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61084E5F-ACD1-4C93-8324-D6D8D7928BC0}"/>
                  </a:ext>
                </a:extLst>
              </p:cNvPr>
              <p:cNvCxnSpPr/>
              <p:nvPr/>
            </p:nvCxnSpPr>
            <p:spPr>
              <a:xfrm rot="5400000">
                <a:off x="5779930" y="5935741"/>
                <a:ext cx="152400"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5" name="TextBox 4">
              <a:extLst>
                <a:ext uri="{FF2B5EF4-FFF2-40B4-BE49-F238E27FC236}">
                  <a16:creationId xmlns:a16="http://schemas.microsoft.com/office/drawing/2014/main" id="{5AAFAA55-879B-40B3-91D6-3D5DDAA3C015}"/>
                </a:ext>
              </a:extLst>
            </p:cNvPr>
            <p:cNvSpPr txBox="1"/>
            <p:nvPr/>
          </p:nvSpPr>
          <p:spPr>
            <a:xfrm>
              <a:off x="3080835" y="4468809"/>
              <a:ext cx="1806109" cy="1200329"/>
            </a:xfrm>
            <a:prstGeom prst="rect">
              <a:avLst/>
            </a:prstGeom>
            <a:noFill/>
          </p:spPr>
          <p:txBody>
            <a:bodyPr wrap="square" rtlCol="0">
              <a:spAutoFit/>
            </a:bodyPr>
            <a:lstStyle/>
            <a:p>
              <a:pPr algn="ctr"/>
              <a:r>
                <a:rPr lang="en-US" b="1" dirty="0">
                  <a:solidFill>
                    <a:srgbClr val="0000FF"/>
                  </a:solidFill>
                </a:rPr>
                <a:t>2 Sender’s Bank Sends Payment Message to FedNow</a:t>
              </a:r>
            </a:p>
          </p:txBody>
        </p:sp>
        <p:sp>
          <p:nvSpPr>
            <p:cNvPr id="11" name="TextBox 10">
              <a:extLst>
                <a:ext uri="{FF2B5EF4-FFF2-40B4-BE49-F238E27FC236}">
                  <a16:creationId xmlns:a16="http://schemas.microsoft.com/office/drawing/2014/main" id="{B0196B5D-0D76-4874-9F9F-DF6084E63633}"/>
                </a:ext>
              </a:extLst>
            </p:cNvPr>
            <p:cNvSpPr txBox="1"/>
            <p:nvPr/>
          </p:nvSpPr>
          <p:spPr>
            <a:xfrm>
              <a:off x="3471364" y="3019385"/>
              <a:ext cx="301686" cy="369332"/>
            </a:xfrm>
            <a:prstGeom prst="rect">
              <a:avLst/>
            </a:prstGeom>
            <a:noFill/>
          </p:spPr>
          <p:txBody>
            <a:bodyPr wrap="none" rtlCol="0">
              <a:spAutoFit/>
            </a:bodyPr>
            <a:lstStyle/>
            <a:p>
              <a:r>
                <a:rPr lang="en-US" dirty="0">
                  <a:solidFill>
                    <a:srgbClr val="0000FF"/>
                  </a:solidFill>
                </a:rPr>
                <a:t>2</a:t>
              </a:r>
            </a:p>
          </p:txBody>
        </p:sp>
      </p:grpSp>
      <p:pic>
        <p:nvPicPr>
          <p:cNvPr id="36" name="Picture 35">
            <a:extLst>
              <a:ext uri="{FF2B5EF4-FFF2-40B4-BE49-F238E27FC236}">
                <a16:creationId xmlns:a16="http://schemas.microsoft.com/office/drawing/2014/main" id="{48AB7EA9-27E1-438B-8F5A-FF70BFB21482}"/>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4884455" y="3288650"/>
            <a:ext cx="2227411" cy="2071330"/>
          </a:xfrm>
          <a:prstGeom prst="rect">
            <a:avLst/>
          </a:prstGeom>
        </p:spPr>
      </p:pic>
      <p:sp>
        <p:nvSpPr>
          <p:cNvPr id="27" name="Text Box 5">
            <a:extLst>
              <a:ext uri="{FF2B5EF4-FFF2-40B4-BE49-F238E27FC236}">
                <a16:creationId xmlns:a16="http://schemas.microsoft.com/office/drawing/2014/main" id="{80BE2717-B5F9-40C5-8CDB-A949D04950A3}"/>
              </a:ext>
            </a:extLst>
          </p:cNvPr>
          <p:cNvSpPr txBox="1">
            <a:spLocks noChangeArrowheads="1"/>
          </p:cNvSpPr>
          <p:nvPr/>
        </p:nvSpPr>
        <p:spPr bwMode="auto">
          <a:xfrm>
            <a:off x="519393" y="3634055"/>
            <a:ext cx="1148645" cy="369332"/>
          </a:xfrm>
          <a:prstGeom prst="rect">
            <a:avLst/>
          </a:prstGeom>
          <a:noFill/>
          <a:ln w="9525">
            <a:noFill/>
            <a:miter lim="800000"/>
            <a:headEnd/>
            <a:tailEnd/>
          </a:ln>
          <a:effec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Sender</a:t>
            </a:r>
          </a:p>
        </p:txBody>
      </p:sp>
      <p:sp>
        <p:nvSpPr>
          <p:cNvPr id="29" name="Text Box 7">
            <a:extLst>
              <a:ext uri="{FF2B5EF4-FFF2-40B4-BE49-F238E27FC236}">
                <a16:creationId xmlns:a16="http://schemas.microsoft.com/office/drawing/2014/main" id="{54A73D67-C8B2-4B52-9CCC-ACCA0275E3AA}"/>
              </a:ext>
            </a:extLst>
          </p:cNvPr>
          <p:cNvSpPr txBox="1">
            <a:spLocks noChangeArrowheads="1"/>
          </p:cNvSpPr>
          <p:nvPr/>
        </p:nvSpPr>
        <p:spPr bwMode="auto">
          <a:xfrm>
            <a:off x="8609157" y="3907047"/>
            <a:ext cx="1574873" cy="307777"/>
          </a:xfrm>
          <a:prstGeom prst="rect">
            <a:avLst/>
          </a:prstGeom>
          <a:noFill/>
          <a:ln w="9525">
            <a:noFill/>
            <a:miter lim="800000"/>
            <a:headEnd/>
            <a:tailEnd/>
          </a:ln>
          <a:effec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1"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Receiver’s Bank</a:t>
            </a:r>
          </a:p>
        </p:txBody>
      </p:sp>
      <p:sp>
        <p:nvSpPr>
          <p:cNvPr id="33" name="Text Box 11">
            <a:extLst>
              <a:ext uri="{FF2B5EF4-FFF2-40B4-BE49-F238E27FC236}">
                <a16:creationId xmlns:a16="http://schemas.microsoft.com/office/drawing/2014/main" id="{46EBF6F0-0A0E-439E-BEFC-2544B76784E9}"/>
              </a:ext>
            </a:extLst>
          </p:cNvPr>
          <p:cNvSpPr txBox="1">
            <a:spLocks noChangeArrowheads="1"/>
          </p:cNvSpPr>
          <p:nvPr/>
        </p:nvSpPr>
        <p:spPr bwMode="auto">
          <a:xfrm>
            <a:off x="5261791" y="5317568"/>
            <a:ext cx="1432570" cy="307777"/>
          </a:xfrm>
          <a:prstGeom prst="rect">
            <a:avLst/>
          </a:prstGeom>
          <a:noFill/>
          <a:ln w="9525">
            <a:noFill/>
            <a:miter lim="800000"/>
            <a:headEnd/>
            <a:tailEnd/>
          </a:ln>
          <a:effec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1"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FedNow</a:t>
            </a:r>
          </a:p>
        </p:txBody>
      </p:sp>
      <p:sp>
        <p:nvSpPr>
          <p:cNvPr id="34" name="Text Box 5">
            <a:extLst>
              <a:ext uri="{FF2B5EF4-FFF2-40B4-BE49-F238E27FC236}">
                <a16:creationId xmlns:a16="http://schemas.microsoft.com/office/drawing/2014/main" id="{02C3DD86-4B99-430C-9C00-BE82AC72A1EF}"/>
              </a:ext>
            </a:extLst>
          </p:cNvPr>
          <p:cNvSpPr txBox="1">
            <a:spLocks noChangeArrowheads="1"/>
          </p:cNvSpPr>
          <p:nvPr/>
        </p:nvSpPr>
        <p:spPr bwMode="auto">
          <a:xfrm>
            <a:off x="10641540" y="3663919"/>
            <a:ext cx="1226037" cy="369332"/>
          </a:xfrm>
          <a:prstGeom prst="rect">
            <a:avLst/>
          </a:prstGeom>
          <a:noFill/>
          <a:ln w="9525">
            <a:noFill/>
            <a:miter lim="800000"/>
            <a:headEnd/>
            <a:tailEnd/>
          </a:ln>
          <a:effec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Receiver</a:t>
            </a:r>
          </a:p>
        </p:txBody>
      </p:sp>
      <p:sp>
        <p:nvSpPr>
          <p:cNvPr id="59" name="Text Box 7">
            <a:extLst>
              <a:ext uri="{FF2B5EF4-FFF2-40B4-BE49-F238E27FC236}">
                <a16:creationId xmlns:a16="http://schemas.microsoft.com/office/drawing/2014/main" id="{B5356858-4863-4D36-8FAE-16931C3F6E21}"/>
              </a:ext>
            </a:extLst>
          </p:cNvPr>
          <p:cNvSpPr txBox="1">
            <a:spLocks noChangeArrowheads="1"/>
          </p:cNvSpPr>
          <p:nvPr/>
        </p:nvSpPr>
        <p:spPr bwMode="auto">
          <a:xfrm>
            <a:off x="1690057" y="3905647"/>
            <a:ext cx="1746900" cy="307777"/>
          </a:xfrm>
          <a:prstGeom prst="rect">
            <a:avLst/>
          </a:prstGeom>
          <a:noFill/>
          <a:ln w="9525">
            <a:noFill/>
            <a:miter lim="800000"/>
            <a:headEnd/>
            <a:tailEnd/>
          </a:ln>
          <a:effec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1"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Sender’s Bank</a:t>
            </a:r>
          </a:p>
        </p:txBody>
      </p:sp>
      <p:pic>
        <p:nvPicPr>
          <p:cNvPr id="57" name="Content Placeholder 4">
            <a:extLst>
              <a:ext uri="{FF2B5EF4-FFF2-40B4-BE49-F238E27FC236}">
                <a16:creationId xmlns:a16="http://schemas.microsoft.com/office/drawing/2014/main" id="{D0D05B31-BB47-4D6D-80FA-085AF6BB97AF}"/>
              </a:ext>
            </a:extLst>
          </p:cNvPr>
          <p:cNvPicPr>
            <a:picLocks noGrp="1" noChangeAspect="1"/>
          </p:cNvPicPr>
          <p:nvPr>
            <p:ph idx="1"/>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634748" y="2441693"/>
            <a:ext cx="825380" cy="1239309"/>
          </a:xfrm>
          <a:prstGeom prst="rect">
            <a:avLst/>
          </a:prstGeom>
        </p:spPr>
      </p:pic>
      <p:pic>
        <p:nvPicPr>
          <p:cNvPr id="2" name="Picture 1">
            <a:extLst>
              <a:ext uri="{FF2B5EF4-FFF2-40B4-BE49-F238E27FC236}">
                <a16:creationId xmlns:a16="http://schemas.microsoft.com/office/drawing/2014/main" id="{6E500C46-C849-4920-95BA-5C306939E03A}"/>
              </a:ext>
            </a:extLst>
          </p:cNvPr>
          <p:cNvPicPr>
            <a:picLocks noChangeAspect="1"/>
          </p:cNvPicPr>
          <p:nvPr/>
        </p:nvPicPr>
        <p:blipFill>
          <a:blip r:embed="rId9">
            <a:extLst>
              <a:ext uri="{28A0092B-C50C-407E-A947-70E740481C1C}">
                <a14:useLocalDpi xmlns:a14="http://schemas.microsoft.com/office/drawing/2010/main" val="0"/>
              </a:ext>
              <a:ext uri="{837473B0-CC2E-450A-ABE3-18F120FF3D39}">
                <a1611:picAttrSrcUrl xmlns:a1611="http://schemas.microsoft.com/office/drawing/2016/11/main" r:id="rId10"/>
              </a:ext>
            </a:extLst>
          </a:blip>
          <a:stretch>
            <a:fillRect/>
          </a:stretch>
        </p:blipFill>
        <p:spPr>
          <a:xfrm>
            <a:off x="10926754" y="2495573"/>
            <a:ext cx="767757" cy="1193026"/>
          </a:xfrm>
          <a:prstGeom prst="rect">
            <a:avLst/>
          </a:prstGeom>
        </p:spPr>
      </p:pic>
      <p:grpSp>
        <p:nvGrpSpPr>
          <p:cNvPr id="26" name="Group 25">
            <a:extLst>
              <a:ext uri="{FF2B5EF4-FFF2-40B4-BE49-F238E27FC236}">
                <a16:creationId xmlns:a16="http://schemas.microsoft.com/office/drawing/2014/main" id="{551146B1-5B64-480E-A27B-5B6C635EB1FF}"/>
              </a:ext>
            </a:extLst>
          </p:cNvPr>
          <p:cNvGrpSpPr/>
          <p:nvPr/>
        </p:nvGrpSpPr>
        <p:grpSpPr>
          <a:xfrm>
            <a:off x="605875" y="2967658"/>
            <a:ext cx="2542093" cy="1874692"/>
            <a:chOff x="605875" y="3130616"/>
            <a:chExt cx="2542093" cy="1874692"/>
          </a:xfrm>
        </p:grpSpPr>
        <p:grpSp>
          <p:nvGrpSpPr>
            <p:cNvPr id="62" name="Group 60">
              <a:extLst>
                <a:ext uri="{FF2B5EF4-FFF2-40B4-BE49-F238E27FC236}">
                  <a16:creationId xmlns:a16="http://schemas.microsoft.com/office/drawing/2014/main" id="{7189F384-0012-4DCF-9685-D7BD9E979EC6}"/>
                </a:ext>
              </a:extLst>
            </p:cNvPr>
            <p:cNvGrpSpPr/>
            <p:nvPr/>
          </p:nvGrpSpPr>
          <p:grpSpPr>
            <a:xfrm>
              <a:off x="1133843" y="3362312"/>
              <a:ext cx="661325" cy="109047"/>
              <a:chOff x="5410200" y="5714984"/>
              <a:chExt cx="838200" cy="154004"/>
            </a:xfrm>
          </p:grpSpPr>
          <p:cxnSp>
            <p:nvCxnSpPr>
              <p:cNvPr id="63" name="Straight Connector 62">
                <a:extLst>
                  <a:ext uri="{FF2B5EF4-FFF2-40B4-BE49-F238E27FC236}">
                    <a16:creationId xmlns:a16="http://schemas.microsoft.com/office/drawing/2014/main" id="{FDFDF714-BBD8-4CBF-86B3-C65F760A4F26}"/>
                  </a:ext>
                </a:extLst>
              </p:cNvPr>
              <p:cNvCxnSpPr/>
              <p:nvPr/>
            </p:nvCxnSpPr>
            <p:spPr>
              <a:xfrm>
                <a:off x="5410200" y="5714995"/>
                <a:ext cx="457200" cy="1587"/>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8C78E960-8355-4211-8C59-372D78108254}"/>
                  </a:ext>
                </a:extLst>
              </p:cNvPr>
              <p:cNvCxnSpPr/>
              <p:nvPr/>
            </p:nvCxnSpPr>
            <p:spPr>
              <a:xfrm>
                <a:off x="5715000" y="5867400"/>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4F28C86A-A388-412C-B339-D083710FD5B1}"/>
                  </a:ext>
                </a:extLst>
              </p:cNvPr>
              <p:cNvCxnSpPr/>
              <p:nvPr/>
            </p:nvCxnSpPr>
            <p:spPr>
              <a:xfrm rot="5400000">
                <a:off x="5715000" y="5714985"/>
                <a:ext cx="152401"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4" name="TextBox 3">
              <a:extLst>
                <a:ext uri="{FF2B5EF4-FFF2-40B4-BE49-F238E27FC236}">
                  <a16:creationId xmlns:a16="http://schemas.microsoft.com/office/drawing/2014/main" id="{74517264-D679-4702-AC6D-61F31CD28BD5}"/>
                </a:ext>
              </a:extLst>
            </p:cNvPr>
            <p:cNvSpPr txBox="1"/>
            <p:nvPr/>
          </p:nvSpPr>
          <p:spPr>
            <a:xfrm>
              <a:off x="605875" y="4358977"/>
              <a:ext cx="2542093" cy="646331"/>
            </a:xfrm>
            <a:prstGeom prst="rect">
              <a:avLst/>
            </a:prstGeom>
            <a:noFill/>
          </p:spPr>
          <p:txBody>
            <a:bodyPr wrap="square" rtlCol="0">
              <a:spAutoFit/>
            </a:bodyPr>
            <a:lstStyle/>
            <a:p>
              <a:pPr algn="ctr"/>
              <a:r>
                <a:rPr lang="en-US" b="1" dirty="0">
                  <a:solidFill>
                    <a:srgbClr val="0000FF"/>
                  </a:solidFill>
                </a:rPr>
                <a:t>1 Sender Sends Payment Instruction to its Bank</a:t>
              </a:r>
            </a:p>
          </p:txBody>
        </p:sp>
        <p:sp>
          <p:nvSpPr>
            <p:cNvPr id="10" name="TextBox 9">
              <a:extLst>
                <a:ext uri="{FF2B5EF4-FFF2-40B4-BE49-F238E27FC236}">
                  <a16:creationId xmlns:a16="http://schemas.microsoft.com/office/drawing/2014/main" id="{46043256-2076-47F7-B99C-70D0A4D5D718}"/>
                </a:ext>
              </a:extLst>
            </p:cNvPr>
            <p:cNvSpPr txBox="1"/>
            <p:nvPr/>
          </p:nvSpPr>
          <p:spPr>
            <a:xfrm>
              <a:off x="1580783" y="3130616"/>
              <a:ext cx="301686" cy="369332"/>
            </a:xfrm>
            <a:prstGeom prst="rect">
              <a:avLst/>
            </a:prstGeom>
            <a:noFill/>
          </p:spPr>
          <p:txBody>
            <a:bodyPr wrap="none" rtlCol="0">
              <a:spAutoFit/>
            </a:bodyPr>
            <a:lstStyle/>
            <a:p>
              <a:r>
                <a:rPr lang="en-US" dirty="0">
                  <a:solidFill>
                    <a:srgbClr val="0000FF"/>
                  </a:solidFill>
                </a:rPr>
                <a:t>1</a:t>
              </a:r>
            </a:p>
          </p:txBody>
        </p:sp>
      </p:grpSp>
      <p:grpSp>
        <p:nvGrpSpPr>
          <p:cNvPr id="30" name="Group 29">
            <a:extLst>
              <a:ext uri="{FF2B5EF4-FFF2-40B4-BE49-F238E27FC236}">
                <a16:creationId xmlns:a16="http://schemas.microsoft.com/office/drawing/2014/main" id="{A09B54EB-737F-4840-9CA1-5288DF2E7FA6}"/>
              </a:ext>
            </a:extLst>
          </p:cNvPr>
          <p:cNvGrpSpPr/>
          <p:nvPr/>
        </p:nvGrpSpPr>
        <p:grpSpPr>
          <a:xfrm>
            <a:off x="7147006" y="863784"/>
            <a:ext cx="4260417" cy="1364459"/>
            <a:chOff x="7147006" y="863784"/>
            <a:chExt cx="4260417" cy="1364459"/>
          </a:xfrm>
        </p:grpSpPr>
        <p:sp>
          <p:nvSpPr>
            <p:cNvPr id="6" name="TextBox 5">
              <a:extLst>
                <a:ext uri="{FF2B5EF4-FFF2-40B4-BE49-F238E27FC236}">
                  <a16:creationId xmlns:a16="http://schemas.microsoft.com/office/drawing/2014/main" id="{652587D2-DC96-4F6E-BAD3-653310902017}"/>
                </a:ext>
              </a:extLst>
            </p:cNvPr>
            <p:cNvSpPr txBox="1"/>
            <p:nvPr/>
          </p:nvSpPr>
          <p:spPr>
            <a:xfrm>
              <a:off x="9387606" y="863784"/>
              <a:ext cx="2019817" cy="923330"/>
            </a:xfrm>
            <a:prstGeom prst="rect">
              <a:avLst/>
            </a:prstGeom>
            <a:noFill/>
          </p:spPr>
          <p:txBody>
            <a:bodyPr wrap="square" rtlCol="0">
              <a:spAutoFit/>
            </a:bodyPr>
            <a:lstStyle/>
            <a:p>
              <a:pPr algn="ctr"/>
              <a:r>
                <a:rPr lang="en-US" b="1" dirty="0">
                  <a:solidFill>
                    <a:srgbClr val="0000FF"/>
                  </a:solidFill>
                </a:rPr>
                <a:t>4 Receiver’s Bank Confirms it Intends to Accept Payment</a:t>
              </a:r>
            </a:p>
          </p:txBody>
        </p:sp>
        <p:grpSp>
          <p:nvGrpSpPr>
            <p:cNvPr id="77" name="Group 60">
              <a:extLst>
                <a:ext uri="{FF2B5EF4-FFF2-40B4-BE49-F238E27FC236}">
                  <a16:creationId xmlns:a16="http://schemas.microsoft.com/office/drawing/2014/main" id="{8BBCCEA3-0C72-4B24-A46D-CF62220CCF71}"/>
                </a:ext>
              </a:extLst>
            </p:cNvPr>
            <p:cNvGrpSpPr/>
            <p:nvPr/>
          </p:nvGrpSpPr>
          <p:grpSpPr>
            <a:xfrm rot="9006391">
              <a:off x="7147006" y="2092168"/>
              <a:ext cx="1143264" cy="136075"/>
              <a:chOff x="2183633" y="7626306"/>
              <a:chExt cx="838107" cy="154030"/>
            </a:xfrm>
          </p:grpSpPr>
          <p:cxnSp>
            <p:nvCxnSpPr>
              <p:cNvPr id="79" name="Straight Connector 78">
                <a:extLst>
                  <a:ext uri="{FF2B5EF4-FFF2-40B4-BE49-F238E27FC236}">
                    <a16:creationId xmlns:a16="http://schemas.microsoft.com/office/drawing/2014/main" id="{3CB24AA7-168B-4C4D-98A1-11E91D72A585}"/>
                  </a:ext>
                </a:extLst>
              </p:cNvPr>
              <p:cNvCxnSpPr/>
              <p:nvPr/>
            </p:nvCxnSpPr>
            <p:spPr>
              <a:xfrm>
                <a:off x="2183633" y="7626306"/>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3693305-CB59-4264-85AC-EC58F58DF034}"/>
                  </a:ext>
                </a:extLst>
              </p:cNvPr>
              <p:cNvCxnSpPr/>
              <p:nvPr/>
            </p:nvCxnSpPr>
            <p:spPr>
              <a:xfrm>
                <a:off x="2488340" y="7778748"/>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24A7AB0B-3787-4BCA-BCC8-76F7CAA19014}"/>
                  </a:ext>
                </a:extLst>
              </p:cNvPr>
              <p:cNvCxnSpPr/>
              <p:nvPr/>
            </p:nvCxnSpPr>
            <p:spPr>
              <a:xfrm rot="5400000">
                <a:off x="2488394" y="7626355"/>
                <a:ext cx="152405"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13" name="TextBox 12">
              <a:extLst>
                <a:ext uri="{FF2B5EF4-FFF2-40B4-BE49-F238E27FC236}">
                  <a16:creationId xmlns:a16="http://schemas.microsoft.com/office/drawing/2014/main" id="{C59B08DA-A6DA-4890-9E75-9649BF0D5863}"/>
                </a:ext>
              </a:extLst>
            </p:cNvPr>
            <p:cNvSpPr txBox="1"/>
            <p:nvPr/>
          </p:nvSpPr>
          <p:spPr>
            <a:xfrm>
              <a:off x="8071791" y="1656772"/>
              <a:ext cx="301686" cy="369332"/>
            </a:xfrm>
            <a:prstGeom prst="rect">
              <a:avLst/>
            </a:prstGeom>
            <a:noFill/>
          </p:spPr>
          <p:txBody>
            <a:bodyPr wrap="none" rtlCol="0">
              <a:spAutoFit/>
            </a:bodyPr>
            <a:lstStyle/>
            <a:p>
              <a:r>
                <a:rPr lang="en-US" dirty="0">
                  <a:solidFill>
                    <a:srgbClr val="0000FF"/>
                  </a:solidFill>
                </a:rPr>
                <a:t>4</a:t>
              </a:r>
            </a:p>
          </p:txBody>
        </p:sp>
      </p:grpSp>
      <p:grpSp>
        <p:nvGrpSpPr>
          <p:cNvPr id="32" name="Group 31">
            <a:extLst>
              <a:ext uri="{FF2B5EF4-FFF2-40B4-BE49-F238E27FC236}">
                <a16:creationId xmlns:a16="http://schemas.microsoft.com/office/drawing/2014/main" id="{76F93C65-D257-4835-8284-B65DD2F56267}"/>
              </a:ext>
            </a:extLst>
          </p:cNvPr>
          <p:cNvGrpSpPr/>
          <p:nvPr/>
        </p:nvGrpSpPr>
        <p:grpSpPr>
          <a:xfrm>
            <a:off x="9454077" y="3039971"/>
            <a:ext cx="2666035" cy="2064075"/>
            <a:chOff x="9491247" y="2938880"/>
            <a:chExt cx="2666035" cy="2064075"/>
          </a:xfrm>
        </p:grpSpPr>
        <p:sp>
          <p:nvSpPr>
            <p:cNvPr id="15" name="TextBox 14">
              <a:extLst>
                <a:ext uri="{FF2B5EF4-FFF2-40B4-BE49-F238E27FC236}">
                  <a16:creationId xmlns:a16="http://schemas.microsoft.com/office/drawing/2014/main" id="{3B357E1D-E36E-4C08-9B36-E9A9CB51BF21}"/>
                </a:ext>
              </a:extLst>
            </p:cNvPr>
            <p:cNvSpPr txBox="1"/>
            <p:nvPr/>
          </p:nvSpPr>
          <p:spPr>
            <a:xfrm>
              <a:off x="9491247" y="4356624"/>
              <a:ext cx="2666035" cy="646331"/>
            </a:xfrm>
            <a:prstGeom prst="rect">
              <a:avLst/>
            </a:prstGeom>
            <a:noFill/>
          </p:spPr>
          <p:txBody>
            <a:bodyPr wrap="square" rtlCol="0">
              <a:spAutoFit/>
            </a:bodyPr>
            <a:lstStyle/>
            <a:p>
              <a:pPr algn="ctr"/>
              <a:r>
                <a:rPr lang="en-US" b="1" dirty="0">
                  <a:solidFill>
                    <a:srgbClr val="0000FF"/>
                  </a:solidFill>
                </a:rPr>
                <a:t>6 Receiver is Notified Within Seconds of Receipt</a:t>
              </a:r>
            </a:p>
          </p:txBody>
        </p:sp>
        <p:grpSp>
          <p:nvGrpSpPr>
            <p:cNvPr id="92" name="Group 60">
              <a:extLst>
                <a:ext uri="{FF2B5EF4-FFF2-40B4-BE49-F238E27FC236}">
                  <a16:creationId xmlns:a16="http://schemas.microsoft.com/office/drawing/2014/main" id="{3FFC1A9C-E7C6-42E9-BBBA-E4A78FC4BD0D}"/>
                </a:ext>
              </a:extLst>
            </p:cNvPr>
            <p:cNvGrpSpPr/>
            <p:nvPr/>
          </p:nvGrpSpPr>
          <p:grpSpPr>
            <a:xfrm>
              <a:off x="10303493" y="3149341"/>
              <a:ext cx="661325" cy="109035"/>
              <a:chOff x="5410200" y="5715000"/>
              <a:chExt cx="838200" cy="153988"/>
            </a:xfrm>
          </p:grpSpPr>
          <p:cxnSp>
            <p:nvCxnSpPr>
              <p:cNvPr id="93" name="Straight Connector 92">
                <a:extLst>
                  <a:ext uri="{FF2B5EF4-FFF2-40B4-BE49-F238E27FC236}">
                    <a16:creationId xmlns:a16="http://schemas.microsoft.com/office/drawing/2014/main" id="{4A1CF73C-2DFA-4A20-8FC0-0CF83BF13382}"/>
                  </a:ext>
                </a:extLst>
              </p:cNvPr>
              <p:cNvCxnSpPr/>
              <p:nvPr/>
            </p:nvCxnSpPr>
            <p:spPr>
              <a:xfrm>
                <a:off x="5410200" y="5715000"/>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FF81990C-99FB-42C5-8425-5D81E01FF1BD}"/>
                  </a:ext>
                </a:extLst>
              </p:cNvPr>
              <p:cNvCxnSpPr/>
              <p:nvPr/>
            </p:nvCxnSpPr>
            <p:spPr>
              <a:xfrm>
                <a:off x="5715000" y="5867400"/>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B71065A6-FA51-43C0-9F24-DACE901899FE}"/>
                  </a:ext>
                </a:extLst>
              </p:cNvPr>
              <p:cNvCxnSpPr/>
              <p:nvPr/>
            </p:nvCxnSpPr>
            <p:spPr>
              <a:xfrm rot="5400000">
                <a:off x="5715000" y="5715000"/>
                <a:ext cx="152400"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96" name="TextBox 95">
              <a:extLst>
                <a:ext uri="{FF2B5EF4-FFF2-40B4-BE49-F238E27FC236}">
                  <a16:creationId xmlns:a16="http://schemas.microsoft.com/office/drawing/2014/main" id="{AAD11DD4-CC8E-44F8-98E7-607FD336E204}"/>
                </a:ext>
              </a:extLst>
            </p:cNvPr>
            <p:cNvSpPr txBox="1"/>
            <p:nvPr/>
          </p:nvSpPr>
          <p:spPr>
            <a:xfrm>
              <a:off x="10794339" y="2938880"/>
              <a:ext cx="301686" cy="369332"/>
            </a:xfrm>
            <a:prstGeom prst="rect">
              <a:avLst/>
            </a:prstGeom>
            <a:noFill/>
          </p:spPr>
          <p:txBody>
            <a:bodyPr wrap="none" rtlCol="0">
              <a:spAutoFit/>
            </a:bodyPr>
            <a:lstStyle/>
            <a:p>
              <a:r>
                <a:rPr lang="en-US" dirty="0">
                  <a:solidFill>
                    <a:srgbClr val="0000FF"/>
                  </a:solidFill>
                </a:rPr>
                <a:t>6</a:t>
              </a:r>
            </a:p>
          </p:txBody>
        </p:sp>
      </p:grpSp>
      <p:sp>
        <p:nvSpPr>
          <p:cNvPr id="97" name="Title 6">
            <a:extLst>
              <a:ext uri="{FF2B5EF4-FFF2-40B4-BE49-F238E27FC236}">
                <a16:creationId xmlns:a16="http://schemas.microsoft.com/office/drawing/2014/main" id="{449BE0D7-040A-4594-8CCD-0D67FA0A4726}"/>
              </a:ext>
            </a:extLst>
          </p:cNvPr>
          <p:cNvSpPr>
            <a:spLocks noGrp="1"/>
          </p:cNvSpPr>
          <p:nvPr>
            <p:ph type="title"/>
          </p:nvPr>
        </p:nvSpPr>
        <p:spPr>
          <a:xfrm>
            <a:off x="838200" y="-96578"/>
            <a:ext cx="10515600" cy="1325563"/>
          </a:xfrm>
        </p:spPr>
        <p:txBody>
          <a:bodyPr/>
          <a:lstStyle/>
          <a:p>
            <a:r>
              <a:rPr lang="en-US" dirty="0"/>
              <a:t>FedNow Request for Return (RFR) Flow</a:t>
            </a:r>
          </a:p>
        </p:txBody>
      </p:sp>
      <p:grpSp>
        <p:nvGrpSpPr>
          <p:cNvPr id="35" name="Group 34">
            <a:extLst>
              <a:ext uri="{FF2B5EF4-FFF2-40B4-BE49-F238E27FC236}">
                <a16:creationId xmlns:a16="http://schemas.microsoft.com/office/drawing/2014/main" id="{C21AD8AE-7140-4BC2-9F3E-597B4CA43159}"/>
              </a:ext>
            </a:extLst>
          </p:cNvPr>
          <p:cNvGrpSpPr/>
          <p:nvPr/>
        </p:nvGrpSpPr>
        <p:grpSpPr>
          <a:xfrm>
            <a:off x="3461863" y="846099"/>
            <a:ext cx="4944357" cy="3444454"/>
            <a:chOff x="3461863" y="846099"/>
            <a:chExt cx="4944357" cy="3444454"/>
          </a:xfrm>
        </p:grpSpPr>
        <p:grpSp>
          <p:nvGrpSpPr>
            <p:cNvPr id="99" name="Group 60">
              <a:extLst>
                <a:ext uri="{FF2B5EF4-FFF2-40B4-BE49-F238E27FC236}">
                  <a16:creationId xmlns:a16="http://schemas.microsoft.com/office/drawing/2014/main" id="{791FB7BE-C699-4631-A8F1-71CAA8A8C4AA}"/>
                </a:ext>
              </a:extLst>
            </p:cNvPr>
            <p:cNvGrpSpPr/>
            <p:nvPr/>
          </p:nvGrpSpPr>
          <p:grpSpPr>
            <a:xfrm rot="12106662">
              <a:off x="3461863" y="3896574"/>
              <a:ext cx="1143383" cy="136070"/>
              <a:chOff x="5403162" y="5687765"/>
              <a:chExt cx="838199" cy="154021"/>
            </a:xfrm>
          </p:grpSpPr>
          <p:cxnSp>
            <p:nvCxnSpPr>
              <p:cNvPr id="102" name="Straight Connector 101">
                <a:extLst>
                  <a:ext uri="{FF2B5EF4-FFF2-40B4-BE49-F238E27FC236}">
                    <a16:creationId xmlns:a16="http://schemas.microsoft.com/office/drawing/2014/main" id="{781601F0-4B05-41F2-8E59-446530E05887}"/>
                  </a:ext>
                </a:extLst>
              </p:cNvPr>
              <p:cNvCxnSpPr/>
              <p:nvPr/>
            </p:nvCxnSpPr>
            <p:spPr>
              <a:xfrm>
                <a:off x="5403162" y="5687794"/>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29416042-5EC1-458C-8D95-07582C937014}"/>
                  </a:ext>
                </a:extLst>
              </p:cNvPr>
              <p:cNvCxnSpPr/>
              <p:nvPr/>
            </p:nvCxnSpPr>
            <p:spPr>
              <a:xfrm>
                <a:off x="5707961" y="5840198"/>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736236B6-0C43-483B-B36C-6D693FD3E20C}"/>
                  </a:ext>
                </a:extLst>
              </p:cNvPr>
              <p:cNvCxnSpPr/>
              <p:nvPr/>
            </p:nvCxnSpPr>
            <p:spPr>
              <a:xfrm rot="5400000">
                <a:off x="5707954" y="5687765"/>
                <a:ext cx="152400"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100" name="TextBox 99">
              <a:extLst>
                <a:ext uri="{FF2B5EF4-FFF2-40B4-BE49-F238E27FC236}">
                  <a16:creationId xmlns:a16="http://schemas.microsoft.com/office/drawing/2014/main" id="{05F8CA67-7147-4A06-BBE6-E40C941A00F8}"/>
                </a:ext>
              </a:extLst>
            </p:cNvPr>
            <p:cNvSpPr txBox="1"/>
            <p:nvPr/>
          </p:nvSpPr>
          <p:spPr>
            <a:xfrm>
              <a:off x="5881958" y="846099"/>
              <a:ext cx="1806109" cy="1200329"/>
            </a:xfrm>
            <a:prstGeom prst="rect">
              <a:avLst/>
            </a:prstGeom>
            <a:noFill/>
          </p:spPr>
          <p:txBody>
            <a:bodyPr wrap="square" rtlCol="0">
              <a:spAutoFit/>
            </a:bodyPr>
            <a:lstStyle/>
            <a:p>
              <a:pPr algn="ctr"/>
              <a:r>
                <a:rPr lang="en-US" b="1" dirty="0">
                  <a:solidFill>
                    <a:srgbClr val="0000FF"/>
                  </a:solidFill>
                </a:rPr>
                <a:t>7 FedNow Sends Notices to Both Banks of Completion</a:t>
              </a:r>
            </a:p>
          </p:txBody>
        </p:sp>
        <p:sp>
          <p:nvSpPr>
            <p:cNvPr id="101" name="TextBox 100">
              <a:extLst>
                <a:ext uri="{FF2B5EF4-FFF2-40B4-BE49-F238E27FC236}">
                  <a16:creationId xmlns:a16="http://schemas.microsoft.com/office/drawing/2014/main" id="{EF37B6AF-4A50-4214-9687-4310CF6C7484}"/>
                </a:ext>
              </a:extLst>
            </p:cNvPr>
            <p:cNvSpPr txBox="1"/>
            <p:nvPr/>
          </p:nvSpPr>
          <p:spPr>
            <a:xfrm>
              <a:off x="4375051" y="3921221"/>
              <a:ext cx="301686" cy="369332"/>
            </a:xfrm>
            <a:prstGeom prst="rect">
              <a:avLst/>
            </a:prstGeom>
            <a:noFill/>
          </p:spPr>
          <p:txBody>
            <a:bodyPr wrap="none" rtlCol="0">
              <a:spAutoFit/>
            </a:bodyPr>
            <a:lstStyle/>
            <a:p>
              <a:r>
                <a:rPr lang="en-US" dirty="0">
                  <a:solidFill>
                    <a:srgbClr val="0000FF"/>
                  </a:solidFill>
                </a:rPr>
                <a:t>7</a:t>
              </a:r>
            </a:p>
          </p:txBody>
        </p:sp>
        <p:grpSp>
          <p:nvGrpSpPr>
            <p:cNvPr id="105" name="Group 60">
              <a:extLst>
                <a:ext uri="{FF2B5EF4-FFF2-40B4-BE49-F238E27FC236}">
                  <a16:creationId xmlns:a16="http://schemas.microsoft.com/office/drawing/2014/main" id="{652881B9-B558-4B5B-BCF8-411864175EC1}"/>
                </a:ext>
              </a:extLst>
            </p:cNvPr>
            <p:cNvGrpSpPr/>
            <p:nvPr/>
          </p:nvGrpSpPr>
          <p:grpSpPr>
            <a:xfrm rot="19771532">
              <a:off x="7262829" y="2941766"/>
              <a:ext cx="1143391" cy="136047"/>
              <a:chOff x="5247326" y="6142367"/>
              <a:chExt cx="838197" cy="153996"/>
            </a:xfrm>
          </p:grpSpPr>
          <p:cxnSp>
            <p:nvCxnSpPr>
              <p:cNvPr id="106" name="Straight Connector 105">
                <a:extLst>
                  <a:ext uri="{FF2B5EF4-FFF2-40B4-BE49-F238E27FC236}">
                    <a16:creationId xmlns:a16="http://schemas.microsoft.com/office/drawing/2014/main" id="{18BCC73A-733E-41FE-B006-8C28CC868D9F}"/>
                  </a:ext>
                </a:extLst>
              </p:cNvPr>
              <p:cNvCxnSpPr/>
              <p:nvPr/>
            </p:nvCxnSpPr>
            <p:spPr>
              <a:xfrm>
                <a:off x="5247326" y="6142367"/>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2F7F4C61-2A97-43B4-B2DC-DD02AF86A48D}"/>
                  </a:ext>
                </a:extLst>
              </p:cNvPr>
              <p:cNvCxnSpPr/>
              <p:nvPr/>
            </p:nvCxnSpPr>
            <p:spPr>
              <a:xfrm>
                <a:off x="5552123" y="6294775"/>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64E8CE3C-91C3-4F42-A781-878D01629FAD}"/>
                  </a:ext>
                </a:extLst>
              </p:cNvPr>
              <p:cNvCxnSpPr/>
              <p:nvPr/>
            </p:nvCxnSpPr>
            <p:spPr>
              <a:xfrm rot="5400000">
                <a:off x="5552128" y="6142376"/>
                <a:ext cx="152400"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109" name="TextBox 108">
              <a:extLst>
                <a:ext uri="{FF2B5EF4-FFF2-40B4-BE49-F238E27FC236}">
                  <a16:creationId xmlns:a16="http://schemas.microsoft.com/office/drawing/2014/main" id="{1E4E1654-D796-41C0-B476-EF3D550D00AB}"/>
                </a:ext>
              </a:extLst>
            </p:cNvPr>
            <p:cNvSpPr txBox="1"/>
            <p:nvPr/>
          </p:nvSpPr>
          <p:spPr>
            <a:xfrm>
              <a:off x="7093036" y="3024876"/>
              <a:ext cx="301686" cy="369332"/>
            </a:xfrm>
            <a:prstGeom prst="rect">
              <a:avLst/>
            </a:prstGeom>
            <a:noFill/>
          </p:spPr>
          <p:txBody>
            <a:bodyPr wrap="none" rtlCol="0">
              <a:spAutoFit/>
            </a:bodyPr>
            <a:lstStyle/>
            <a:p>
              <a:r>
                <a:rPr lang="en-US" dirty="0">
                  <a:solidFill>
                    <a:srgbClr val="0000FF"/>
                  </a:solidFill>
                </a:rPr>
                <a:t>7</a:t>
              </a:r>
            </a:p>
          </p:txBody>
        </p:sp>
      </p:grpSp>
      <p:grpSp>
        <p:nvGrpSpPr>
          <p:cNvPr id="39" name="Group 38">
            <a:extLst>
              <a:ext uri="{FF2B5EF4-FFF2-40B4-BE49-F238E27FC236}">
                <a16:creationId xmlns:a16="http://schemas.microsoft.com/office/drawing/2014/main" id="{5FB8F210-9282-4124-B654-657014F0B2AA}"/>
              </a:ext>
            </a:extLst>
          </p:cNvPr>
          <p:cNvGrpSpPr/>
          <p:nvPr/>
        </p:nvGrpSpPr>
        <p:grpSpPr>
          <a:xfrm>
            <a:off x="9626625" y="2707807"/>
            <a:ext cx="2588376" cy="3557371"/>
            <a:chOff x="9626625" y="2707807"/>
            <a:chExt cx="2588376" cy="3557371"/>
          </a:xfrm>
        </p:grpSpPr>
        <p:sp>
          <p:nvSpPr>
            <p:cNvPr id="78" name="TextBox 77">
              <a:extLst>
                <a:ext uri="{FF2B5EF4-FFF2-40B4-BE49-F238E27FC236}">
                  <a16:creationId xmlns:a16="http://schemas.microsoft.com/office/drawing/2014/main" id="{4161C7EC-354B-4459-BD54-E21261924119}"/>
                </a:ext>
              </a:extLst>
            </p:cNvPr>
            <p:cNvSpPr txBox="1"/>
            <p:nvPr/>
          </p:nvSpPr>
          <p:spPr>
            <a:xfrm>
              <a:off x="9626625" y="5618847"/>
              <a:ext cx="2588376" cy="646331"/>
            </a:xfrm>
            <a:prstGeom prst="rect">
              <a:avLst/>
            </a:prstGeom>
            <a:noFill/>
          </p:spPr>
          <p:txBody>
            <a:bodyPr wrap="square" rtlCol="0">
              <a:spAutoFit/>
            </a:bodyPr>
            <a:lstStyle/>
            <a:p>
              <a:pPr algn="ctr"/>
              <a:r>
                <a:rPr lang="en-US" b="1" dirty="0">
                  <a:solidFill>
                    <a:srgbClr val="007635"/>
                  </a:solidFill>
                </a:rPr>
                <a:t>12 Receiver Sends Return Instruction to its Bank</a:t>
              </a:r>
            </a:p>
          </p:txBody>
        </p:sp>
        <p:grpSp>
          <p:nvGrpSpPr>
            <p:cNvPr id="87" name="Group 60">
              <a:extLst>
                <a:ext uri="{FF2B5EF4-FFF2-40B4-BE49-F238E27FC236}">
                  <a16:creationId xmlns:a16="http://schemas.microsoft.com/office/drawing/2014/main" id="{9C2A3282-B327-4194-AB1A-7E92D9158B96}"/>
                </a:ext>
              </a:extLst>
            </p:cNvPr>
            <p:cNvGrpSpPr/>
            <p:nvPr/>
          </p:nvGrpSpPr>
          <p:grpSpPr>
            <a:xfrm rot="10800000">
              <a:off x="10333565" y="2902393"/>
              <a:ext cx="661325" cy="109035"/>
              <a:chOff x="5410200" y="5715000"/>
              <a:chExt cx="838200" cy="153988"/>
            </a:xfrm>
          </p:grpSpPr>
          <p:cxnSp>
            <p:nvCxnSpPr>
              <p:cNvPr id="89" name="Straight Connector 88">
                <a:extLst>
                  <a:ext uri="{FF2B5EF4-FFF2-40B4-BE49-F238E27FC236}">
                    <a16:creationId xmlns:a16="http://schemas.microsoft.com/office/drawing/2014/main" id="{EDE861CF-3DB3-4067-9DB9-255E80E56003}"/>
                  </a:ext>
                </a:extLst>
              </p:cNvPr>
              <p:cNvCxnSpPr/>
              <p:nvPr/>
            </p:nvCxnSpPr>
            <p:spPr>
              <a:xfrm>
                <a:off x="5410200" y="5715000"/>
                <a:ext cx="457200" cy="1588"/>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F84B33B4-F9CB-4407-A1EA-DD6AFA2A2230}"/>
                  </a:ext>
                </a:extLst>
              </p:cNvPr>
              <p:cNvCxnSpPr/>
              <p:nvPr/>
            </p:nvCxnSpPr>
            <p:spPr>
              <a:xfrm>
                <a:off x="5715000" y="5867400"/>
                <a:ext cx="533400" cy="1588"/>
              </a:xfrm>
              <a:prstGeom prst="straightConnector1">
                <a:avLst/>
              </a:prstGeom>
              <a:ln w="28575">
                <a:solidFill>
                  <a:srgbClr val="007635"/>
                </a:solidFill>
                <a:tailEnd type="arrow"/>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40FCD14F-71EF-4CF4-9374-711872F53501}"/>
                  </a:ext>
                </a:extLst>
              </p:cNvPr>
              <p:cNvCxnSpPr/>
              <p:nvPr/>
            </p:nvCxnSpPr>
            <p:spPr>
              <a:xfrm rot="5400000">
                <a:off x="5715000" y="5715000"/>
                <a:ext cx="152400" cy="152400"/>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grpSp>
        <p:sp>
          <p:nvSpPr>
            <p:cNvPr id="88" name="TextBox 87">
              <a:extLst>
                <a:ext uri="{FF2B5EF4-FFF2-40B4-BE49-F238E27FC236}">
                  <a16:creationId xmlns:a16="http://schemas.microsoft.com/office/drawing/2014/main" id="{D24FE9B2-ED04-44C4-B5BE-4A304E57DEBE}"/>
                </a:ext>
              </a:extLst>
            </p:cNvPr>
            <p:cNvSpPr txBox="1"/>
            <p:nvPr/>
          </p:nvSpPr>
          <p:spPr>
            <a:xfrm>
              <a:off x="10698274" y="2707807"/>
              <a:ext cx="453245" cy="369332"/>
            </a:xfrm>
            <a:prstGeom prst="rect">
              <a:avLst/>
            </a:prstGeom>
            <a:noFill/>
          </p:spPr>
          <p:txBody>
            <a:bodyPr wrap="square" rtlCol="0">
              <a:spAutoFit/>
            </a:bodyPr>
            <a:lstStyle/>
            <a:p>
              <a:r>
                <a:rPr lang="en-US" dirty="0">
                  <a:solidFill>
                    <a:srgbClr val="007635"/>
                  </a:solidFill>
                </a:rPr>
                <a:t>12</a:t>
              </a:r>
            </a:p>
          </p:txBody>
        </p:sp>
      </p:grpSp>
      <p:grpSp>
        <p:nvGrpSpPr>
          <p:cNvPr id="16" name="Group 15">
            <a:extLst>
              <a:ext uri="{FF2B5EF4-FFF2-40B4-BE49-F238E27FC236}">
                <a16:creationId xmlns:a16="http://schemas.microsoft.com/office/drawing/2014/main" id="{2EB3E5AF-E365-4FA1-8AD8-1450BF86FA56}"/>
              </a:ext>
            </a:extLst>
          </p:cNvPr>
          <p:cNvGrpSpPr/>
          <p:nvPr/>
        </p:nvGrpSpPr>
        <p:grpSpPr>
          <a:xfrm>
            <a:off x="534220" y="3298658"/>
            <a:ext cx="2286305" cy="2094129"/>
            <a:chOff x="534220" y="3298658"/>
            <a:chExt cx="2286305" cy="2094129"/>
          </a:xfrm>
        </p:grpSpPr>
        <p:grpSp>
          <p:nvGrpSpPr>
            <p:cNvPr id="110" name="Group 60">
              <a:extLst>
                <a:ext uri="{FF2B5EF4-FFF2-40B4-BE49-F238E27FC236}">
                  <a16:creationId xmlns:a16="http://schemas.microsoft.com/office/drawing/2014/main" id="{3C8D8F92-8FE8-433A-A834-6A918FA96382}"/>
                </a:ext>
              </a:extLst>
            </p:cNvPr>
            <p:cNvGrpSpPr/>
            <p:nvPr/>
          </p:nvGrpSpPr>
          <p:grpSpPr>
            <a:xfrm>
              <a:off x="1172365" y="3530341"/>
              <a:ext cx="661325" cy="109035"/>
              <a:chOff x="5410200" y="5715000"/>
              <a:chExt cx="838200" cy="153988"/>
            </a:xfrm>
          </p:grpSpPr>
          <p:cxnSp>
            <p:nvCxnSpPr>
              <p:cNvPr id="113" name="Straight Connector 112">
                <a:extLst>
                  <a:ext uri="{FF2B5EF4-FFF2-40B4-BE49-F238E27FC236}">
                    <a16:creationId xmlns:a16="http://schemas.microsoft.com/office/drawing/2014/main" id="{03064117-A697-4A86-BF1A-6BDCDCC0B109}"/>
                  </a:ext>
                </a:extLst>
              </p:cNvPr>
              <p:cNvCxnSpPr/>
              <p:nvPr/>
            </p:nvCxnSpPr>
            <p:spPr>
              <a:xfrm>
                <a:off x="5410200" y="5715000"/>
                <a:ext cx="457200" cy="1588"/>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cxnSp>
            <p:nvCxnSpPr>
              <p:cNvPr id="114" name="Straight Arrow Connector 113">
                <a:extLst>
                  <a:ext uri="{FF2B5EF4-FFF2-40B4-BE49-F238E27FC236}">
                    <a16:creationId xmlns:a16="http://schemas.microsoft.com/office/drawing/2014/main" id="{835B9E44-47AC-43E5-A6A8-1DCC93723FE9}"/>
                  </a:ext>
                </a:extLst>
              </p:cNvPr>
              <p:cNvCxnSpPr/>
              <p:nvPr/>
            </p:nvCxnSpPr>
            <p:spPr>
              <a:xfrm>
                <a:off x="5715000" y="5867400"/>
                <a:ext cx="533400" cy="1588"/>
              </a:xfrm>
              <a:prstGeom prst="straightConnector1">
                <a:avLst/>
              </a:prstGeom>
              <a:ln w="28575">
                <a:solidFill>
                  <a:srgbClr val="007635"/>
                </a:solidFill>
                <a:tailEnd type="arrow"/>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E8D474EA-9CD1-481F-8236-1AE1D8A7EC77}"/>
                  </a:ext>
                </a:extLst>
              </p:cNvPr>
              <p:cNvCxnSpPr/>
              <p:nvPr/>
            </p:nvCxnSpPr>
            <p:spPr>
              <a:xfrm rot="5400000">
                <a:off x="5715000" y="5715000"/>
                <a:ext cx="152400" cy="152400"/>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grpSp>
        <p:sp>
          <p:nvSpPr>
            <p:cNvPr id="111" name="TextBox 110">
              <a:extLst>
                <a:ext uri="{FF2B5EF4-FFF2-40B4-BE49-F238E27FC236}">
                  <a16:creationId xmlns:a16="http://schemas.microsoft.com/office/drawing/2014/main" id="{37C273E3-C649-4C9E-A697-F79EE2F715F0}"/>
                </a:ext>
              </a:extLst>
            </p:cNvPr>
            <p:cNvSpPr txBox="1"/>
            <p:nvPr/>
          </p:nvSpPr>
          <p:spPr>
            <a:xfrm>
              <a:off x="534220" y="4746456"/>
              <a:ext cx="2286305" cy="646331"/>
            </a:xfrm>
            <a:prstGeom prst="rect">
              <a:avLst/>
            </a:prstGeom>
            <a:noFill/>
          </p:spPr>
          <p:txBody>
            <a:bodyPr wrap="square" rtlCol="0">
              <a:spAutoFit/>
            </a:bodyPr>
            <a:lstStyle/>
            <a:p>
              <a:pPr algn="ctr"/>
              <a:r>
                <a:rPr lang="en-US" b="1" dirty="0">
                  <a:solidFill>
                    <a:srgbClr val="007635"/>
                  </a:solidFill>
                </a:rPr>
                <a:t>8 Sender Sends RFR Instruction to its Bank</a:t>
              </a:r>
            </a:p>
          </p:txBody>
        </p:sp>
        <p:sp>
          <p:nvSpPr>
            <p:cNvPr id="112" name="TextBox 111">
              <a:extLst>
                <a:ext uri="{FF2B5EF4-FFF2-40B4-BE49-F238E27FC236}">
                  <a16:creationId xmlns:a16="http://schemas.microsoft.com/office/drawing/2014/main" id="{E1B162C3-CC6C-4964-B314-DAAFAF544D27}"/>
                </a:ext>
              </a:extLst>
            </p:cNvPr>
            <p:cNvSpPr txBox="1"/>
            <p:nvPr/>
          </p:nvSpPr>
          <p:spPr>
            <a:xfrm>
              <a:off x="1580921" y="3298658"/>
              <a:ext cx="301686" cy="369332"/>
            </a:xfrm>
            <a:prstGeom prst="rect">
              <a:avLst/>
            </a:prstGeom>
            <a:noFill/>
          </p:spPr>
          <p:txBody>
            <a:bodyPr wrap="none" rtlCol="0">
              <a:spAutoFit/>
            </a:bodyPr>
            <a:lstStyle/>
            <a:p>
              <a:r>
                <a:rPr lang="en-US" dirty="0">
                  <a:solidFill>
                    <a:srgbClr val="007635"/>
                  </a:solidFill>
                </a:rPr>
                <a:t>8</a:t>
              </a:r>
            </a:p>
          </p:txBody>
        </p:sp>
      </p:grpSp>
      <p:grpSp>
        <p:nvGrpSpPr>
          <p:cNvPr id="18" name="Group 17">
            <a:extLst>
              <a:ext uri="{FF2B5EF4-FFF2-40B4-BE49-F238E27FC236}">
                <a16:creationId xmlns:a16="http://schemas.microsoft.com/office/drawing/2014/main" id="{B9FC80B4-A9E1-4AFD-82B7-47BB67C9E2D6}"/>
              </a:ext>
            </a:extLst>
          </p:cNvPr>
          <p:cNvGrpSpPr/>
          <p:nvPr/>
        </p:nvGrpSpPr>
        <p:grpSpPr>
          <a:xfrm>
            <a:off x="2969477" y="2667572"/>
            <a:ext cx="2044773" cy="3837765"/>
            <a:chOff x="2969477" y="2667572"/>
            <a:chExt cx="2044773" cy="3837765"/>
          </a:xfrm>
        </p:grpSpPr>
        <p:grpSp>
          <p:nvGrpSpPr>
            <p:cNvPr id="117" name="Group 60">
              <a:extLst>
                <a:ext uri="{FF2B5EF4-FFF2-40B4-BE49-F238E27FC236}">
                  <a16:creationId xmlns:a16="http://schemas.microsoft.com/office/drawing/2014/main" id="{CB731312-24D3-481F-B3B7-DA44933FD46F}"/>
                </a:ext>
              </a:extLst>
            </p:cNvPr>
            <p:cNvGrpSpPr/>
            <p:nvPr/>
          </p:nvGrpSpPr>
          <p:grpSpPr>
            <a:xfrm rot="1674390">
              <a:off x="3506583" y="3218608"/>
              <a:ext cx="1143403" cy="136159"/>
              <a:chOff x="5545905" y="6110553"/>
              <a:chExt cx="838212" cy="154125"/>
            </a:xfrm>
          </p:grpSpPr>
          <p:cxnSp>
            <p:nvCxnSpPr>
              <p:cNvPr id="120" name="Straight Connector 119">
                <a:extLst>
                  <a:ext uri="{FF2B5EF4-FFF2-40B4-BE49-F238E27FC236}">
                    <a16:creationId xmlns:a16="http://schemas.microsoft.com/office/drawing/2014/main" id="{C1624774-67BE-4E05-B23A-16A25C54BA6A}"/>
                  </a:ext>
                </a:extLst>
              </p:cNvPr>
              <p:cNvCxnSpPr/>
              <p:nvPr/>
            </p:nvCxnSpPr>
            <p:spPr>
              <a:xfrm>
                <a:off x="5545905" y="6110634"/>
                <a:ext cx="457200" cy="1588"/>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cxnSp>
            <p:nvCxnSpPr>
              <p:cNvPr id="121" name="Straight Arrow Connector 120">
                <a:extLst>
                  <a:ext uri="{FF2B5EF4-FFF2-40B4-BE49-F238E27FC236}">
                    <a16:creationId xmlns:a16="http://schemas.microsoft.com/office/drawing/2014/main" id="{64893065-2D56-4616-AFF8-E14E21A26C89}"/>
                  </a:ext>
                </a:extLst>
              </p:cNvPr>
              <p:cNvCxnSpPr/>
              <p:nvPr/>
            </p:nvCxnSpPr>
            <p:spPr>
              <a:xfrm>
                <a:off x="5850717" y="6263090"/>
                <a:ext cx="533400" cy="1588"/>
              </a:xfrm>
              <a:prstGeom prst="straightConnector1">
                <a:avLst/>
              </a:prstGeom>
              <a:ln w="28575">
                <a:solidFill>
                  <a:srgbClr val="007635"/>
                </a:solidFill>
                <a:tailEnd type="arrow"/>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E831D2AD-7BF6-4BF8-95C6-DAB7990275EB}"/>
                  </a:ext>
                </a:extLst>
              </p:cNvPr>
              <p:cNvCxnSpPr/>
              <p:nvPr/>
            </p:nvCxnSpPr>
            <p:spPr>
              <a:xfrm rot="5400000">
                <a:off x="5850670" y="6110551"/>
                <a:ext cx="152396" cy="152400"/>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grpSp>
        <p:sp>
          <p:nvSpPr>
            <p:cNvPr id="118" name="TextBox 117">
              <a:extLst>
                <a:ext uri="{FF2B5EF4-FFF2-40B4-BE49-F238E27FC236}">
                  <a16:creationId xmlns:a16="http://schemas.microsoft.com/office/drawing/2014/main" id="{99B29BB8-C498-4E57-8BD1-AB6D82CF8B28}"/>
                </a:ext>
              </a:extLst>
            </p:cNvPr>
            <p:cNvSpPr txBox="1"/>
            <p:nvPr/>
          </p:nvSpPr>
          <p:spPr>
            <a:xfrm>
              <a:off x="2969477" y="5582007"/>
              <a:ext cx="2044773" cy="923330"/>
            </a:xfrm>
            <a:prstGeom prst="rect">
              <a:avLst/>
            </a:prstGeom>
            <a:noFill/>
          </p:spPr>
          <p:txBody>
            <a:bodyPr wrap="square" rtlCol="0">
              <a:spAutoFit/>
            </a:bodyPr>
            <a:lstStyle/>
            <a:p>
              <a:pPr algn="ctr"/>
              <a:r>
                <a:rPr lang="en-US" b="1" dirty="0">
                  <a:solidFill>
                    <a:srgbClr val="007635"/>
                  </a:solidFill>
                </a:rPr>
                <a:t>9 Sender’s Bank Sends RFR Message to FedNow</a:t>
              </a:r>
            </a:p>
          </p:txBody>
        </p:sp>
        <p:sp>
          <p:nvSpPr>
            <p:cNvPr id="119" name="TextBox 118">
              <a:extLst>
                <a:ext uri="{FF2B5EF4-FFF2-40B4-BE49-F238E27FC236}">
                  <a16:creationId xmlns:a16="http://schemas.microsoft.com/office/drawing/2014/main" id="{1CCB9374-24D7-4E50-BDEB-2A97DC114F61}"/>
                </a:ext>
              </a:extLst>
            </p:cNvPr>
            <p:cNvSpPr txBox="1"/>
            <p:nvPr/>
          </p:nvSpPr>
          <p:spPr>
            <a:xfrm>
              <a:off x="3490791" y="2667572"/>
              <a:ext cx="301686" cy="369332"/>
            </a:xfrm>
            <a:prstGeom prst="rect">
              <a:avLst/>
            </a:prstGeom>
            <a:noFill/>
          </p:spPr>
          <p:txBody>
            <a:bodyPr wrap="none" rtlCol="0">
              <a:spAutoFit/>
            </a:bodyPr>
            <a:lstStyle/>
            <a:p>
              <a:r>
                <a:rPr lang="en-US" dirty="0">
                  <a:solidFill>
                    <a:srgbClr val="007635"/>
                  </a:solidFill>
                </a:rPr>
                <a:t>9</a:t>
              </a:r>
            </a:p>
          </p:txBody>
        </p:sp>
      </p:grpSp>
      <p:grpSp>
        <p:nvGrpSpPr>
          <p:cNvPr id="20" name="Group 19">
            <a:extLst>
              <a:ext uri="{FF2B5EF4-FFF2-40B4-BE49-F238E27FC236}">
                <a16:creationId xmlns:a16="http://schemas.microsoft.com/office/drawing/2014/main" id="{4A2DF457-B3EC-46D1-A15D-55CEA017BC9C}"/>
              </a:ext>
            </a:extLst>
          </p:cNvPr>
          <p:cNvGrpSpPr/>
          <p:nvPr/>
        </p:nvGrpSpPr>
        <p:grpSpPr>
          <a:xfrm>
            <a:off x="6946786" y="3565863"/>
            <a:ext cx="1956468" cy="2950605"/>
            <a:chOff x="6946786" y="3565863"/>
            <a:chExt cx="1956468" cy="2950605"/>
          </a:xfrm>
        </p:grpSpPr>
        <p:sp>
          <p:nvSpPr>
            <p:cNvPr id="124" name="TextBox 123">
              <a:extLst>
                <a:ext uri="{FF2B5EF4-FFF2-40B4-BE49-F238E27FC236}">
                  <a16:creationId xmlns:a16="http://schemas.microsoft.com/office/drawing/2014/main" id="{CF0828DB-BC51-40D8-B7FA-B9171BE87C09}"/>
                </a:ext>
              </a:extLst>
            </p:cNvPr>
            <p:cNvSpPr txBox="1"/>
            <p:nvPr/>
          </p:nvSpPr>
          <p:spPr>
            <a:xfrm>
              <a:off x="6946786" y="5593138"/>
              <a:ext cx="1956468" cy="923330"/>
            </a:xfrm>
            <a:prstGeom prst="rect">
              <a:avLst/>
            </a:prstGeom>
            <a:noFill/>
          </p:spPr>
          <p:txBody>
            <a:bodyPr wrap="square" rtlCol="0">
              <a:spAutoFit/>
            </a:bodyPr>
            <a:lstStyle/>
            <a:p>
              <a:pPr algn="ctr"/>
              <a:r>
                <a:rPr lang="en-US" b="1" dirty="0">
                  <a:solidFill>
                    <a:srgbClr val="007635"/>
                  </a:solidFill>
                </a:rPr>
                <a:t>10 FedNow Sends RFR Message to Receiver’s Bank</a:t>
              </a:r>
            </a:p>
          </p:txBody>
        </p:sp>
        <p:grpSp>
          <p:nvGrpSpPr>
            <p:cNvPr id="19" name="Group 18">
              <a:extLst>
                <a:ext uri="{FF2B5EF4-FFF2-40B4-BE49-F238E27FC236}">
                  <a16:creationId xmlns:a16="http://schemas.microsoft.com/office/drawing/2014/main" id="{012A6829-61D3-4EA7-B7E1-E1BF1C8CF02A}"/>
                </a:ext>
              </a:extLst>
            </p:cNvPr>
            <p:cNvGrpSpPr/>
            <p:nvPr/>
          </p:nvGrpSpPr>
          <p:grpSpPr>
            <a:xfrm rot="7536955">
              <a:off x="7327167" y="3930422"/>
              <a:ext cx="1041918" cy="312799"/>
              <a:chOff x="7677281" y="3248940"/>
              <a:chExt cx="1041918" cy="312799"/>
            </a:xfrm>
          </p:grpSpPr>
          <p:cxnSp>
            <p:nvCxnSpPr>
              <p:cNvPr id="126" name="Straight Connector 125">
                <a:extLst>
                  <a:ext uri="{FF2B5EF4-FFF2-40B4-BE49-F238E27FC236}">
                    <a16:creationId xmlns:a16="http://schemas.microsoft.com/office/drawing/2014/main" id="{B9D3C7DF-5A3A-4216-BEC1-CAE2EBF96D08}"/>
                  </a:ext>
                </a:extLst>
              </p:cNvPr>
              <p:cNvCxnSpPr/>
              <p:nvPr/>
            </p:nvCxnSpPr>
            <p:spPr>
              <a:xfrm rot="12106662">
                <a:off x="8095536" y="3560336"/>
                <a:ext cx="623663" cy="1403"/>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cxnSp>
            <p:nvCxnSpPr>
              <p:cNvPr id="127" name="Straight Arrow Connector 126">
                <a:extLst>
                  <a:ext uri="{FF2B5EF4-FFF2-40B4-BE49-F238E27FC236}">
                    <a16:creationId xmlns:a16="http://schemas.microsoft.com/office/drawing/2014/main" id="{0C54B21F-EC99-4B09-8F66-89761DA8AE17}"/>
                  </a:ext>
                </a:extLst>
              </p:cNvPr>
              <p:cNvCxnSpPr/>
              <p:nvPr/>
            </p:nvCxnSpPr>
            <p:spPr>
              <a:xfrm rot="12106662">
                <a:off x="7677281" y="3248940"/>
                <a:ext cx="727607" cy="1403"/>
              </a:xfrm>
              <a:prstGeom prst="straightConnector1">
                <a:avLst/>
              </a:prstGeom>
              <a:ln w="28575">
                <a:solidFill>
                  <a:srgbClr val="007635"/>
                </a:solidFill>
                <a:tailEnd type="arrow"/>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576813DE-F6CF-4978-897C-555E8C8D7338}"/>
                  </a:ext>
                </a:extLst>
              </p:cNvPr>
              <p:cNvCxnSpPr/>
              <p:nvPr/>
            </p:nvCxnSpPr>
            <p:spPr>
              <a:xfrm rot="17506662">
                <a:off x="8189843" y="3305227"/>
                <a:ext cx="134635" cy="207888"/>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grpSp>
        <p:sp>
          <p:nvSpPr>
            <p:cNvPr id="129" name="TextBox 128">
              <a:extLst>
                <a:ext uri="{FF2B5EF4-FFF2-40B4-BE49-F238E27FC236}">
                  <a16:creationId xmlns:a16="http://schemas.microsoft.com/office/drawing/2014/main" id="{91AD0024-E249-46EC-90EF-5F19FCBB24CA}"/>
                </a:ext>
              </a:extLst>
            </p:cNvPr>
            <p:cNvSpPr txBox="1"/>
            <p:nvPr/>
          </p:nvSpPr>
          <p:spPr>
            <a:xfrm>
              <a:off x="7010149" y="4044086"/>
              <a:ext cx="418704" cy="369332"/>
            </a:xfrm>
            <a:prstGeom prst="rect">
              <a:avLst/>
            </a:prstGeom>
            <a:noFill/>
          </p:spPr>
          <p:txBody>
            <a:bodyPr wrap="none" rtlCol="0">
              <a:spAutoFit/>
            </a:bodyPr>
            <a:lstStyle/>
            <a:p>
              <a:r>
                <a:rPr lang="en-US" dirty="0">
                  <a:solidFill>
                    <a:srgbClr val="007635"/>
                  </a:solidFill>
                </a:rPr>
                <a:t>10</a:t>
              </a:r>
            </a:p>
          </p:txBody>
        </p:sp>
      </p:grpSp>
      <p:grpSp>
        <p:nvGrpSpPr>
          <p:cNvPr id="21" name="Group 20">
            <a:extLst>
              <a:ext uri="{FF2B5EF4-FFF2-40B4-BE49-F238E27FC236}">
                <a16:creationId xmlns:a16="http://schemas.microsoft.com/office/drawing/2014/main" id="{170108EF-C72C-44E5-852D-A47DA4E8B045}"/>
              </a:ext>
            </a:extLst>
          </p:cNvPr>
          <p:cNvGrpSpPr/>
          <p:nvPr/>
        </p:nvGrpSpPr>
        <p:grpSpPr>
          <a:xfrm>
            <a:off x="9611912" y="2261671"/>
            <a:ext cx="2580088" cy="3403542"/>
            <a:chOff x="9611912" y="2261671"/>
            <a:chExt cx="2580088" cy="3403542"/>
          </a:xfrm>
        </p:grpSpPr>
        <p:sp>
          <p:nvSpPr>
            <p:cNvPr id="131" name="TextBox 130">
              <a:extLst>
                <a:ext uri="{FF2B5EF4-FFF2-40B4-BE49-F238E27FC236}">
                  <a16:creationId xmlns:a16="http://schemas.microsoft.com/office/drawing/2014/main" id="{0D9D5F20-1408-433E-B4D6-CB3AD35370DB}"/>
                </a:ext>
              </a:extLst>
            </p:cNvPr>
            <p:cNvSpPr txBox="1"/>
            <p:nvPr/>
          </p:nvSpPr>
          <p:spPr>
            <a:xfrm>
              <a:off x="9611912" y="5018882"/>
              <a:ext cx="2580088" cy="646331"/>
            </a:xfrm>
            <a:prstGeom prst="rect">
              <a:avLst/>
            </a:prstGeom>
            <a:noFill/>
          </p:spPr>
          <p:txBody>
            <a:bodyPr wrap="square" rtlCol="0">
              <a:spAutoFit/>
            </a:bodyPr>
            <a:lstStyle/>
            <a:p>
              <a:pPr algn="ctr"/>
              <a:r>
                <a:rPr lang="en-US" b="1" dirty="0">
                  <a:solidFill>
                    <a:srgbClr val="007635"/>
                  </a:solidFill>
                </a:rPr>
                <a:t>11 Receiver is Notified of RFR</a:t>
              </a:r>
            </a:p>
          </p:txBody>
        </p:sp>
        <p:grpSp>
          <p:nvGrpSpPr>
            <p:cNvPr id="132" name="Group 60">
              <a:extLst>
                <a:ext uri="{FF2B5EF4-FFF2-40B4-BE49-F238E27FC236}">
                  <a16:creationId xmlns:a16="http://schemas.microsoft.com/office/drawing/2014/main" id="{435D419A-7CE8-4F74-8AF0-3BE923D8EB94}"/>
                </a:ext>
              </a:extLst>
            </p:cNvPr>
            <p:cNvGrpSpPr/>
            <p:nvPr/>
          </p:nvGrpSpPr>
          <p:grpSpPr>
            <a:xfrm>
              <a:off x="10272689" y="2496180"/>
              <a:ext cx="661325" cy="109035"/>
              <a:chOff x="5410200" y="5715000"/>
              <a:chExt cx="838200" cy="153988"/>
            </a:xfrm>
          </p:grpSpPr>
          <p:cxnSp>
            <p:nvCxnSpPr>
              <p:cNvPr id="134" name="Straight Connector 133">
                <a:extLst>
                  <a:ext uri="{FF2B5EF4-FFF2-40B4-BE49-F238E27FC236}">
                    <a16:creationId xmlns:a16="http://schemas.microsoft.com/office/drawing/2014/main" id="{F5BD9323-D088-4DB0-8949-F7E4E76AD089}"/>
                  </a:ext>
                </a:extLst>
              </p:cNvPr>
              <p:cNvCxnSpPr/>
              <p:nvPr/>
            </p:nvCxnSpPr>
            <p:spPr>
              <a:xfrm>
                <a:off x="5410200" y="5715000"/>
                <a:ext cx="457200" cy="1588"/>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cxnSp>
            <p:nvCxnSpPr>
              <p:cNvPr id="135" name="Straight Arrow Connector 134">
                <a:extLst>
                  <a:ext uri="{FF2B5EF4-FFF2-40B4-BE49-F238E27FC236}">
                    <a16:creationId xmlns:a16="http://schemas.microsoft.com/office/drawing/2014/main" id="{35ABD812-F200-4061-94E8-28F3B9894DCC}"/>
                  </a:ext>
                </a:extLst>
              </p:cNvPr>
              <p:cNvCxnSpPr/>
              <p:nvPr/>
            </p:nvCxnSpPr>
            <p:spPr>
              <a:xfrm>
                <a:off x="5715000" y="5867400"/>
                <a:ext cx="533400" cy="1588"/>
              </a:xfrm>
              <a:prstGeom prst="straightConnector1">
                <a:avLst/>
              </a:prstGeom>
              <a:ln w="28575">
                <a:solidFill>
                  <a:srgbClr val="007635"/>
                </a:solidFill>
                <a:tailEnd type="arrow"/>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73D0B01C-D583-45EC-9AB3-B36B0E5176D6}"/>
                  </a:ext>
                </a:extLst>
              </p:cNvPr>
              <p:cNvCxnSpPr/>
              <p:nvPr/>
            </p:nvCxnSpPr>
            <p:spPr>
              <a:xfrm rot="5400000">
                <a:off x="5715000" y="5715000"/>
                <a:ext cx="152400" cy="152400"/>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grpSp>
        <p:sp>
          <p:nvSpPr>
            <p:cNvPr id="133" name="TextBox 132">
              <a:extLst>
                <a:ext uri="{FF2B5EF4-FFF2-40B4-BE49-F238E27FC236}">
                  <a16:creationId xmlns:a16="http://schemas.microsoft.com/office/drawing/2014/main" id="{850B7717-C838-4284-81B8-E4E642944356}"/>
                </a:ext>
              </a:extLst>
            </p:cNvPr>
            <p:cNvSpPr txBox="1"/>
            <p:nvPr/>
          </p:nvSpPr>
          <p:spPr>
            <a:xfrm>
              <a:off x="10711327" y="2261671"/>
              <a:ext cx="418704" cy="369332"/>
            </a:xfrm>
            <a:prstGeom prst="rect">
              <a:avLst/>
            </a:prstGeom>
            <a:noFill/>
          </p:spPr>
          <p:txBody>
            <a:bodyPr wrap="none" rtlCol="0">
              <a:spAutoFit/>
            </a:bodyPr>
            <a:lstStyle/>
            <a:p>
              <a:r>
                <a:rPr lang="en-US" dirty="0">
                  <a:solidFill>
                    <a:srgbClr val="007635"/>
                  </a:solidFill>
                </a:rPr>
                <a:t>11</a:t>
              </a:r>
            </a:p>
          </p:txBody>
        </p:sp>
      </p:grpSp>
      <p:grpSp>
        <p:nvGrpSpPr>
          <p:cNvPr id="23" name="Group 22">
            <a:extLst>
              <a:ext uri="{FF2B5EF4-FFF2-40B4-BE49-F238E27FC236}">
                <a16:creationId xmlns:a16="http://schemas.microsoft.com/office/drawing/2014/main" id="{A5B2A8C9-FFC2-4CC4-A2F5-259D2C368AF6}"/>
              </a:ext>
            </a:extLst>
          </p:cNvPr>
          <p:cNvGrpSpPr/>
          <p:nvPr/>
        </p:nvGrpSpPr>
        <p:grpSpPr>
          <a:xfrm>
            <a:off x="7307430" y="847614"/>
            <a:ext cx="2200195" cy="1610202"/>
            <a:chOff x="7307430" y="847614"/>
            <a:chExt cx="2200195" cy="1610202"/>
          </a:xfrm>
        </p:grpSpPr>
        <p:sp>
          <p:nvSpPr>
            <p:cNvPr id="138" name="TextBox 137">
              <a:extLst>
                <a:ext uri="{FF2B5EF4-FFF2-40B4-BE49-F238E27FC236}">
                  <a16:creationId xmlns:a16="http://schemas.microsoft.com/office/drawing/2014/main" id="{B72452B5-1D0E-4725-9953-8F2CFB9A1683}"/>
                </a:ext>
              </a:extLst>
            </p:cNvPr>
            <p:cNvSpPr txBox="1"/>
            <p:nvPr/>
          </p:nvSpPr>
          <p:spPr>
            <a:xfrm>
              <a:off x="7487808" y="847614"/>
              <a:ext cx="2019817" cy="923330"/>
            </a:xfrm>
            <a:prstGeom prst="rect">
              <a:avLst/>
            </a:prstGeom>
            <a:noFill/>
          </p:spPr>
          <p:txBody>
            <a:bodyPr wrap="square" rtlCol="0">
              <a:spAutoFit/>
            </a:bodyPr>
            <a:lstStyle/>
            <a:p>
              <a:pPr algn="ctr"/>
              <a:r>
                <a:rPr lang="en-US" b="1" dirty="0">
                  <a:solidFill>
                    <a:srgbClr val="007635"/>
                  </a:solidFill>
                </a:rPr>
                <a:t>13 Receiver’s Bank Sends Return to FedNow</a:t>
              </a:r>
            </a:p>
          </p:txBody>
        </p:sp>
        <p:grpSp>
          <p:nvGrpSpPr>
            <p:cNvPr id="139" name="Group 60">
              <a:extLst>
                <a:ext uri="{FF2B5EF4-FFF2-40B4-BE49-F238E27FC236}">
                  <a16:creationId xmlns:a16="http://schemas.microsoft.com/office/drawing/2014/main" id="{35DA9954-9629-48F6-8EBC-7833BE79FE22}"/>
                </a:ext>
              </a:extLst>
            </p:cNvPr>
            <p:cNvGrpSpPr/>
            <p:nvPr/>
          </p:nvGrpSpPr>
          <p:grpSpPr>
            <a:xfrm rot="8868909">
              <a:off x="7307430" y="2321774"/>
              <a:ext cx="1143401" cy="136042"/>
              <a:chOff x="5376505" y="5797636"/>
              <a:chExt cx="838212" cy="153992"/>
            </a:xfrm>
          </p:grpSpPr>
          <p:cxnSp>
            <p:nvCxnSpPr>
              <p:cNvPr id="141" name="Straight Connector 140">
                <a:extLst>
                  <a:ext uri="{FF2B5EF4-FFF2-40B4-BE49-F238E27FC236}">
                    <a16:creationId xmlns:a16="http://schemas.microsoft.com/office/drawing/2014/main" id="{20482339-4999-48D4-8068-6B85FFC6B6D3}"/>
                  </a:ext>
                </a:extLst>
              </p:cNvPr>
              <p:cNvCxnSpPr/>
              <p:nvPr/>
            </p:nvCxnSpPr>
            <p:spPr>
              <a:xfrm>
                <a:off x="5376505" y="5797670"/>
                <a:ext cx="457200" cy="1588"/>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cxnSp>
            <p:nvCxnSpPr>
              <p:cNvPr id="142" name="Straight Arrow Connector 141">
                <a:extLst>
                  <a:ext uri="{FF2B5EF4-FFF2-40B4-BE49-F238E27FC236}">
                    <a16:creationId xmlns:a16="http://schemas.microsoft.com/office/drawing/2014/main" id="{B1F9F655-7EB6-4616-9B79-3554A278DA90}"/>
                  </a:ext>
                </a:extLst>
              </p:cNvPr>
              <p:cNvCxnSpPr/>
              <p:nvPr/>
            </p:nvCxnSpPr>
            <p:spPr>
              <a:xfrm>
                <a:off x="5681317" y="5950040"/>
                <a:ext cx="533400" cy="1588"/>
              </a:xfrm>
              <a:prstGeom prst="straightConnector1">
                <a:avLst/>
              </a:prstGeom>
              <a:ln w="28575">
                <a:solidFill>
                  <a:srgbClr val="007635"/>
                </a:solidFill>
                <a:tailEnd type="arrow"/>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53234ED8-BE2B-44D8-A994-FA92E3C2A502}"/>
                  </a:ext>
                </a:extLst>
              </p:cNvPr>
              <p:cNvCxnSpPr/>
              <p:nvPr/>
            </p:nvCxnSpPr>
            <p:spPr>
              <a:xfrm rot="5400000">
                <a:off x="5681316" y="5797637"/>
                <a:ext cx="152401" cy="152400"/>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grpSp>
        <p:sp>
          <p:nvSpPr>
            <p:cNvPr id="140" name="TextBox 139">
              <a:extLst>
                <a:ext uri="{FF2B5EF4-FFF2-40B4-BE49-F238E27FC236}">
                  <a16:creationId xmlns:a16="http://schemas.microsoft.com/office/drawing/2014/main" id="{7E6CC512-D7DC-4E42-B172-D59C05352D04}"/>
                </a:ext>
              </a:extLst>
            </p:cNvPr>
            <p:cNvSpPr txBox="1"/>
            <p:nvPr/>
          </p:nvSpPr>
          <p:spPr>
            <a:xfrm>
              <a:off x="8053229" y="1906020"/>
              <a:ext cx="418704" cy="369332"/>
            </a:xfrm>
            <a:prstGeom prst="rect">
              <a:avLst/>
            </a:prstGeom>
            <a:noFill/>
          </p:spPr>
          <p:txBody>
            <a:bodyPr wrap="none" rtlCol="0">
              <a:spAutoFit/>
            </a:bodyPr>
            <a:lstStyle/>
            <a:p>
              <a:r>
                <a:rPr lang="en-US" dirty="0">
                  <a:solidFill>
                    <a:srgbClr val="007635"/>
                  </a:solidFill>
                </a:rPr>
                <a:t>13</a:t>
              </a:r>
            </a:p>
          </p:txBody>
        </p:sp>
      </p:grpSp>
      <p:grpSp>
        <p:nvGrpSpPr>
          <p:cNvPr id="24" name="Group 23">
            <a:extLst>
              <a:ext uri="{FF2B5EF4-FFF2-40B4-BE49-F238E27FC236}">
                <a16:creationId xmlns:a16="http://schemas.microsoft.com/office/drawing/2014/main" id="{1F4E5942-0C39-4317-950B-3A00A465DCB0}"/>
              </a:ext>
            </a:extLst>
          </p:cNvPr>
          <p:cNvGrpSpPr/>
          <p:nvPr/>
        </p:nvGrpSpPr>
        <p:grpSpPr>
          <a:xfrm>
            <a:off x="3570589" y="2888999"/>
            <a:ext cx="3368042" cy="3594995"/>
            <a:chOff x="3570589" y="2888999"/>
            <a:chExt cx="3368042" cy="3594995"/>
          </a:xfrm>
        </p:grpSpPr>
        <p:sp>
          <p:nvSpPr>
            <p:cNvPr id="145" name="TextBox 144">
              <a:extLst>
                <a:ext uri="{FF2B5EF4-FFF2-40B4-BE49-F238E27FC236}">
                  <a16:creationId xmlns:a16="http://schemas.microsoft.com/office/drawing/2014/main" id="{B9A28738-48E7-4248-A116-A8D434F3844D}"/>
                </a:ext>
              </a:extLst>
            </p:cNvPr>
            <p:cNvSpPr txBox="1"/>
            <p:nvPr/>
          </p:nvSpPr>
          <p:spPr>
            <a:xfrm>
              <a:off x="5016688" y="5560664"/>
              <a:ext cx="1921943" cy="923330"/>
            </a:xfrm>
            <a:prstGeom prst="rect">
              <a:avLst/>
            </a:prstGeom>
            <a:noFill/>
          </p:spPr>
          <p:txBody>
            <a:bodyPr wrap="square" rtlCol="0">
              <a:spAutoFit/>
            </a:bodyPr>
            <a:lstStyle/>
            <a:p>
              <a:pPr algn="ctr"/>
              <a:r>
                <a:rPr lang="en-US" b="1" dirty="0">
                  <a:solidFill>
                    <a:srgbClr val="007635"/>
                  </a:solidFill>
                </a:rPr>
                <a:t>14 FedNow Sends Return Payment to Sender’s Bank</a:t>
              </a:r>
            </a:p>
          </p:txBody>
        </p:sp>
        <p:grpSp>
          <p:nvGrpSpPr>
            <p:cNvPr id="146" name="Group 60">
              <a:extLst>
                <a:ext uri="{FF2B5EF4-FFF2-40B4-BE49-F238E27FC236}">
                  <a16:creationId xmlns:a16="http://schemas.microsoft.com/office/drawing/2014/main" id="{F8C8AD19-BA3E-4207-95D7-3A0EDD408DAD}"/>
                </a:ext>
              </a:extLst>
            </p:cNvPr>
            <p:cNvGrpSpPr/>
            <p:nvPr/>
          </p:nvGrpSpPr>
          <p:grpSpPr>
            <a:xfrm rot="12389932">
              <a:off x="3570589" y="2902342"/>
              <a:ext cx="1143264" cy="136015"/>
              <a:chOff x="5408737" y="5338345"/>
              <a:chExt cx="838109" cy="153952"/>
            </a:xfrm>
          </p:grpSpPr>
          <p:cxnSp>
            <p:nvCxnSpPr>
              <p:cNvPr id="148" name="Straight Connector 147">
                <a:extLst>
                  <a:ext uri="{FF2B5EF4-FFF2-40B4-BE49-F238E27FC236}">
                    <a16:creationId xmlns:a16="http://schemas.microsoft.com/office/drawing/2014/main" id="{9DCBCE75-D826-453A-8A2E-06534C6D9916}"/>
                  </a:ext>
                </a:extLst>
              </p:cNvPr>
              <p:cNvCxnSpPr/>
              <p:nvPr/>
            </p:nvCxnSpPr>
            <p:spPr>
              <a:xfrm>
                <a:off x="5408737" y="5338345"/>
                <a:ext cx="457200" cy="1588"/>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cxnSp>
            <p:nvCxnSpPr>
              <p:cNvPr id="149" name="Straight Arrow Connector 148">
                <a:extLst>
                  <a:ext uri="{FF2B5EF4-FFF2-40B4-BE49-F238E27FC236}">
                    <a16:creationId xmlns:a16="http://schemas.microsoft.com/office/drawing/2014/main" id="{C44F26DC-940B-4840-B8C8-C57B13DD32D6}"/>
                  </a:ext>
                </a:extLst>
              </p:cNvPr>
              <p:cNvCxnSpPr/>
              <p:nvPr/>
            </p:nvCxnSpPr>
            <p:spPr>
              <a:xfrm>
                <a:off x="5713446" y="5490709"/>
                <a:ext cx="533400" cy="1588"/>
              </a:xfrm>
              <a:prstGeom prst="straightConnector1">
                <a:avLst/>
              </a:prstGeom>
              <a:ln w="28575">
                <a:solidFill>
                  <a:srgbClr val="007635"/>
                </a:solidFill>
                <a:tailEnd type="arrow"/>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E9330DA9-00A3-4FF2-B82E-69B86EFDAEB7}"/>
                  </a:ext>
                </a:extLst>
              </p:cNvPr>
              <p:cNvCxnSpPr/>
              <p:nvPr/>
            </p:nvCxnSpPr>
            <p:spPr>
              <a:xfrm rot="5400000">
                <a:off x="5713538" y="5338483"/>
                <a:ext cx="152404" cy="152400"/>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grpSp>
        <p:sp>
          <p:nvSpPr>
            <p:cNvPr id="147" name="TextBox 146">
              <a:extLst>
                <a:ext uri="{FF2B5EF4-FFF2-40B4-BE49-F238E27FC236}">
                  <a16:creationId xmlns:a16="http://schemas.microsoft.com/office/drawing/2014/main" id="{891795C1-0C90-4027-BCC1-B2AB8B969123}"/>
                </a:ext>
              </a:extLst>
            </p:cNvPr>
            <p:cNvSpPr txBox="1"/>
            <p:nvPr/>
          </p:nvSpPr>
          <p:spPr>
            <a:xfrm flipH="1">
              <a:off x="4293463" y="2888999"/>
              <a:ext cx="471566" cy="369332"/>
            </a:xfrm>
            <a:prstGeom prst="rect">
              <a:avLst/>
            </a:prstGeom>
            <a:noFill/>
          </p:spPr>
          <p:txBody>
            <a:bodyPr wrap="square" rtlCol="0">
              <a:spAutoFit/>
            </a:bodyPr>
            <a:lstStyle/>
            <a:p>
              <a:r>
                <a:rPr lang="en-US" dirty="0">
                  <a:solidFill>
                    <a:srgbClr val="007635"/>
                  </a:solidFill>
                </a:rPr>
                <a:t>14</a:t>
              </a:r>
            </a:p>
          </p:txBody>
        </p:sp>
      </p:grpSp>
      <p:grpSp>
        <p:nvGrpSpPr>
          <p:cNvPr id="37" name="Group 36">
            <a:extLst>
              <a:ext uri="{FF2B5EF4-FFF2-40B4-BE49-F238E27FC236}">
                <a16:creationId xmlns:a16="http://schemas.microsoft.com/office/drawing/2014/main" id="{82787C56-A0CE-4D7F-B24F-5317A6ED47C3}"/>
              </a:ext>
            </a:extLst>
          </p:cNvPr>
          <p:cNvGrpSpPr/>
          <p:nvPr/>
        </p:nvGrpSpPr>
        <p:grpSpPr>
          <a:xfrm>
            <a:off x="1188711" y="817108"/>
            <a:ext cx="3199534" cy="1936798"/>
            <a:chOff x="1188711" y="817108"/>
            <a:chExt cx="3199534" cy="1936798"/>
          </a:xfrm>
        </p:grpSpPr>
        <p:sp>
          <p:nvSpPr>
            <p:cNvPr id="152" name="TextBox 151">
              <a:extLst>
                <a:ext uri="{FF2B5EF4-FFF2-40B4-BE49-F238E27FC236}">
                  <a16:creationId xmlns:a16="http://schemas.microsoft.com/office/drawing/2014/main" id="{DA6192B7-256E-49C6-9B9F-792A6B475BC0}"/>
                </a:ext>
              </a:extLst>
            </p:cNvPr>
            <p:cNvSpPr txBox="1"/>
            <p:nvPr/>
          </p:nvSpPr>
          <p:spPr>
            <a:xfrm>
              <a:off x="2316729" y="817108"/>
              <a:ext cx="2071516" cy="923330"/>
            </a:xfrm>
            <a:prstGeom prst="rect">
              <a:avLst/>
            </a:prstGeom>
            <a:noFill/>
          </p:spPr>
          <p:txBody>
            <a:bodyPr wrap="square" rtlCol="0">
              <a:spAutoFit/>
            </a:bodyPr>
            <a:lstStyle/>
            <a:p>
              <a:pPr algn="ctr"/>
              <a:r>
                <a:rPr lang="en-US" b="1" dirty="0">
                  <a:solidFill>
                    <a:srgbClr val="007635"/>
                  </a:solidFill>
                </a:rPr>
                <a:t>17 Sender is Notified Within Seconds of Receipt</a:t>
              </a:r>
            </a:p>
          </p:txBody>
        </p:sp>
        <p:grpSp>
          <p:nvGrpSpPr>
            <p:cNvPr id="154" name="Group 60">
              <a:extLst>
                <a:ext uri="{FF2B5EF4-FFF2-40B4-BE49-F238E27FC236}">
                  <a16:creationId xmlns:a16="http://schemas.microsoft.com/office/drawing/2014/main" id="{B468D93B-A55C-4706-95DF-EE5FEC82C1C5}"/>
                </a:ext>
              </a:extLst>
            </p:cNvPr>
            <p:cNvGrpSpPr/>
            <p:nvPr/>
          </p:nvGrpSpPr>
          <p:grpSpPr>
            <a:xfrm rot="10800000">
              <a:off x="1188711" y="2576088"/>
              <a:ext cx="661325" cy="109035"/>
              <a:chOff x="5410200" y="5715000"/>
              <a:chExt cx="838200" cy="153988"/>
            </a:xfrm>
          </p:grpSpPr>
          <p:cxnSp>
            <p:nvCxnSpPr>
              <p:cNvPr id="156" name="Straight Connector 155">
                <a:extLst>
                  <a:ext uri="{FF2B5EF4-FFF2-40B4-BE49-F238E27FC236}">
                    <a16:creationId xmlns:a16="http://schemas.microsoft.com/office/drawing/2014/main" id="{56449739-2A27-4F84-B8FF-4A3379D9B5C4}"/>
                  </a:ext>
                </a:extLst>
              </p:cNvPr>
              <p:cNvCxnSpPr/>
              <p:nvPr/>
            </p:nvCxnSpPr>
            <p:spPr>
              <a:xfrm>
                <a:off x="5410200" y="5715000"/>
                <a:ext cx="457200" cy="1588"/>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cxnSp>
            <p:nvCxnSpPr>
              <p:cNvPr id="157" name="Straight Arrow Connector 156">
                <a:extLst>
                  <a:ext uri="{FF2B5EF4-FFF2-40B4-BE49-F238E27FC236}">
                    <a16:creationId xmlns:a16="http://schemas.microsoft.com/office/drawing/2014/main" id="{563C7847-1916-48B4-A19D-87D0D078D18C}"/>
                  </a:ext>
                </a:extLst>
              </p:cNvPr>
              <p:cNvCxnSpPr/>
              <p:nvPr/>
            </p:nvCxnSpPr>
            <p:spPr>
              <a:xfrm>
                <a:off x="5715000" y="5867400"/>
                <a:ext cx="533400" cy="1588"/>
              </a:xfrm>
              <a:prstGeom prst="straightConnector1">
                <a:avLst/>
              </a:prstGeom>
              <a:ln w="28575">
                <a:solidFill>
                  <a:srgbClr val="007635"/>
                </a:solidFill>
                <a:tailEnd type="arrow"/>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D6FE81DD-9091-4848-9A82-098063DB531C}"/>
                  </a:ext>
                </a:extLst>
              </p:cNvPr>
              <p:cNvCxnSpPr/>
              <p:nvPr/>
            </p:nvCxnSpPr>
            <p:spPr>
              <a:xfrm rot="5400000">
                <a:off x="5715000" y="5715000"/>
                <a:ext cx="152400" cy="152400"/>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grpSp>
        <p:sp>
          <p:nvSpPr>
            <p:cNvPr id="155" name="TextBox 154">
              <a:extLst>
                <a:ext uri="{FF2B5EF4-FFF2-40B4-BE49-F238E27FC236}">
                  <a16:creationId xmlns:a16="http://schemas.microsoft.com/office/drawing/2014/main" id="{0A1B6D7A-F15D-4BA9-82EB-9A41A54FEA54}"/>
                </a:ext>
              </a:extLst>
            </p:cNvPr>
            <p:cNvSpPr txBox="1"/>
            <p:nvPr/>
          </p:nvSpPr>
          <p:spPr>
            <a:xfrm>
              <a:off x="1590475" y="2384574"/>
              <a:ext cx="418704" cy="369332"/>
            </a:xfrm>
            <a:prstGeom prst="rect">
              <a:avLst/>
            </a:prstGeom>
            <a:noFill/>
          </p:spPr>
          <p:txBody>
            <a:bodyPr wrap="none" rtlCol="0">
              <a:spAutoFit/>
            </a:bodyPr>
            <a:lstStyle/>
            <a:p>
              <a:r>
                <a:rPr lang="en-US" dirty="0">
                  <a:solidFill>
                    <a:srgbClr val="007635"/>
                  </a:solidFill>
                </a:rPr>
                <a:t>17</a:t>
              </a:r>
            </a:p>
          </p:txBody>
        </p:sp>
      </p:grpSp>
      <p:grpSp>
        <p:nvGrpSpPr>
          <p:cNvPr id="159" name="Group 158">
            <a:extLst>
              <a:ext uri="{FF2B5EF4-FFF2-40B4-BE49-F238E27FC236}">
                <a16:creationId xmlns:a16="http://schemas.microsoft.com/office/drawing/2014/main" id="{D69DB0E1-94A4-4E9D-9FEF-307055B19A31}"/>
              </a:ext>
            </a:extLst>
          </p:cNvPr>
          <p:cNvGrpSpPr/>
          <p:nvPr/>
        </p:nvGrpSpPr>
        <p:grpSpPr>
          <a:xfrm>
            <a:off x="3214005" y="830470"/>
            <a:ext cx="4944296" cy="3753633"/>
            <a:chOff x="3461863" y="637016"/>
            <a:chExt cx="4944296" cy="3753633"/>
          </a:xfrm>
        </p:grpSpPr>
        <p:grpSp>
          <p:nvGrpSpPr>
            <p:cNvPr id="160" name="Group 60">
              <a:extLst>
                <a:ext uri="{FF2B5EF4-FFF2-40B4-BE49-F238E27FC236}">
                  <a16:creationId xmlns:a16="http://schemas.microsoft.com/office/drawing/2014/main" id="{38649A8E-F812-4F0D-9599-387FC552E9FE}"/>
                </a:ext>
              </a:extLst>
            </p:cNvPr>
            <p:cNvGrpSpPr/>
            <p:nvPr/>
          </p:nvGrpSpPr>
          <p:grpSpPr>
            <a:xfrm rot="12106662">
              <a:off x="3461863" y="3896574"/>
              <a:ext cx="1143383" cy="136070"/>
              <a:chOff x="5403162" y="5687765"/>
              <a:chExt cx="838199" cy="154021"/>
            </a:xfrm>
          </p:grpSpPr>
          <p:cxnSp>
            <p:nvCxnSpPr>
              <p:cNvPr id="168" name="Straight Connector 167">
                <a:extLst>
                  <a:ext uri="{FF2B5EF4-FFF2-40B4-BE49-F238E27FC236}">
                    <a16:creationId xmlns:a16="http://schemas.microsoft.com/office/drawing/2014/main" id="{405E9D94-3BA5-4052-866F-B55E6064F7B1}"/>
                  </a:ext>
                </a:extLst>
              </p:cNvPr>
              <p:cNvCxnSpPr/>
              <p:nvPr/>
            </p:nvCxnSpPr>
            <p:spPr>
              <a:xfrm>
                <a:off x="5403162" y="5687794"/>
                <a:ext cx="457200" cy="1588"/>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cxnSp>
            <p:nvCxnSpPr>
              <p:cNvPr id="169" name="Straight Arrow Connector 168">
                <a:extLst>
                  <a:ext uri="{FF2B5EF4-FFF2-40B4-BE49-F238E27FC236}">
                    <a16:creationId xmlns:a16="http://schemas.microsoft.com/office/drawing/2014/main" id="{454289C7-D7A6-4104-857D-21A84EAB8880}"/>
                  </a:ext>
                </a:extLst>
              </p:cNvPr>
              <p:cNvCxnSpPr/>
              <p:nvPr/>
            </p:nvCxnSpPr>
            <p:spPr>
              <a:xfrm>
                <a:off x="5707961" y="5840198"/>
                <a:ext cx="533400" cy="1588"/>
              </a:xfrm>
              <a:prstGeom prst="straightConnector1">
                <a:avLst/>
              </a:prstGeom>
              <a:ln w="28575">
                <a:solidFill>
                  <a:srgbClr val="007635"/>
                </a:solidFill>
                <a:tailEnd type="arrow"/>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1F8A5C0A-7EC1-4FA8-816E-BC841DC81C19}"/>
                  </a:ext>
                </a:extLst>
              </p:cNvPr>
              <p:cNvCxnSpPr/>
              <p:nvPr/>
            </p:nvCxnSpPr>
            <p:spPr>
              <a:xfrm rot="5400000">
                <a:off x="5707954" y="5687765"/>
                <a:ext cx="152400" cy="152400"/>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grpSp>
        <p:sp>
          <p:nvSpPr>
            <p:cNvPr id="161" name="TextBox 160">
              <a:extLst>
                <a:ext uri="{FF2B5EF4-FFF2-40B4-BE49-F238E27FC236}">
                  <a16:creationId xmlns:a16="http://schemas.microsoft.com/office/drawing/2014/main" id="{C7EFA8A1-027E-406D-B442-CA9A2C4A5D58}"/>
                </a:ext>
              </a:extLst>
            </p:cNvPr>
            <p:cNvSpPr txBox="1"/>
            <p:nvPr/>
          </p:nvSpPr>
          <p:spPr>
            <a:xfrm>
              <a:off x="4294166" y="637016"/>
              <a:ext cx="2105249" cy="1200329"/>
            </a:xfrm>
            <a:prstGeom prst="rect">
              <a:avLst/>
            </a:prstGeom>
            <a:noFill/>
          </p:spPr>
          <p:txBody>
            <a:bodyPr wrap="square" rtlCol="0">
              <a:spAutoFit/>
            </a:bodyPr>
            <a:lstStyle/>
            <a:p>
              <a:pPr algn="ctr"/>
              <a:r>
                <a:rPr lang="en-US" b="1" dirty="0">
                  <a:solidFill>
                    <a:srgbClr val="007635"/>
                  </a:solidFill>
                </a:rPr>
                <a:t>18 FedNow Sends Notices to Both Banks of Completion</a:t>
              </a:r>
            </a:p>
          </p:txBody>
        </p:sp>
        <p:sp>
          <p:nvSpPr>
            <p:cNvPr id="162" name="TextBox 161">
              <a:extLst>
                <a:ext uri="{FF2B5EF4-FFF2-40B4-BE49-F238E27FC236}">
                  <a16:creationId xmlns:a16="http://schemas.microsoft.com/office/drawing/2014/main" id="{875F9D88-B633-4BD8-8B73-D8FE3130B5A3}"/>
                </a:ext>
              </a:extLst>
            </p:cNvPr>
            <p:cNvSpPr txBox="1"/>
            <p:nvPr/>
          </p:nvSpPr>
          <p:spPr>
            <a:xfrm>
              <a:off x="4512225" y="4021317"/>
              <a:ext cx="418704" cy="369332"/>
            </a:xfrm>
            <a:prstGeom prst="rect">
              <a:avLst/>
            </a:prstGeom>
            <a:noFill/>
          </p:spPr>
          <p:txBody>
            <a:bodyPr wrap="none" rtlCol="0">
              <a:spAutoFit/>
            </a:bodyPr>
            <a:lstStyle/>
            <a:p>
              <a:r>
                <a:rPr lang="en-US" dirty="0">
                  <a:solidFill>
                    <a:srgbClr val="007635"/>
                  </a:solidFill>
                </a:rPr>
                <a:t>18</a:t>
              </a:r>
            </a:p>
          </p:txBody>
        </p:sp>
        <p:grpSp>
          <p:nvGrpSpPr>
            <p:cNvPr id="163" name="Group 60">
              <a:extLst>
                <a:ext uri="{FF2B5EF4-FFF2-40B4-BE49-F238E27FC236}">
                  <a16:creationId xmlns:a16="http://schemas.microsoft.com/office/drawing/2014/main" id="{D7F1E0ED-DA97-4470-A3E7-73EA58BEE8BF}"/>
                </a:ext>
              </a:extLst>
            </p:cNvPr>
            <p:cNvGrpSpPr/>
            <p:nvPr/>
          </p:nvGrpSpPr>
          <p:grpSpPr>
            <a:xfrm rot="19771532">
              <a:off x="7262774" y="2503723"/>
              <a:ext cx="1143385" cy="136040"/>
              <a:chOff x="5410200" y="5715000"/>
              <a:chExt cx="838200" cy="153988"/>
            </a:xfrm>
          </p:grpSpPr>
          <p:cxnSp>
            <p:nvCxnSpPr>
              <p:cNvPr id="165" name="Straight Connector 164">
                <a:extLst>
                  <a:ext uri="{FF2B5EF4-FFF2-40B4-BE49-F238E27FC236}">
                    <a16:creationId xmlns:a16="http://schemas.microsoft.com/office/drawing/2014/main" id="{F1464D02-455D-40B1-A4E2-9D2A3AFCB076}"/>
                  </a:ext>
                </a:extLst>
              </p:cNvPr>
              <p:cNvCxnSpPr/>
              <p:nvPr/>
            </p:nvCxnSpPr>
            <p:spPr>
              <a:xfrm>
                <a:off x="5410200" y="5715000"/>
                <a:ext cx="457200" cy="1588"/>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cxnSp>
            <p:nvCxnSpPr>
              <p:cNvPr id="166" name="Straight Arrow Connector 165">
                <a:extLst>
                  <a:ext uri="{FF2B5EF4-FFF2-40B4-BE49-F238E27FC236}">
                    <a16:creationId xmlns:a16="http://schemas.microsoft.com/office/drawing/2014/main" id="{17394BC6-1BE6-44D3-8E7C-F7D53B28AAC2}"/>
                  </a:ext>
                </a:extLst>
              </p:cNvPr>
              <p:cNvCxnSpPr/>
              <p:nvPr/>
            </p:nvCxnSpPr>
            <p:spPr>
              <a:xfrm>
                <a:off x="5715000" y="5867400"/>
                <a:ext cx="533400" cy="1588"/>
              </a:xfrm>
              <a:prstGeom prst="straightConnector1">
                <a:avLst/>
              </a:prstGeom>
              <a:ln w="28575">
                <a:solidFill>
                  <a:srgbClr val="007635"/>
                </a:solidFill>
                <a:tailEnd type="arrow"/>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C0DBD128-71BE-49C4-AA4E-959033384855}"/>
                  </a:ext>
                </a:extLst>
              </p:cNvPr>
              <p:cNvCxnSpPr/>
              <p:nvPr/>
            </p:nvCxnSpPr>
            <p:spPr>
              <a:xfrm rot="5400000">
                <a:off x="5715000" y="5715000"/>
                <a:ext cx="152400" cy="152400"/>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grpSp>
        <p:sp>
          <p:nvSpPr>
            <p:cNvPr id="164" name="TextBox 163">
              <a:extLst>
                <a:ext uri="{FF2B5EF4-FFF2-40B4-BE49-F238E27FC236}">
                  <a16:creationId xmlns:a16="http://schemas.microsoft.com/office/drawing/2014/main" id="{E99B0795-FC13-40DD-A765-F490907D03F6}"/>
                </a:ext>
              </a:extLst>
            </p:cNvPr>
            <p:cNvSpPr txBox="1"/>
            <p:nvPr/>
          </p:nvSpPr>
          <p:spPr>
            <a:xfrm>
              <a:off x="7248308" y="2379810"/>
              <a:ext cx="418704" cy="369332"/>
            </a:xfrm>
            <a:prstGeom prst="rect">
              <a:avLst/>
            </a:prstGeom>
            <a:noFill/>
          </p:spPr>
          <p:txBody>
            <a:bodyPr wrap="none" rtlCol="0">
              <a:spAutoFit/>
            </a:bodyPr>
            <a:lstStyle/>
            <a:p>
              <a:r>
                <a:rPr lang="en-US" dirty="0">
                  <a:solidFill>
                    <a:srgbClr val="007635"/>
                  </a:solidFill>
                </a:rPr>
                <a:t>18</a:t>
              </a:r>
            </a:p>
          </p:txBody>
        </p:sp>
      </p:grpSp>
      <p:grpSp>
        <p:nvGrpSpPr>
          <p:cNvPr id="137" name="Group 136">
            <a:extLst>
              <a:ext uri="{FF2B5EF4-FFF2-40B4-BE49-F238E27FC236}">
                <a16:creationId xmlns:a16="http://schemas.microsoft.com/office/drawing/2014/main" id="{EDC1E15D-BFF3-4506-B9D6-0A71720064F8}"/>
              </a:ext>
            </a:extLst>
          </p:cNvPr>
          <p:cNvGrpSpPr/>
          <p:nvPr/>
        </p:nvGrpSpPr>
        <p:grpSpPr>
          <a:xfrm>
            <a:off x="546796" y="2099924"/>
            <a:ext cx="4288845" cy="4141443"/>
            <a:chOff x="3384535" y="2715300"/>
            <a:chExt cx="4288845" cy="4141443"/>
          </a:xfrm>
        </p:grpSpPr>
        <p:grpSp>
          <p:nvGrpSpPr>
            <p:cNvPr id="144" name="Group 60">
              <a:extLst>
                <a:ext uri="{FF2B5EF4-FFF2-40B4-BE49-F238E27FC236}">
                  <a16:creationId xmlns:a16="http://schemas.microsoft.com/office/drawing/2014/main" id="{91679987-9981-441C-BEDA-63ACC4E72E50}"/>
                </a:ext>
              </a:extLst>
            </p:cNvPr>
            <p:cNvGrpSpPr/>
            <p:nvPr/>
          </p:nvGrpSpPr>
          <p:grpSpPr>
            <a:xfrm rot="1674390">
              <a:off x="6529986" y="3266361"/>
              <a:ext cx="1143394" cy="136066"/>
              <a:chOff x="7520959" y="4556520"/>
              <a:chExt cx="838207" cy="154018"/>
            </a:xfrm>
          </p:grpSpPr>
          <p:cxnSp>
            <p:nvCxnSpPr>
              <p:cNvPr id="171" name="Straight Connector 170">
                <a:extLst>
                  <a:ext uri="{FF2B5EF4-FFF2-40B4-BE49-F238E27FC236}">
                    <a16:creationId xmlns:a16="http://schemas.microsoft.com/office/drawing/2014/main" id="{B3440809-80B9-4C7A-820A-0886B04C014A}"/>
                  </a:ext>
                </a:extLst>
              </p:cNvPr>
              <p:cNvCxnSpPr/>
              <p:nvPr/>
            </p:nvCxnSpPr>
            <p:spPr>
              <a:xfrm>
                <a:off x="7520959" y="4556530"/>
                <a:ext cx="457200" cy="1588"/>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cxnSp>
            <p:nvCxnSpPr>
              <p:cNvPr id="172" name="Straight Arrow Connector 171">
                <a:extLst>
                  <a:ext uri="{FF2B5EF4-FFF2-40B4-BE49-F238E27FC236}">
                    <a16:creationId xmlns:a16="http://schemas.microsoft.com/office/drawing/2014/main" id="{FEAD321E-0682-406F-A2A8-45B8038A7EC0}"/>
                  </a:ext>
                </a:extLst>
              </p:cNvPr>
              <p:cNvCxnSpPr/>
              <p:nvPr/>
            </p:nvCxnSpPr>
            <p:spPr>
              <a:xfrm>
                <a:off x="7825766" y="4708950"/>
                <a:ext cx="533400" cy="1588"/>
              </a:xfrm>
              <a:prstGeom prst="straightConnector1">
                <a:avLst/>
              </a:prstGeom>
              <a:ln w="28575">
                <a:solidFill>
                  <a:srgbClr val="007635"/>
                </a:solidFill>
                <a:tailEnd type="arrow"/>
              </a:ln>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BF86F7FC-8D0A-4223-9043-64C8D3C2B600}"/>
                  </a:ext>
                </a:extLst>
              </p:cNvPr>
              <p:cNvCxnSpPr/>
              <p:nvPr/>
            </p:nvCxnSpPr>
            <p:spPr>
              <a:xfrm rot="5400000">
                <a:off x="7825774" y="4556520"/>
                <a:ext cx="152400" cy="152400"/>
              </a:xfrm>
              <a:prstGeom prst="line">
                <a:avLst/>
              </a:prstGeom>
              <a:ln w="28575">
                <a:solidFill>
                  <a:srgbClr val="007635"/>
                </a:solidFill>
              </a:ln>
            </p:spPr>
            <p:style>
              <a:lnRef idx="1">
                <a:schemeClr val="accent1"/>
              </a:lnRef>
              <a:fillRef idx="0">
                <a:schemeClr val="accent1"/>
              </a:fillRef>
              <a:effectRef idx="0">
                <a:schemeClr val="accent1"/>
              </a:effectRef>
              <a:fontRef idx="minor">
                <a:schemeClr val="tx1"/>
              </a:fontRef>
            </p:style>
          </p:cxnSp>
        </p:grpSp>
        <p:sp>
          <p:nvSpPr>
            <p:cNvPr id="151" name="TextBox 150">
              <a:extLst>
                <a:ext uri="{FF2B5EF4-FFF2-40B4-BE49-F238E27FC236}">
                  <a16:creationId xmlns:a16="http://schemas.microsoft.com/office/drawing/2014/main" id="{45C9F7D3-67B4-4C72-8EB9-92DD300881C2}"/>
                </a:ext>
              </a:extLst>
            </p:cNvPr>
            <p:cNvSpPr txBox="1"/>
            <p:nvPr/>
          </p:nvSpPr>
          <p:spPr>
            <a:xfrm>
              <a:off x="3384535" y="5933413"/>
              <a:ext cx="2261228" cy="923330"/>
            </a:xfrm>
            <a:prstGeom prst="rect">
              <a:avLst/>
            </a:prstGeom>
            <a:noFill/>
          </p:spPr>
          <p:txBody>
            <a:bodyPr wrap="square" rtlCol="0">
              <a:spAutoFit/>
            </a:bodyPr>
            <a:lstStyle/>
            <a:p>
              <a:pPr algn="ctr"/>
              <a:r>
                <a:rPr lang="en-US" b="1" dirty="0">
                  <a:solidFill>
                    <a:srgbClr val="007635"/>
                  </a:solidFill>
                </a:rPr>
                <a:t>15 Sender’s Bank  Confirms it Intends to Accept Payment</a:t>
              </a:r>
            </a:p>
          </p:txBody>
        </p:sp>
        <p:sp>
          <p:nvSpPr>
            <p:cNvPr id="153" name="TextBox 152">
              <a:extLst>
                <a:ext uri="{FF2B5EF4-FFF2-40B4-BE49-F238E27FC236}">
                  <a16:creationId xmlns:a16="http://schemas.microsoft.com/office/drawing/2014/main" id="{F3CB00EC-14D4-41A0-A7FB-0FCA4AC297F5}"/>
                </a:ext>
              </a:extLst>
            </p:cNvPr>
            <p:cNvSpPr txBox="1"/>
            <p:nvPr/>
          </p:nvSpPr>
          <p:spPr>
            <a:xfrm>
              <a:off x="6514279" y="2715300"/>
              <a:ext cx="418704" cy="369332"/>
            </a:xfrm>
            <a:prstGeom prst="rect">
              <a:avLst/>
            </a:prstGeom>
            <a:noFill/>
          </p:spPr>
          <p:txBody>
            <a:bodyPr wrap="none" rtlCol="0">
              <a:spAutoFit/>
            </a:bodyPr>
            <a:lstStyle/>
            <a:p>
              <a:r>
                <a:rPr lang="en-US" dirty="0">
                  <a:solidFill>
                    <a:srgbClr val="007635"/>
                  </a:solidFill>
                </a:rPr>
                <a:t>15</a:t>
              </a:r>
            </a:p>
          </p:txBody>
        </p:sp>
      </p:grpSp>
      <p:grpSp>
        <p:nvGrpSpPr>
          <p:cNvPr id="40" name="Group 39">
            <a:extLst>
              <a:ext uri="{FF2B5EF4-FFF2-40B4-BE49-F238E27FC236}">
                <a16:creationId xmlns:a16="http://schemas.microsoft.com/office/drawing/2014/main" id="{019952D6-D0A1-4869-9FB5-5194DF543BEC}"/>
              </a:ext>
            </a:extLst>
          </p:cNvPr>
          <p:cNvGrpSpPr/>
          <p:nvPr/>
        </p:nvGrpSpPr>
        <p:grpSpPr>
          <a:xfrm>
            <a:off x="745665" y="800791"/>
            <a:ext cx="4185709" cy="1621552"/>
            <a:chOff x="745665" y="800791"/>
            <a:chExt cx="4185709" cy="1621552"/>
          </a:xfrm>
        </p:grpSpPr>
        <p:grpSp>
          <p:nvGrpSpPr>
            <p:cNvPr id="175" name="Group 60">
              <a:extLst>
                <a:ext uri="{FF2B5EF4-FFF2-40B4-BE49-F238E27FC236}">
                  <a16:creationId xmlns:a16="http://schemas.microsoft.com/office/drawing/2014/main" id="{56F67AE1-096C-4160-9444-AD4707016C36}"/>
                </a:ext>
              </a:extLst>
            </p:cNvPr>
            <p:cNvGrpSpPr/>
            <p:nvPr/>
          </p:nvGrpSpPr>
          <p:grpSpPr>
            <a:xfrm rot="12370496">
              <a:off x="3787991" y="2286272"/>
              <a:ext cx="1143383" cy="136071"/>
              <a:chOff x="2383935" y="9126489"/>
              <a:chExt cx="838199" cy="154022"/>
            </a:xfrm>
          </p:grpSpPr>
          <p:cxnSp>
            <p:nvCxnSpPr>
              <p:cNvPr id="183" name="Straight Connector 182">
                <a:extLst>
                  <a:ext uri="{FF2B5EF4-FFF2-40B4-BE49-F238E27FC236}">
                    <a16:creationId xmlns:a16="http://schemas.microsoft.com/office/drawing/2014/main" id="{21378C64-8196-4663-BFF4-B993F92547E7}"/>
                  </a:ext>
                </a:extLst>
              </p:cNvPr>
              <p:cNvCxnSpPr/>
              <p:nvPr/>
            </p:nvCxnSpPr>
            <p:spPr>
              <a:xfrm>
                <a:off x="2383935" y="9126519"/>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84" name="Straight Arrow Connector 183">
                <a:extLst>
                  <a:ext uri="{FF2B5EF4-FFF2-40B4-BE49-F238E27FC236}">
                    <a16:creationId xmlns:a16="http://schemas.microsoft.com/office/drawing/2014/main" id="{C000D25B-AEBF-4B68-B41E-1BCDC36CF6BF}"/>
                  </a:ext>
                </a:extLst>
              </p:cNvPr>
              <p:cNvCxnSpPr/>
              <p:nvPr/>
            </p:nvCxnSpPr>
            <p:spPr>
              <a:xfrm>
                <a:off x="2688734" y="9278923"/>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85" name="Straight Connector 184">
                <a:extLst>
                  <a:ext uri="{FF2B5EF4-FFF2-40B4-BE49-F238E27FC236}">
                    <a16:creationId xmlns:a16="http://schemas.microsoft.com/office/drawing/2014/main" id="{EB703B8F-2A33-4D33-A797-10F13803EFCE}"/>
                  </a:ext>
                </a:extLst>
              </p:cNvPr>
              <p:cNvCxnSpPr/>
              <p:nvPr/>
            </p:nvCxnSpPr>
            <p:spPr>
              <a:xfrm rot="5400000">
                <a:off x="2688726" y="9126489"/>
                <a:ext cx="152400"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176" name="TextBox 175">
              <a:extLst>
                <a:ext uri="{FF2B5EF4-FFF2-40B4-BE49-F238E27FC236}">
                  <a16:creationId xmlns:a16="http://schemas.microsoft.com/office/drawing/2014/main" id="{FCB1B05B-F6C8-4FC2-88F4-FE456B301C64}"/>
                </a:ext>
              </a:extLst>
            </p:cNvPr>
            <p:cNvSpPr txBox="1"/>
            <p:nvPr/>
          </p:nvSpPr>
          <p:spPr>
            <a:xfrm>
              <a:off x="745665" y="800791"/>
              <a:ext cx="1806109" cy="1200329"/>
            </a:xfrm>
            <a:prstGeom prst="rect">
              <a:avLst/>
            </a:prstGeom>
            <a:noFill/>
          </p:spPr>
          <p:txBody>
            <a:bodyPr wrap="square" rtlCol="0">
              <a:spAutoFit/>
            </a:bodyPr>
            <a:lstStyle/>
            <a:p>
              <a:pPr algn="ctr"/>
              <a:r>
                <a:rPr lang="en-US" b="1" dirty="0">
                  <a:solidFill>
                    <a:srgbClr val="0000FF"/>
                  </a:solidFill>
                </a:rPr>
                <a:t>16 FedNow Sends Return Payment to Sender’s Bank</a:t>
              </a:r>
            </a:p>
          </p:txBody>
        </p:sp>
        <p:sp>
          <p:nvSpPr>
            <p:cNvPr id="177" name="TextBox 176">
              <a:extLst>
                <a:ext uri="{FF2B5EF4-FFF2-40B4-BE49-F238E27FC236}">
                  <a16:creationId xmlns:a16="http://schemas.microsoft.com/office/drawing/2014/main" id="{AA73F8B1-8600-4F16-8A9A-68839B0B8450}"/>
                </a:ext>
              </a:extLst>
            </p:cNvPr>
            <p:cNvSpPr txBox="1"/>
            <p:nvPr/>
          </p:nvSpPr>
          <p:spPr>
            <a:xfrm>
              <a:off x="4266628" y="1994072"/>
              <a:ext cx="418704" cy="369332"/>
            </a:xfrm>
            <a:prstGeom prst="rect">
              <a:avLst/>
            </a:prstGeom>
            <a:noFill/>
          </p:spPr>
          <p:txBody>
            <a:bodyPr wrap="none" rtlCol="0">
              <a:spAutoFit/>
            </a:bodyPr>
            <a:lstStyle/>
            <a:p>
              <a:r>
                <a:rPr lang="en-US" dirty="0">
                  <a:solidFill>
                    <a:srgbClr val="0000FF"/>
                  </a:solidFill>
                </a:rPr>
                <a:t>16</a:t>
              </a:r>
            </a:p>
          </p:txBody>
        </p:sp>
      </p:grpSp>
    </p:spTree>
    <p:extLst>
      <p:ext uri="{BB962C8B-B14F-4D97-AF65-F5344CB8AC3E}">
        <p14:creationId xmlns:p14="http://schemas.microsoft.com/office/powerpoint/2010/main" val="34869490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FedNow Request for Payment (RFP)</a:t>
            </a:r>
          </a:p>
        </p:txBody>
      </p:sp>
      <p:sp>
        <p:nvSpPr>
          <p:cNvPr id="2915330" name="Rectangle 2"/>
          <p:cNvSpPr>
            <a:spLocks noGrp="1" noChangeArrowheads="1"/>
          </p:cNvSpPr>
          <p:nvPr>
            <p:ph idx="1"/>
          </p:nvPr>
        </p:nvSpPr>
        <p:spPr/>
        <p:txBody>
          <a:bodyPr>
            <a:normAutofit/>
          </a:bodyPr>
          <a:lstStyle/>
          <a:p>
            <a:r>
              <a:rPr lang="en-US" dirty="0"/>
              <a:t>Process – Return Request</a:t>
            </a:r>
          </a:p>
          <a:p>
            <a:pPr lvl="1"/>
            <a:r>
              <a:rPr lang="en-US" dirty="0"/>
              <a:t>Questions:</a:t>
            </a:r>
          </a:p>
          <a:p>
            <a:pPr lvl="2"/>
            <a:r>
              <a:rPr lang="en-US" dirty="0"/>
              <a:t>Following Step 10 on the preceding graphic, will the Receiver’s Bank send a confirmation response that it will accept the return request?</a:t>
            </a:r>
          </a:p>
          <a:p>
            <a:pPr lvl="3"/>
            <a:r>
              <a:rPr lang="en-US" dirty="0"/>
              <a:t>If so, will FedNow send a second Request for Return message to the Sending Bank prior to the Receiver’s Bank initiating the return payment message</a:t>
            </a:r>
          </a:p>
          <a:p>
            <a:pPr lvl="2"/>
            <a:r>
              <a:rPr lang="en-US"/>
              <a:t>Assuming that, </a:t>
            </a:r>
            <a:r>
              <a:rPr lang="en-US" dirty="0"/>
              <a:t>FedNow will require a confirmation message, will a confirmation message be forwarded from the Receiver’s Bank to the Receiver for Receiver confirmation prior to the Receiver’s Bank confirmation to FedNow?</a:t>
            </a:r>
          </a:p>
          <a:p>
            <a:pPr lvl="3"/>
            <a:r>
              <a:rPr lang="en-US" dirty="0"/>
              <a:t>Or will Receiver confirmation be assumed based on the Receiver’s initiation of a return payment message?</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3022885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FedNow Request for Payment (RFP)</a:t>
            </a:r>
          </a:p>
        </p:txBody>
      </p:sp>
      <p:sp>
        <p:nvSpPr>
          <p:cNvPr id="2915330" name="Rectangle 2"/>
          <p:cNvSpPr>
            <a:spLocks noGrp="1" noChangeArrowheads="1"/>
          </p:cNvSpPr>
          <p:nvPr>
            <p:ph idx="1"/>
          </p:nvPr>
        </p:nvSpPr>
        <p:spPr/>
        <p:txBody>
          <a:bodyPr>
            <a:normAutofit/>
          </a:bodyPr>
          <a:lstStyle/>
          <a:p>
            <a:r>
              <a:rPr lang="en-US" dirty="0"/>
              <a:t>Process – Return Payment</a:t>
            </a:r>
          </a:p>
          <a:p>
            <a:pPr lvl="1"/>
            <a:r>
              <a:rPr lang="en-US" dirty="0"/>
              <a:t>Questions:</a:t>
            </a:r>
          </a:p>
          <a:p>
            <a:pPr lvl="2"/>
            <a:r>
              <a:rPr lang="en-US" dirty="0"/>
              <a:t>Following Step 14 on the preceding graphic, will the Receiver’s Bank send a confirmation response that it will accept the return payment? </a:t>
            </a:r>
          </a:p>
          <a:p>
            <a:pPr lvl="2"/>
            <a:r>
              <a:rPr lang="en-US" dirty="0"/>
              <a:t>Will FedNow then send a second Return Payment message to the Sender’s Bank?</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2680355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a:bodyPr>
          <a:lstStyle/>
          <a:p>
            <a:r>
              <a:rPr lang="en-US" dirty="0"/>
              <a:t>Laws, Regulation &amp; Governance</a:t>
            </a:r>
          </a:p>
          <a:p>
            <a:pPr lvl="1"/>
            <a:r>
              <a:rPr lang="en-US" dirty="0"/>
              <a:t>Fed will create “rules” for FedNow as a new Operating Circular</a:t>
            </a:r>
          </a:p>
          <a:p>
            <a:pPr lvl="2"/>
            <a:r>
              <a:rPr lang="en-US" dirty="0"/>
              <a:t>As individual agreements between Fed and FedNow participating FIs</a:t>
            </a:r>
          </a:p>
          <a:p>
            <a:pPr lvl="2"/>
            <a:r>
              <a:rPr lang="en-US" dirty="0"/>
              <a:t>Will not apply between FIs and their customers without new regulations</a:t>
            </a:r>
          </a:p>
          <a:p>
            <a:pPr lvl="1"/>
            <a:r>
              <a:rPr lang="en-US" dirty="0"/>
              <a:t>Fed assessing applicable laws and regulations, e.g.:</a:t>
            </a:r>
          </a:p>
          <a:p>
            <a:pPr lvl="2"/>
            <a:r>
              <a:rPr lang="en-US" dirty="0"/>
              <a:t>If clarification of funds availability is needed, Board will request public comment</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42915544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fontScale="92500" lnSpcReduction="20000"/>
          </a:bodyPr>
          <a:lstStyle/>
          <a:p>
            <a:r>
              <a:rPr lang="en-US" dirty="0"/>
              <a:t>Liquidity Management Tool (LMT)</a:t>
            </a:r>
          </a:p>
          <a:p>
            <a:pPr lvl="1"/>
            <a:r>
              <a:rPr lang="en-US" dirty="0"/>
              <a:t>FedNow LMT will be a core feature of FedNow Service</a:t>
            </a:r>
          </a:p>
          <a:p>
            <a:pPr lvl="1"/>
            <a:r>
              <a:rPr lang="en-US" dirty="0"/>
              <a:t>FedNow LMT – Real-time, 24X7X365, gross settlement adds new account balance management requirements</a:t>
            </a:r>
          </a:p>
          <a:p>
            <a:pPr lvl="1"/>
            <a:r>
              <a:rPr lang="en-US" dirty="0"/>
              <a:t>FedNow participants may transfer funds between one another</a:t>
            </a:r>
          </a:p>
          <a:p>
            <a:pPr lvl="1"/>
            <a:r>
              <a:rPr lang="en-US" dirty="0"/>
              <a:t>LMT will support participants in private-sector instant payment services backed by joint accounts at Reserve Banks</a:t>
            </a:r>
          </a:p>
          <a:p>
            <a:pPr lvl="2"/>
            <a:r>
              <a:rPr lang="en-US" dirty="0"/>
              <a:t>LMT does not require full FedNow Service participation</a:t>
            </a:r>
          </a:p>
          <a:p>
            <a:pPr lvl="2"/>
            <a:r>
              <a:rPr lang="en-US" dirty="0"/>
              <a:t>Supports transfers between master accounts of such participants and their joint account</a:t>
            </a:r>
          </a:p>
          <a:p>
            <a:pPr lvl="1"/>
            <a:r>
              <a:rPr lang="en-US" dirty="0"/>
              <a:t>LMT intended to address this need and help avoid overnight ODs</a:t>
            </a:r>
          </a:p>
          <a:p>
            <a:pPr lvl="2"/>
            <a:r>
              <a:rPr lang="en-US" dirty="0"/>
              <a:t>Especially outside of Fedwire Funds Service operating hours</a:t>
            </a:r>
          </a:p>
          <a:p>
            <a:pPr lvl="1"/>
            <a:r>
              <a:rPr lang="en-US" dirty="0"/>
              <a:t>LMT available during specific hours; e.g. “…when such transfers are not currently possible through other Federal Reserve services” </a:t>
            </a:r>
          </a:p>
          <a:p>
            <a:pPr lvl="1"/>
            <a:endParaRPr lang="en-US" dirty="0"/>
          </a:p>
          <a:p>
            <a:pPr lvl="3"/>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908653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NOTICE</a:t>
            </a:r>
          </a:p>
        </p:txBody>
      </p:sp>
      <p:sp>
        <p:nvSpPr>
          <p:cNvPr id="5127" name="Rectangle 19"/>
          <p:cNvSpPr>
            <a:spLocks noChangeArrowheads="1"/>
          </p:cNvSpPr>
          <p:nvPr/>
        </p:nvSpPr>
        <p:spPr bwMode="auto">
          <a:xfrm>
            <a:off x="838200" y="1281197"/>
            <a:ext cx="10222523" cy="5016758"/>
          </a:xfrm>
          <a:prstGeom prst="rect">
            <a:avLst/>
          </a:prstGeom>
          <a:noFill/>
          <a:ln w="9525">
            <a:noFill/>
            <a:miter lim="800000"/>
            <a:headEnd/>
            <a:tailEnd/>
          </a:ln>
        </p:spPr>
        <p:txBody>
          <a:bodyPr wrap="square">
            <a:spAutoFit/>
          </a:bodyPr>
          <a:lstStyle/>
          <a:p>
            <a:pPr algn="just"/>
            <a:r>
              <a:rPr lang="en-US" sz="3200" i="1" dirty="0"/>
              <a:t>Nothing in these comments should be understood as legal advice!</a:t>
            </a:r>
          </a:p>
          <a:p>
            <a:pPr algn="just"/>
            <a:endParaRPr lang="en-US" sz="3200" i="1" dirty="0"/>
          </a:p>
          <a:p>
            <a:pPr algn="just"/>
            <a:r>
              <a:rPr lang="en-US" sz="3200" i="1" dirty="0"/>
              <a:t>I am not an attorney and I am not providing legal advice!</a:t>
            </a:r>
          </a:p>
          <a:p>
            <a:pPr algn="just"/>
            <a:endParaRPr lang="en-US" sz="3200" i="1" dirty="0"/>
          </a:p>
          <a:p>
            <a:pPr algn="just"/>
            <a:r>
              <a:rPr lang="en-US" sz="3200" i="1" dirty="0"/>
              <a:t>Should you or your company require legal counsel, you should consult with a competent attorney!</a:t>
            </a:r>
          </a:p>
          <a:p>
            <a:pPr algn="just"/>
            <a:endParaRPr lang="en-US" sz="3200" i="1" dirty="0"/>
          </a:p>
          <a:p>
            <a:pPr algn="just"/>
            <a:r>
              <a:rPr lang="en-US" sz="3200" i="1" dirty="0"/>
              <a:t>The opinions expressed here are mine unless otherwise noted!</a:t>
            </a:r>
          </a:p>
        </p:txBody>
      </p:sp>
    </p:spTree>
    <p:extLst>
      <p:ext uri="{BB962C8B-B14F-4D97-AF65-F5344CB8AC3E}">
        <p14:creationId xmlns:p14="http://schemas.microsoft.com/office/powerpoint/2010/main" val="1998993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a:bodyPr>
          <a:lstStyle/>
          <a:p>
            <a:r>
              <a:rPr lang="en-US" dirty="0"/>
              <a:t>Liquidity Management Tool (LMT)</a:t>
            </a:r>
          </a:p>
          <a:p>
            <a:pPr lvl="1"/>
            <a:r>
              <a:rPr lang="en-US" dirty="0"/>
              <a:t>Fed anticipates imposing controls to limit LMT use to only instant payments</a:t>
            </a:r>
          </a:p>
          <a:p>
            <a:pPr lvl="1"/>
            <a:r>
              <a:rPr lang="en-US" dirty="0"/>
              <a:t>Other payment types will continue to use Fedwire Funds Service and National Settlement (NSS) to manage account liquidity </a:t>
            </a:r>
          </a:p>
          <a:p>
            <a:pPr lvl="2"/>
            <a:r>
              <a:rPr lang="en-US" dirty="0"/>
              <a:t>Fed will explore expanded hours for Fedwire Funds Service &amp; NSS</a:t>
            </a:r>
          </a:p>
          <a:p>
            <a:pPr lvl="2"/>
            <a:r>
              <a:rPr lang="en-US" dirty="0"/>
              <a:t>End-of-day for Fedwire will move to 7:00 PM ET in 2021</a:t>
            </a:r>
          </a:p>
          <a:p>
            <a:pPr lvl="1"/>
            <a:endParaRPr lang="en-US" dirty="0"/>
          </a:p>
          <a:p>
            <a:pPr lvl="3"/>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3992296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a:bodyPr>
          <a:lstStyle/>
          <a:p>
            <a:r>
              <a:rPr lang="en-US" dirty="0"/>
              <a:t>Liquidity and Credit</a:t>
            </a:r>
          </a:p>
          <a:p>
            <a:pPr lvl="1"/>
            <a:r>
              <a:rPr lang="en-US" dirty="0"/>
              <a:t>Intraday credit (daylight overdraft) services will continue to be offered during FedNow business days under the same terms and conditions as are available for other Fed Services</a:t>
            </a:r>
          </a:p>
          <a:p>
            <a:pPr lvl="2"/>
            <a:r>
              <a:rPr lang="en-US" dirty="0"/>
              <a:t>Specific changes to the Board’s PSR policy will be proposed separately</a:t>
            </a:r>
          </a:p>
          <a:p>
            <a:pPr lvl="1"/>
            <a:r>
              <a:rPr lang="en-US" dirty="0"/>
              <a:t>Overnight overdrafts should continue to be avoided</a:t>
            </a:r>
          </a:p>
          <a:p>
            <a:pPr lvl="1"/>
            <a:r>
              <a:rPr lang="en-US" dirty="0"/>
              <a:t>FIs may need to adjust their intraday liquidity monitoring</a:t>
            </a:r>
          </a:p>
          <a:p>
            <a:pPr lvl="1"/>
            <a:r>
              <a:rPr lang="en-US" dirty="0"/>
              <a:t>Discount window loans will not be initially available on weekends and holidays</a:t>
            </a:r>
          </a:p>
          <a:p>
            <a:pPr lvl="2"/>
            <a:r>
              <a:rPr lang="en-US" dirty="0"/>
              <a:t>Will continue to be available until close of Fedwire Funds Service Monday - Friday</a:t>
            </a:r>
          </a:p>
          <a:p>
            <a:pPr marL="461962" lvl="1" indent="0">
              <a:buNone/>
            </a:pPr>
            <a:endParaRPr lang="en-US" dirty="0"/>
          </a:p>
          <a:p>
            <a:pPr lvl="3"/>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1714962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a:bodyPr>
          <a:lstStyle/>
          <a:p>
            <a:r>
              <a:rPr lang="en-US" dirty="0"/>
              <a:t>Business Day</a:t>
            </a:r>
          </a:p>
          <a:p>
            <a:pPr lvl="1"/>
            <a:r>
              <a:rPr lang="en-US" dirty="0"/>
              <a:t>To maintain consistency with other Fed Services, closing time for FedNow Service will align with closing of Fedwire Funds Service</a:t>
            </a:r>
          </a:p>
          <a:p>
            <a:pPr lvl="2"/>
            <a:r>
              <a:rPr lang="en-US" dirty="0"/>
              <a:t>If closing of Fedwire Funds Service is extended, closing of FedNow Service will also be extended</a:t>
            </a:r>
          </a:p>
          <a:p>
            <a:pPr lvl="1"/>
            <a:r>
              <a:rPr lang="en-US" dirty="0"/>
              <a:t>FI participants need to consider accounting impact on their books </a:t>
            </a:r>
          </a:p>
          <a:p>
            <a:pPr lvl="2"/>
            <a:r>
              <a:rPr lang="en-US" dirty="0"/>
              <a:t>Fed will report final funds between closing and midnight as occurring on the next day</a:t>
            </a:r>
          </a:p>
          <a:p>
            <a:pPr lvl="2"/>
            <a:r>
              <a:rPr lang="en-US" dirty="0"/>
              <a:t>End-of-day for many banks is later than Fedwire closing</a:t>
            </a:r>
          </a:p>
          <a:p>
            <a:pPr lvl="2"/>
            <a:r>
              <a:rPr lang="en-US" dirty="0"/>
              <a:t>FI intraday payments may be </a:t>
            </a:r>
            <a:r>
              <a:rPr lang="en-US" dirty="0" err="1"/>
              <a:t>interday</a:t>
            </a:r>
            <a:r>
              <a:rPr lang="en-US" dirty="0"/>
              <a:t> payments on FI’s Fed account</a:t>
            </a:r>
          </a:p>
          <a:p>
            <a:pPr lvl="3"/>
            <a:r>
              <a:rPr lang="en-US" dirty="0"/>
              <a:t>Perhaps akin to items in the process of collection (e.g. payments in the process of settlement)     </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141103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lnSpcReduction="10000"/>
          </a:bodyPr>
          <a:lstStyle/>
          <a:p>
            <a:r>
              <a:rPr lang="en-US" dirty="0"/>
              <a:t>Seven-Day Accounting</a:t>
            </a:r>
          </a:p>
          <a:p>
            <a:pPr lvl="1"/>
            <a:r>
              <a:rPr lang="en-US" dirty="0"/>
              <a:t>Fed will calculate an end-of-day account balance for each day of the week, Monday through Sunday</a:t>
            </a:r>
          </a:p>
          <a:p>
            <a:pPr lvl="1"/>
            <a:r>
              <a:rPr lang="en-US" dirty="0"/>
              <a:t>Fed recognizes this as a significant shift in current practices</a:t>
            </a:r>
          </a:p>
          <a:p>
            <a:pPr lvl="1"/>
            <a:r>
              <a:rPr lang="en-US" dirty="0"/>
              <a:t>“Based on the specific applicability of accounting principles, participating banks may choose to use alternative accounting approaches for recording and reporting FedNow Service transactions on weekends and holidays to their financial records (though still providing immediate access to funds received through the FedNow Service).”</a:t>
            </a:r>
          </a:p>
          <a:p>
            <a:pPr lvl="1"/>
            <a:r>
              <a:rPr lang="en-US" dirty="0"/>
              <a:t>Fed believes seven-day accounting will become industry standard across time</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139749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a:bodyPr>
          <a:lstStyle/>
          <a:p>
            <a:r>
              <a:rPr lang="en-US" dirty="0"/>
              <a:t>Fraud Prevention Tools</a:t>
            </a:r>
          </a:p>
          <a:p>
            <a:pPr lvl="1"/>
            <a:r>
              <a:rPr lang="en-US" dirty="0"/>
              <a:t>New set of fraud preventions to be available at FedNow launch and in future phases</a:t>
            </a:r>
          </a:p>
          <a:p>
            <a:pPr lvl="1"/>
            <a:r>
              <a:rPr lang="en-US" dirty="0"/>
              <a:t>Features at launch</a:t>
            </a:r>
          </a:p>
          <a:p>
            <a:pPr lvl="2"/>
            <a:r>
              <a:rPr lang="en-US" dirty="0"/>
              <a:t>Ability to set lower transaction value </a:t>
            </a:r>
            <a:r>
              <a:rPr lang="en-US" dirty="0" err="1"/>
              <a:t>limtes</a:t>
            </a:r>
            <a:endParaRPr lang="en-US" dirty="0"/>
          </a:p>
          <a:p>
            <a:pPr lvl="2"/>
            <a:r>
              <a:rPr lang="en-US" dirty="0"/>
              <a:t>Ability to specify certain conditions under which transactions would be rejected; e.g. by account number</a:t>
            </a:r>
          </a:p>
          <a:p>
            <a:pPr lvl="2"/>
            <a:r>
              <a:rPr lang="en-US" dirty="0"/>
              <a:t>Reporting features; e.g. number of payment messages that were rejected based on a participant’s settings</a:t>
            </a:r>
          </a:p>
          <a:p>
            <a:pPr lvl="1"/>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1923352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a:bodyPr>
          <a:lstStyle/>
          <a:p>
            <a:r>
              <a:rPr lang="en-US" dirty="0"/>
              <a:t>Features for Consideration for Future Releases</a:t>
            </a:r>
          </a:p>
          <a:p>
            <a:pPr lvl="1"/>
            <a:r>
              <a:rPr lang="en-US" dirty="0"/>
              <a:t>Support for alias-based payments</a:t>
            </a:r>
          </a:p>
          <a:p>
            <a:pPr lvl="1"/>
            <a:r>
              <a:rPr lang="en-US" dirty="0"/>
              <a:t>Application programming interfaces (APIs)</a:t>
            </a:r>
          </a:p>
          <a:p>
            <a:pPr lvl="1"/>
            <a:r>
              <a:rPr lang="en-US" dirty="0"/>
              <a:t>Support for bulk payments</a:t>
            </a:r>
          </a:p>
          <a:p>
            <a:pPr lvl="1"/>
            <a:r>
              <a:rPr lang="en-US" dirty="0"/>
              <a:t>Enhanced remittance information</a:t>
            </a:r>
          </a:p>
          <a:p>
            <a:pPr lvl="1"/>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616926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a:bodyPr>
          <a:lstStyle/>
          <a:p>
            <a:r>
              <a:rPr lang="en-US" dirty="0"/>
              <a:t>Non-Domestic Payments</a:t>
            </a:r>
          </a:p>
          <a:p>
            <a:pPr lvl="1"/>
            <a:r>
              <a:rPr lang="en-US" dirty="0"/>
              <a:t>Cross-border payments</a:t>
            </a:r>
          </a:p>
          <a:p>
            <a:pPr lvl="2"/>
            <a:r>
              <a:rPr lang="en-US" dirty="0"/>
              <a:t>“In line with prioritization of a timely launch, the FedNow Service will only support domestic instant payments initially.”</a:t>
            </a:r>
          </a:p>
          <a:p>
            <a:pPr lvl="2"/>
            <a:r>
              <a:rPr lang="en-US" dirty="0"/>
              <a:t>“The Board will continue to evaluate the costs and benefits of expanding the FedNow Service to allow for cross-border payments in the future…”</a:t>
            </a:r>
          </a:p>
          <a:p>
            <a:pPr lvl="3"/>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3474601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a:bodyPr>
          <a:lstStyle/>
          <a:p>
            <a:r>
              <a:rPr lang="en-US" dirty="0"/>
              <a:t>Potential Fee Structure</a:t>
            </a:r>
          </a:p>
          <a:p>
            <a:pPr lvl="1"/>
            <a:r>
              <a:rPr lang="en-US" dirty="0"/>
              <a:t>“FedNow Service fees will be based on transaction costs associated with mature volume estimates”</a:t>
            </a:r>
          </a:p>
          <a:p>
            <a:pPr lvl="1"/>
            <a:r>
              <a:rPr lang="en-US" dirty="0"/>
              <a:t>“Based on prevailing market practices, the Board expects that the fee structure will include a combination of per-item fees, charged to the sender’s bank and potentially to the receiver’s bank, and fixed participation fees.”</a:t>
            </a:r>
          </a:p>
          <a:p>
            <a:pPr lvl="1"/>
            <a:r>
              <a:rPr lang="en-US" dirty="0"/>
              <a:t>Reserve will publish initial fees well before the launch</a:t>
            </a:r>
          </a:p>
          <a:p>
            <a:pPr lvl="3"/>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3087232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lnSpcReduction="10000"/>
          </a:bodyPr>
          <a:lstStyle/>
          <a:p>
            <a:r>
              <a:rPr lang="en-US" dirty="0"/>
              <a:t>Other Topics Addressed in Service Details Document</a:t>
            </a:r>
          </a:p>
          <a:p>
            <a:pPr lvl="1"/>
            <a:r>
              <a:rPr lang="en-US" dirty="0"/>
              <a:t>Interoperability</a:t>
            </a:r>
          </a:p>
          <a:p>
            <a:pPr lvl="2"/>
            <a:r>
              <a:rPr lang="en-US" dirty="0"/>
              <a:t>Fed cannot achieve interoperability alone</a:t>
            </a:r>
          </a:p>
          <a:p>
            <a:pPr lvl="1"/>
            <a:r>
              <a:rPr lang="en-US" dirty="0"/>
              <a:t>Fed requirements</a:t>
            </a:r>
          </a:p>
          <a:p>
            <a:pPr lvl="2"/>
            <a:r>
              <a:rPr lang="en-US" dirty="0"/>
              <a:t>Cost recovery</a:t>
            </a:r>
          </a:p>
          <a:p>
            <a:pPr lvl="3"/>
            <a:r>
              <a:rPr lang="en-US" dirty="0"/>
              <a:t>“Therefore, the Board continues to expect long-run cost recovery for the FedNow Service to occur outside the 10-year period typically applied by the Board to mature services.”</a:t>
            </a:r>
          </a:p>
          <a:p>
            <a:pPr lvl="2"/>
            <a:r>
              <a:rPr lang="en-US" dirty="0"/>
              <a:t>Competitive impact analysis</a:t>
            </a:r>
          </a:p>
          <a:p>
            <a:pPr lvl="3"/>
            <a:r>
              <a:rPr lang="en-US" dirty="0"/>
              <a:t>“Based on this analysis, the Board does not believe that any of the differences identified create a direct and material adverse effect on the ability of the existing private-sector service to complete effectively with the FedNow Service.”</a:t>
            </a:r>
          </a:p>
          <a:p>
            <a:pPr marL="461962" lvl="1" indent="0">
              <a:buNone/>
            </a:pPr>
            <a:endParaRPr lang="en-US" dirty="0"/>
          </a:p>
          <a:p>
            <a:pPr lvl="3"/>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2824954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Additional Details</a:t>
            </a:r>
          </a:p>
        </p:txBody>
      </p:sp>
      <p:sp>
        <p:nvSpPr>
          <p:cNvPr id="2915330" name="Rectangle 2"/>
          <p:cNvSpPr>
            <a:spLocks noGrp="1" noChangeArrowheads="1"/>
          </p:cNvSpPr>
          <p:nvPr>
            <p:ph idx="1"/>
          </p:nvPr>
        </p:nvSpPr>
        <p:spPr/>
        <p:txBody>
          <a:bodyPr>
            <a:normAutofit/>
          </a:bodyPr>
          <a:lstStyle/>
          <a:p>
            <a:r>
              <a:rPr lang="en-US" dirty="0"/>
              <a:t>Press Releases</a:t>
            </a:r>
          </a:p>
          <a:p>
            <a:pPr lvl="1"/>
            <a:r>
              <a:rPr lang="en-US" dirty="0"/>
              <a:t>Federal Reserve Actions to Support Interbank Settlement of Faster Payments, Request for Comments</a:t>
            </a:r>
          </a:p>
          <a:p>
            <a:pPr lvl="2"/>
            <a:r>
              <a:rPr lang="en-US" sz="1800" u="sng" dirty="0">
                <a:solidFill>
                  <a:srgbClr val="0563C1"/>
                </a:solidFill>
                <a:effectLst/>
                <a:latin typeface="Calibri" panose="020F0502020204030204" pitchFamily="34" charset="0"/>
                <a:ea typeface="Calibri" panose="020F0502020204030204" pitchFamily="34" charset="0"/>
                <a:hlinkClick r:id="rId2"/>
              </a:rPr>
              <a:t>https://www.federalreserve.gov/newsevents/pressreleases/other20190805a.htm</a:t>
            </a:r>
            <a:endParaRPr lang="en-US" sz="1800" dirty="0">
              <a:effectLst/>
              <a:latin typeface="Calibri" panose="020F0502020204030204" pitchFamily="34" charset="0"/>
              <a:ea typeface="Calibri" panose="020F0502020204030204" pitchFamily="34" charset="0"/>
            </a:endParaRPr>
          </a:p>
          <a:p>
            <a:pPr lvl="2"/>
            <a:endParaRPr lang="en-US" b="0" i="0" dirty="0">
              <a:solidFill>
                <a:srgbClr val="163855"/>
              </a:solidFill>
              <a:effectLst/>
              <a:latin typeface="Georgia" panose="02040502050405020303" pitchFamily="18" charset="0"/>
            </a:endParaRPr>
          </a:p>
          <a:p>
            <a:pPr lvl="1"/>
            <a:r>
              <a:rPr lang="en-US" b="0" i="0" dirty="0">
                <a:solidFill>
                  <a:srgbClr val="163855"/>
                </a:solidFill>
                <a:effectLst/>
              </a:rPr>
              <a:t>Federal Reserve announces details of new 24x7x365 interbank settlement service with clearing functionality to support instant payments in the United States</a:t>
            </a:r>
          </a:p>
          <a:p>
            <a:pPr lvl="2"/>
            <a:r>
              <a:rPr lang="en-US" dirty="0">
                <a:hlinkClick r:id="rId3"/>
              </a:rPr>
              <a:t>https://www.federalreserve.gov/newsevents/pressreleases/other20200806a.htm</a:t>
            </a:r>
            <a:endParaRPr lang="en-US" b="0" i="0" dirty="0">
              <a:solidFill>
                <a:srgbClr val="163855"/>
              </a:solidFill>
              <a:effectLst/>
              <a:latin typeface="Georgia" panose="02040502050405020303" pitchFamily="18" charset="0"/>
            </a:endParaRPr>
          </a:p>
          <a:p>
            <a:pPr lvl="2"/>
            <a:r>
              <a:rPr lang="en-US" dirty="0"/>
              <a:t>Includes link to download the 50-page document</a:t>
            </a:r>
          </a:p>
          <a:p>
            <a:pPr lvl="1"/>
            <a:endParaRPr lang="en-US" dirty="0"/>
          </a:p>
          <a:p>
            <a:pPr lvl="3"/>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2858520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7" name="Title 3"/>
          <p:cNvSpPr>
            <a:spLocks noGrp="1"/>
          </p:cNvSpPr>
          <p:nvPr>
            <p:ph type="title"/>
          </p:nvPr>
        </p:nvSpPr>
        <p:spPr/>
        <p:txBody>
          <a:bodyPr/>
          <a:lstStyle/>
          <a:p>
            <a:r>
              <a:rPr lang="en-US" dirty="0"/>
              <a:t>Background</a:t>
            </a:r>
          </a:p>
        </p:txBody>
      </p:sp>
      <p:sp>
        <p:nvSpPr>
          <p:cNvPr id="425985" name="Content Placeholder 1"/>
          <p:cNvSpPr>
            <a:spLocks noGrp="1"/>
          </p:cNvSpPr>
          <p:nvPr>
            <p:ph idx="1"/>
          </p:nvPr>
        </p:nvSpPr>
        <p:spPr/>
        <p:txBody>
          <a:bodyPr>
            <a:normAutofit fontScale="85000" lnSpcReduction="20000"/>
          </a:bodyPr>
          <a:lstStyle/>
          <a:p>
            <a:r>
              <a:rPr lang="en-US" dirty="0"/>
              <a:t>November 2018</a:t>
            </a:r>
          </a:p>
          <a:p>
            <a:pPr lvl="1"/>
            <a:r>
              <a:rPr lang="en-US" dirty="0"/>
              <a:t>Fed issued </a:t>
            </a:r>
            <a:r>
              <a:rPr lang="en-US" i="1" dirty="0"/>
              <a:t>Potential Federal Reserve Actions to Support Interbank Settlement of Faster Payments, Request for Comments</a:t>
            </a:r>
          </a:p>
          <a:p>
            <a:r>
              <a:rPr lang="en-US" dirty="0"/>
              <a:t>August 2019</a:t>
            </a:r>
          </a:p>
          <a:p>
            <a:pPr lvl="1"/>
            <a:r>
              <a:rPr lang="en-US" dirty="0"/>
              <a:t>Fed issued </a:t>
            </a:r>
            <a:r>
              <a:rPr lang="en-US" i="1" dirty="0"/>
              <a:t>Federal Reserve Actions to Support Interbank Settlement of Faster Payments, Request for Comments</a:t>
            </a:r>
          </a:p>
          <a:p>
            <a:r>
              <a:rPr lang="en-US" dirty="0"/>
              <a:t>August 6, 2020</a:t>
            </a:r>
          </a:p>
          <a:p>
            <a:pPr lvl="1"/>
            <a:r>
              <a:rPr lang="en-US" dirty="0"/>
              <a:t>Fed issued </a:t>
            </a:r>
            <a:r>
              <a:rPr lang="en-US" i="1" dirty="0"/>
              <a:t>Service Details on Federal Reserve Actions to Support Interbank Settlement of Instant Payments</a:t>
            </a:r>
          </a:p>
          <a:p>
            <a:pPr lvl="2"/>
            <a:r>
              <a:rPr lang="en-US" dirty="0"/>
              <a:t>Announced that Board of Governors approved the FedNow Service</a:t>
            </a:r>
          </a:p>
          <a:p>
            <a:pPr lvl="2"/>
            <a:r>
              <a:rPr lang="en-US" dirty="0"/>
              <a:t>Provided overview of:</a:t>
            </a:r>
          </a:p>
          <a:p>
            <a:pPr lvl="3"/>
            <a:r>
              <a:rPr lang="en-US" dirty="0"/>
              <a:t>Comments received responding to 2019 RFC above,</a:t>
            </a:r>
          </a:p>
          <a:p>
            <a:pPr lvl="3"/>
            <a:r>
              <a:rPr lang="en-US" dirty="0"/>
              <a:t>FedNow Service as currently envisioned,</a:t>
            </a:r>
          </a:p>
          <a:p>
            <a:pPr lvl="3"/>
            <a:r>
              <a:rPr lang="en-US" dirty="0"/>
              <a:t>Decisions reached on RFC questions</a:t>
            </a:r>
          </a:p>
          <a:p>
            <a:pPr lvl="3"/>
            <a:r>
              <a:rPr lang="en-US" dirty="0"/>
              <a:t>Other</a:t>
            </a:r>
          </a:p>
        </p:txBody>
      </p:sp>
    </p:spTree>
    <p:extLst>
      <p:ext uri="{BB962C8B-B14F-4D97-AF65-F5344CB8AC3E}">
        <p14:creationId xmlns:p14="http://schemas.microsoft.com/office/powerpoint/2010/main" val="1607039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8901" name="TextBox 6"/>
          <p:cNvSpPr txBox="1">
            <a:spLocks noChangeArrowheads="1"/>
          </p:cNvSpPr>
          <p:nvPr/>
        </p:nvSpPr>
        <p:spPr bwMode="auto">
          <a:xfrm>
            <a:off x="4959228" y="5826131"/>
            <a:ext cx="2846047" cy="400051"/>
          </a:xfrm>
          <a:prstGeom prst="rect">
            <a:avLst/>
          </a:prstGeom>
          <a:noFill/>
          <a:ln w="9525">
            <a:noFill/>
            <a:miter lim="800000"/>
            <a:headEnd/>
            <a:tailEnd/>
          </a:ln>
        </p:spPr>
        <p:txBody>
          <a:bodyPr wrap="none" lIns="91382" tIns="45691" rIns="91382" bIns="45691">
            <a:spAutoFit/>
          </a:bodyPr>
          <a:lstStyle/>
          <a:p>
            <a:pPr algn="ctr">
              <a:buClr>
                <a:schemeClr val="bg1"/>
              </a:buClr>
            </a:pPr>
            <a:r>
              <a:rPr lang="en-US" sz="2000" dirty="0"/>
              <a:t>www.tillerendeavors.com</a:t>
            </a:r>
          </a:p>
        </p:txBody>
      </p:sp>
      <p:graphicFrame>
        <p:nvGraphicFramePr>
          <p:cNvPr id="2" name="Table 1"/>
          <p:cNvGraphicFramePr>
            <a:graphicFrameLocks noGrp="1"/>
          </p:cNvGraphicFramePr>
          <p:nvPr>
            <p:extLst>
              <p:ext uri="{D42A27DB-BD31-4B8C-83A1-F6EECF244321}">
                <p14:modId xmlns:p14="http://schemas.microsoft.com/office/powerpoint/2010/main" val="702579583"/>
              </p:ext>
            </p:extLst>
          </p:nvPr>
        </p:nvGraphicFramePr>
        <p:xfrm>
          <a:off x="4507514" y="4149731"/>
          <a:ext cx="3552825" cy="1676400"/>
        </p:xfrm>
        <a:graphic>
          <a:graphicData uri="http://schemas.openxmlformats.org/drawingml/2006/table">
            <a:tbl>
              <a:tblPr firstRow="1" bandRow="1">
                <a:tableStyleId>{5C22544A-7EE6-4342-B048-85BDC9FD1C3A}</a:tableStyleId>
              </a:tblPr>
              <a:tblGrid>
                <a:gridCol w="3552825">
                  <a:extLst>
                    <a:ext uri="{9D8B030D-6E8A-4147-A177-3AD203B41FA5}">
                      <a16:colId xmlns:a16="http://schemas.microsoft.com/office/drawing/2014/main" val="1513851045"/>
                    </a:ext>
                  </a:extLst>
                </a:gridCol>
              </a:tblGrid>
              <a:tr h="370840">
                <a:tc>
                  <a:txBody>
                    <a:bodyPr/>
                    <a:lstStyle/>
                    <a:p>
                      <a:pPr algn="ctr"/>
                      <a:r>
                        <a:rPr lang="en-US" sz="3200" dirty="0">
                          <a:solidFill>
                            <a:schemeClr val="tx1"/>
                          </a:solidFill>
                        </a:rPr>
                        <a:t>David Walker</a:t>
                      </a:r>
                    </a:p>
                  </a:txBody>
                  <a:tcPr>
                    <a:noFill/>
                  </a:tcPr>
                </a:tc>
                <a:extLst>
                  <a:ext uri="{0D108BD9-81ED-4DB2-BD59-A6C34878D82A}">
                    <a16:rowId xmlns:a16="http://schemas.microsoft.com/office/drawing/2014/main" val="465149322"/>
                  </a:ext>
                </a:extLst>
              </a:tr>
              <a:tr h="281230">
                <a:tc>
                  <a:txBody>
                    <a:bodyPr/>
                    <a:lstStyle/>
                    <a:p>
                      <a:pPr algn="ctr"/>
                      <a:r>
                        <a:rPr lang="en-US" sz="1800" dirty="0"/>
                        <a:t>Tiller Endeavors, LLC</a:t>
                      </a:r>
                    </a:p>
                  </a:txBody>
                  <a:tcPr>
                    <a:noFill/>
                  </a:tcPr>
                </a:tc>
                <a:extLst>
                  <a:ext uri="{0D108BD9-81ED-4DB2-BD59-A6C34878D82A}">
                    <a16:rowId xmlns:a16="http://schemas.microsoft.com/office/drawing/2014/main" val="2786054374"/>
                  </a:ext>
                </a:extLst>
              </a:tr>
              <a:tr h="274320">
                <a:tc>
                  <a:txBody>
                    <a:bodyPr/>
                    <a:lstStyle/>
                    <a:p>
                      <a:pPr algn="ctr"/>
                      <a:r>
                        <a:rPr lang="en-US" sz="1800" dirty="0">
                          <a:hlinkClick r:id="rId3"/>
                        </a:rPr>
                        <a:t>David.walker@tillerendeavors.com</a:t>
                      </a:r>
                      <a:endParaRPr lang="en-US" sz="1800" dirty="0"/>
                    </a:p>
                  </a:txBody>
                  <a:tcPr>
                    <a:noFill/>
                  </a:tcPr>
                </a:tc>
                <a:extLst>
                  <a:ext uri="{0D108BD9-81ED-4DB2-BD59-A6C34878D82A}">
                    <a16:rowId xmlns:a16="http://schemas.microsoft.com/office/drawing/2014/main" val="73358176"/>
                  </a:ext>
                </a:extLst>
              </a:tr>
              <a:tr h="257694">
                <a:tc>
                  <a:txBody>
                    <a:bodyPr/>
                    <a:lstStyle/>
                    <a:p>
                      <a:pPr algn="ctr"/>
                      <a:r>
                        <a:rPr lang="en-US" sz="1800" dirty="0"/>
                        <a:t>214.642.9268</a:t>
                      </a:r>
                    </a:p>
                  </a:txBody>
                  <a:tcPr>
                    <a:noFill/>
                  </a:tcPr>
                </a:tc>
                <a:extLst>
                  <a:ext uri="{0D108BD9-81ED-4DB2-BD59-A6C34878D82A}">
                    <a16:rowId xmlns:a16="http://schemas.microsoft.com/office/drawing/2014/main" val="2223026205"/>
                  </a:ext>
                </a:extLst>
              </a:tr>
            </a:tbl>
          </a:graphicData>
        </a:graphic>
      </p:graphicFrame>
      <p:sp>
        <p:nvSpPr>
          <p:cNvPr id="3" name="Title 2">
            <a:extLst>
              <a:ext uri="{FF2B5EF4-FFF2-40B4-BE49-F238E27FC236}">
                <a16:creationId xmlns:a16="http://schemas.microsoft.com/office/drawing/2014/main" id="{C7D820F6-658F-4437-A8F4-A5EF1160C57F}"/>
              </a:ext>
            </a:extLst>
          </p:cNvPr>
          <p:cNvSpPr>
            <a:spLocks noGrp="1"/>
          </p:cNvSpPr>
          <p:nvPr>
            <p:ph type="ctrTitle"/>
          </p:nvPr>
        </p:nvSpPr>
        <p:spPr>
          <a:xfrm>
            <a:off x="1524000" y="729403"/>
            <a:ext cx="9829800" cy="2387600"/>
          </a:xfrm>
        </p:spPr>
        <p:txBody>
          <a:bodyPr/>
          <a:lstStyle/>
          <a:p>
            <a:r>
              <a:rPr lang="en-US" dirty="0"/>
              <a:t>Thank You!</a:t>
            </a:r>
          </a:p>
        </p:txBody>
      </p:sp>
    </p:spTree>
    <p:extLst>
      <p:ext uri="{BB962C8B-B14F-4D97-AF65-F5344CB8AC3E}">
        <p14:creationId xmlns:p14="http://schemas.microsoft.com/office/powerpoint/2010/main" val="2895683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 - Comments</a:t>
            </a:r>
          </a:p>
        </p:txBody>
      </p:sp>
      <p:sp>
        <p:nvSpPr>
          <p:cNvPr id="2915330" name="Rectangle 2"/>
          <p:cNvSpPr>
            <a:spLocks noGrp="1" noChangeArrowheads="1"/>
          </p:cNvSpPr>
          <p:nvPr>
            <p:ph idx="1"/>
          </p:nvPr>
        </p:nvSpPr>
        <p:spPr/>
        <p:txBody>
          <a:bodyPr>
            <a:normAutofit/>
          </a:bodyPr>
          <a:lstStyle/>
          <a:p>
            <a:r>
              <a:rPr lang="en-US" dirty="0"/>
              <a:t>Comments</a:t>
            </a:r>
          </a:p>
          <a:p>
            <a:pPr lvl="1"/>
            <a:r>
              <a:rPr lang="en-US" dirty="0"/>
              <a:t>Board received 182 comments in response to 2019 Notice</a:t>
            </a:r>
          </a:p>
          <a:p>
            <a:pPr lvl="2"/>
            <a:r>
              <a:rPr lang="en-US" dirty="0"/>
              <a:t>Overall, small and midsize FIs were the largest group of respondents</a:t>
            </a:r>
          </a:p>
          <a:p>
            <a:pPr lvl="3"/>
            <a:r>
              <a:rPr lang="en-US" dirty="0"/>
              <a:t>Small and midsize FIs defined as holding assets less than $50 billion</a:t>
            </a:r>
          </a:p>
          <a:p>
            <a:pPr lvl="2"/>
            <a:r>
              <a:rPr lang="en-US" dirty="0"/>
              <a:t>Generally small and midsize FIs supported FedNow</a:t>
            </a:r>
          </a:p>
          <a:p>
            <a:pPr lvl="2"/>
            <a:r>
              <a:rPr lang="en-US" dirty="0"/>
              <a:t>Generally large FIs and FI-owned organizations opposed FedNow</a:t>
            </a:r>
          </a:p>
          <a:p>
            <a:pPr lvl="1"/>
            <a:r>
              <a:rPr lang="en-US" dirty="0"/>
              <a:t>Board also received 2,246 form letters from individuals opposing FedNow</a:t>
            </a:r>
          </a:p>
          <a:p>
            <a:pPr lvl="2"/>
            <a:r>
              <a:rPr lang="en-US" dirty="0"/>
              <a:t>Form letters are copies of the same letter</a:t>
            </a:r>
          </a:p>
          <a:p>
            <a:pPr marL="461962" lvl="1" indent="0">
              <a:buNone/>
            </a:pPr>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3083589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fontScale="85000" lnSpcReduction="20000"/>
          </a:bodyPr>
          <a:lstStyle/>
          <a:p>
            <a:r>
              <a:rPr lang="en-US" dirty="0"/>
              <a:t>Instant Payments</a:t>
            </a:r>
          </a:p>
          <a:p>
            <a:pPr lvl="1"/>
            <a:r>
              <a:rPr lang="en-US" dirty="0"/>
              <a:t>Term previously used was “Faster Payments”</a:t>
            </a:r>
          </a:p>
          <a:p>
            <a:pPr lvl="1"/>
            <a:r>
              <a:rPr lang="en-US" dirty="0"/>
              <a:t>Instant payments are credit push payments that once completed are final and irrevocable and that occur within seconds</a:t>
            </a:r>
          </a:p>
          <a:p>
            <a:pPr lvl="2"/>
            <a:r>
              <a:rPr lang="en-US" dirty="0"/>
              <a:t>FIs may implement procedures to resolve errors</a:t>
            </a:r>
          </a:p>
          <a:p>
            <a:pPr lvl="1"/>
            <a:r>
              <a:rPr lang="en-US" dirty="0"/>
              <a:t>FedNow Service to be available 24X7X365</a:t>
            </a:r>
          </a:p>
          <a:p>
            <a:pPr lvl="1"/>
            <a:r>
              <a:rPr lang="en-US" dirty="0"/>
              <a:t>FedNow will use ISO 20022 standard format</a:t>
            </a:r>
          </a:p>
          <a:p>
            <a:pPr lvl="1"/>
            <a:r>
              <a:rPr lang="en-US" dirty="0"/>
              <a:t>Voluntary service – No obligation to use</a:t>
            </a:r>
          </a:p>
          <a:p>
            <a:pPr lvl="1"/>
            <a:r>
              <a:rPr lang="en-US" dirty="0"/>
              <a:t>U.S. domestic payments only </a:t>
            </a:r>
          </a:p>
          <a:p>
            <a:pPr lvl="1"/>
            <a:r>
              <a:rPr lang="en-US" dirty="0"/>
              <a:t>Real time gross settlement system at transaction level</a:t>
            </a:r>
          </a:p>
          <a:p>
            <a:pPr lvl="2"/>
            <a:r>
              <a:rPr lang="en-US" dirty="0"/>
              <a:t>Limited to Instant Payments through FedNow</a:t>
            </a:r>
          </a:p>
          <a:p>
            <a:pPr lvl="1"/>
            <a:r>
              <a:rPr lang="en-US" dirty="0"/>
              <a:t>Network access is via </a:t>
            </a:r>
            <a:r>
              <a:rPr lang="en-US" dirty="0" err="1"/>
              <a:t>FedLine</a:t>
            </a:r>
            <a:endParaRPr lang="en-US" dirty="0"/>
          </a:p>
          <a:p>
            <a:pPr lvl="2"/>
            <a:r>
              <a:rPr lang="en-US" dirty="0"/>
              <a:t>FI participants will need to test and deploy enhanced/upgraded components</a:t>
            </a:r>
          </a:p>
          <a:p>
            <a:pPr lvl="1"/>
            <a:r>
              <a:rPr lang="en-US" dirty="0"/>
              <a:t>Includes Liquidity Management Tool (LMT)</a:t>
            </a:r>
          </a:p>
          <a:p>
            <a:pPr lvl="1"/>
            <a:r>
              <a:rPr lang="en-US" dirty="0"/>
              <a:t>Includes Fraud Prevention Tools</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486144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a:bodyPr>
          <a:lstStyle/>
          <a:p>
            <a:r>
              <a:rPr lang="en-US" dirty="0"/>
              <a:t>Instant Payments</a:t>
            </a:r>
          </a:p>
          <a:p>
            <a:pPr lvl="1"/>
            <a:r>
              <a:rPr lang="en-US" dirty="0"/>
              <a:t>Phased implementation</a:t>
            </a:r>
          </a:p>
          <a:p>
            <a:pPr lvl="2"/>
            <a:r>
              <a:rPr lang="en-US" dirty="0"/>
              <a:t>Core functions and features anticipated by 2023/2024 </a:t>
            </a:r>
          </a:p>
          <a:p>
            <a:pPr lvl="2"/>
            <a:r>
              <a:rPr lang="en-US" dirty="0"/>
              <a:t>Core functions are those needed to support Instant Payments</a:t>
            </a:r>
          </a:p>
          <a:p>
            <a:pPr lvl="3"/>
            <a:r>
              <a:rPr lang="en-US" dirty="0"/>
              <a:t>Plans to offer receive only function in addition to full send and receive</a:t>
            </a:r>
          </a:p>
          <a:p>
            <a:pPr lvl="3"/>
            <a:r>
              <a:rPr lang="en-US" dirty="0"/>
              <a:t>Plans to offer a request for payment option in lieu of a debit pull payment</a:t>
            </a:r>
          </a:p>
          <a:p>
            <a:pPr lvl="2"/>
            <a:r>
              <a:rPr lang="en-US" dirty="0"/>
              <a:t>Fed anticipates additional features/functions after initial implementation</a:t>
            </a:r>
          </a:p>
          <a:p>
            <a:pPr lvl="3"/>
            <a:r>
              <a:rPr lang="en-US" dirty="0"/>
              <a:t>Does not plan to offer directory service initially (alias-based payments)</a:t>
            </a:r>
          </a:p>
          <a:p>
            <a:pPr lvl="3"/>
            <a:r>
              <a:rPr lang="en-US" dirty="0"/>
              <a:t>Bulk payments</a:t>
            </a:r>
          </a:p>
          <a:p>
            <a:pPr lvl="3"/>
            <a:r>
              <a:rPr lang="en-US" dirty="0"/>
              <a:t>Support for high volume remittance data to be added later</a:t>
            </a:r>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3070350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a:bodyPr>
          <a:lstStyle/>
          <a:p>
            <a:r>
              <a:rPr lang="en-US" dirty="0"/>
              <a:t>Instant Payments</a:t>
            </a:r>
          </a:p>
          <a:p>
            <a:pPr lvl="1"/>
            <a:r>
              <a:rPr lang="en-US" dirty="0"/>
              <a:t>Initial dollar limit per payment will conform to market requirement</a:t>
            </a:r>
          </a:p>
          <a:p>
            <a:pPr lvl="2"/>
            <a:r>
              <a:rPr lang="en-US" dirty="0"/>
              <a:t>Fed proposed $25,000 and received push back for business payments</a:t>
            </a:r>
          </a:p>
          <a:p>
            <a:pPr lvl="2"/>
            <a:r>
              <a:rPr lang="en-US" dirty="0"/>
              <a:t>FIs can impose their own, lower limits on their customers</a:t>
            </a:r>
          </a:p>
          <a:p>
            <a:pPr lvl="1"/>
            <a:r>
              <a:rPr lang="en-US" dirty="0"/>
              <a:t>Use of FedNow Service limited to institutions eligible to hold accounts at the Reserve Banks</a:t>
            </a:r>
          </a:p>
          <a:p>
            <a:pPr lvl="1"/>
            <a:r>
              <a:rPr lang="en-US" dirty="0"/>
              <a:t>Entities that are not eligible may be able to act as service providers or agents of participants in FedNow</a:t>
            </a:r>
          </a:p>
          <a:p>
            <a:pPr lvl="3"/>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1310421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Overview</a:t>
            </a:r>
          </a:p>
        </p:txBody>
      </p:sp>
      <p:sp>
        <p:nvSpPr>
          <p:cNvPr id="2915330" name="Rectangle 2"/>
          <p:cNvSpPr>
            <a:spLocks noGrp="1" noChangeArrowheads="1"/>
          </p:cNvSpPr>
          <p:nvPr>
            <p:ph idx="1"/>
          </p:nvPr>
        </p:nvSpPr>
        <p:spPr/>
        <p:txBody>
          <a:bodyPr>
            <a:normAutofit fontScale="92500"/>
          </a:bodyPr>
          <a:lstStyle/>
          <a:p>
            <a:r>
              <a:rPr lang="en-US" dirty="0"/>
              <a:t>Process</a:t>
            </a:r>
          </a:p>
          <a:p>
            <a:pPr lvl="1"/>
            <a:r>
              <a:rPr lang="en-US" dirty="0"/>
              <a:t>Service Details document provides an overview of a typical process</a:t>
            </a:r>
          </a:p>
          <a:p>
            <a:pPr lvl="2"/>
            <a:r>
              <a:rPr lang="en-US" dirty="0"/>
              <a:t>Entity initiating payment sends message to its bank to send a payment</a:t>
            </a:r>
          </a:p>
          <a:p>
            <a:pPr lvl="2"/>
            <a:r>
              <a:rPr lang="en-US" dirty="0"/>
              <a:t>Sender’s bank sends message through FedNow to receiver’s bank</a:t>
            </a:r>
          </a:p>
          <a:p>
            <a:pPr lvl="2"/>
            <a:r>
              <a:rPr lang="en-US" b="1" i="1" dirty="0"/>
              <a:t>Receiver’s bank sends message to FedNow that it intends to accept the payment</a:t>
            </a:r>
          </a:p>
          <a:p>
            <a:pPr lvl="2"/>
            <a:r>
              <a:rPr lang="en-US" dirty="0"/>
              <a:t>FedNow sends the payment message to receiver’s bank</a:t>
            </a:r>
          </a:p>
          <a:p>
            <a:pPr lvl="2"/>
            <a:r>
              <a:rPr lang="en-US" dirty="0"/>
              <a:t>Receiver’s bank notifies the receiver within seconds that funds are available</a:t>
            </a:r>
          </a:p>
          <a:p>
            <a:pPr lvl="3"/>
            <a:r>
              <a:rPr lang="en-US" dirty="0"/>
              <a:t>Participating FIs must agree to make funds associated with individual payments available in near real time</a:t>
            </a:r>
          </a:p>
          <a:p>
            <a:pPr lvl="2"/>
            <a:r>
              <a:rPr lang="en-US" dirty="0"/>
              <a:t>Funds are final and irrevocable </a:t>
            </a:r>
          </a:p>
          <a:p>
            <a:pPr lvl="3"/>
            <a:r>
              <a:rPr lang="en-US" dirty="0"/>
              <a:t>However, sender’s bank may request receiving bank to return payment</a:t>
            </a:r>
          </a:p>
          <a:p>
            <a:pPr lvl="3"/>
            <a:r>
              <a:rPr lang="en-US" dirty="0"/>
              <a:t>Does not prevent banks from implementing procedures to resolve errors</a:t>
            </a:r>
          </a:p>
          <a:p>
            <a:pPr marL="461962" lvl="1" indent="0">
              <a:buNone/>
            </a:pPr>
            <a:endParaRPr lang="en-US" dirty="0"/>
          </a:p>
          <a:p>
            <a:pPr marL="461962" lvl="1" indent="0">
              <a:buNone/>
            </a:pPr>
            <a:endParaRPr lang="en-US" dirty="0"/>
          </a:p>
        </p:txBody>
      </p:sp>
      <p:sp>
        <p:nvSpPr>
          <p:cNvPr id="2915331" name="Rectangle 3"/>
          <p:cNvSpPr>
            <a:spLocks noChangeArrowheads="1"/>
          </p:cNvSpPr>
          <p:nvPr/>
        </p:nvSpPr>
        <p:spPr bwMode="auto">
          <a:xfrm>
            <a:off x="2566988" y="-271463"/>
            <a:ext cx="8183562" cy="1143001"/>
          </a:xfrm>
          <a:prstGeom prst="rect">
            <a:avLst/>
          </a:prstGeom>
          <a:noFill/>
          <a:ln w="9525">
            <a:noFill/>
            <a:miter lim="800000"/>
            <a:headEnd/>
            <a:tailEnd/>
          </a:ln>
          <a:effectLst/>
        </p:spPr>
        <p:txBody>
          <a:bodyPr lIns="90488" tIns="44450" rIns="90488" bIns="44450" anchor="ctr"/>
          <a:lstStyle/>
          <a:p>
            <a:pPr algn="ctr"/>
            <a:endParaRPr lang="en-US" sz="4800" i="1" dirty="0">
              <a:solidFill>
                <a:srgbClr val="039B94"/>
              </a:solidFill>
            </a:endParaRPr>
          </a:p>
        </p:txBody>
      </p:sp>
    </p:spTree>
    <p:extLst>
      <p:ext uri="{BB962C8B-B14F-4D97-AF65-F5344CB8AC3E}">
        <p14:creationId xmlns:p14="http://schemas.microsoft.com/office/powerpoint/2010/main" val="1692252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0EC5332B-0C18-4B6F-B1BC-36680882B7FE}"/>
              </a:ext>
            </a:extLst>
          </p:cNvPr>
          <p:cNvGrpSpPr/>
          <p:nvPr/>
        </p:nvGrpSpPr>
        <p:grpSpPr>
          <a:xfrm>
            <a:off x="5077140" y="2139204"/>
            <a:ext cx="2904546" cy="1200329"/>
            <a:chOff x="5077140" y="2139204"/>
            <a:chExt cx="2904546" cy="1200329"/>
          </a:xfrm>
        </p:grpSpPr>
        <p:grpSp>
          <p:nvGrpSpPr>
            <p:cNvPr id="82" name="Group 60">
              <a:extLst>
                <a:ext uri="{FF2B5EF4-FFF2-40B4-BE49-F238E27FC236}">
                  <a16:creationId xmlns:a16="http://schemas.microsoft.com/office/drawing/2014/main" id="{E273F173-1514-4B7D-A797-10F24BDA1277}"/>
                </a:ext>
              </a:extLst>
            </p:cNvPr>
            <p:cNvGrpSpPr/>
            <p:nvPr/>
          </p:nvGrpSpPr>
          <p:grpSpPr>
            <a:xfrm rot="19524052">
              <a:off x="6838301" y="3044622"/>
              <a:ext cx="1143385" cy="136037"/>
              <a:chOff x="3129731" y="6829585"/>
              <a:chExt cx="838200" cy="153985"/>
            </a:xfrm>
          </p:grpSpPr>
          <p:cxnSp>
            <p:nvCxnSpPr>
              <p:cNvPr id="83" name="Straight Connector 82">
                <a:extLst>
                  <a:ext uri="{FF2B5EF4-FFF2-40B4-BE49-F238E27FC236}">
                    <a16:creationId xmlns:a16="http://schemas.microsoft.com/office/drawing/2014/main" id="{F72236BB-E41B-4ED3-A7D9-67A08A80DAB3}"/>
                  </a:ext>
                </a:extLst>
              </p:cNvPr>
              <p:cNvCxnSpPr/>
              <p:nvPr/>
            </p:nvCxnSpPr>
            <p:spPr>
              <a:xfrm>
                <a:off x="3129731" y="6829585"/>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6C77A8DB-9B0F-4EC0-8A7D-B52174DB0FF3}"/>
                  </a:ext>
                </a:extLst>
              </p:cNvPr>
              <p:cNvCxnSpPr/>
              <p:nvPr/>
            </p:nvCxnSpPr>
            <p:spPr>
              <a:xfrm>
                <a:off x="3434531" y="6981982"/>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7B85C378-735B-4C88-B36E-D733736A52BB}"/>
                  </a:ext>
                </a:extLst>
              </p:cNvPr>
              <p:cNvCxnSpPr/>
              <p:nvPr/>
            </p:nvCxnSpPr>
            <p:spPr>
              <a:xfrm rot="5400000">
                <a:off x="3434531" y="6829585"/>
                <a:ext cx="152400"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9" name="TextBox 8">
              <a:extLst>
                <a:ext uri="{FF2B5EF4-FFF2-40B4-BE49-F238E27FC236}">
                  <a16:creationId xmlns:a16="http://schemas.microsoft.com/office/drawing/2014/main" id="{9863EAC7-F75C-4BFD-BB91-01647E4E7570}"/>
                </a:ext>
              </a:extLst>
            </p:cNvPr>
            <p:cNvSpPr txBox="1"/>
            <p:nvPr/>
          </p:nvSpPr>
          <p:spPr>
            <a:xfrm>
              <a:off x="5077140" y="2139204"/>
              <a:ext cx="1806109" cy="1200329"/>
            </a:xfrm>
            <a:prstGeom prst="rect">
              <a:avLst/>
            </a:prstGeom>
            <a:noFill/>
          </p:spPr>
          <p:txBody>
            <a:bodyPr wrap="square" rtlCol="0">
              <a:spAutoFit/>
            </a:bodyPr>
            <a:lstStyle/>
            <a:p>
              <a:pPr algn="ctr"/>
              <a:r>
                <a:rPr lang="en-US" b="1" dirty="0">
                  <a:solidFill>
                    <a:srgbClr val="0000FF"/>
                  </a:solidFill>
                </a:rPr>
                <a:t>5 FedNow Sends Payment Message to Receiver’s Bank</a:t>
              </a:r>
            </a:p>
          </p:txBody>
        </p:sp>
        <p:sp>
          <p:nvSpPr>
            <p:cNvPr id="14" name="TextBox 13">
              <a:extLst>
                <a:ext uri="{FF2B5EF4-FFF2-40B4-BE49-F238E27FC236}">
                  <a16:creationId xmlns:a16="http://schemas.microsoft.com/office/drawing/2014/main" id="{3F782F7D-8C13-45EF-A866-79273EA4A9F6}"/>
                </a:ext>
              </a:extLst>
            </p:cNvPr>
            <p:cNvSpPr txBox="1"/>
            <p:nvPr/>
          </p:nvSpPr>
          <p:spPr>
            <a:xfrm>
              <a:off x="7338840" y="2814298"/>
              <a:ext cx="301686" cy="369332"/>
            </a:xfrm>
            <a:prstGeom prst="rect">
              <a:avLst/>
            </a:prstGeom>
            <a:noFill/>
          </p:spPr>
          <p:txBody>
            <a:bodyPr wrap="none" rtlCol="0">
              <a:spAutoFit/>
            </a:bodyPr>
            <a:lstStyle/>
            <a:p>
              <a:r>
                <a:rPr lang="en-US" dirty="0">
                  <a:solidFill>
                    <a:srgbClr val="0000FF"/>
                  </a:solidFill>
                </a:rPr>
                <a:t>5</a:t>
              </a:r>
            </a:p>
          </p:txBody>
        </p:sp>
      </p:grpSp>
      <p:grpSp>
        <p:nvGrpSpPr>
          <p:cNvPr id="25" name="Group 24">
            <a:extLst>
              <a:ext uri="{FF2B5EF4-FFF2-40B4-BE49-F238E27FC236}">
                <a16:creationId xmlns:a16="http://schemas.microsoft.com/office/drawing/2014/main" id="{1A99A894-6CA6-4E14-86E9-7109408EFF21}"/>
              </a:ext>
            </a:extLst>
          </p:cNvPr>
          <p:cNvGrpSpPr/>
          <p:nvPr/>
        </p:nvGrpSpPr>
        <p:grpSpPr>
          <a:xfrm>
            <a:off x="3123965" y="3253776"/>
            <a:ext cx="1806109" cy="2165208"/>
            <a:chOff x="3123965" y="3253776"/>
            <a:chExt cx="1806109" cy="2165208"/>
          </a:xfrm>
        </p:grpSpPr>
        <p:grpSp>
          <p:nvGrpSpPr>
            <p:cNvPr id="66" name="Group 60">
              <a:extLst>
                <a:ext uri="{FF2B5EF4-FFF2-40B4-BE49-F238E27FC236}">
                  <a16:creationId xmlns:a16="http://schemas.microsoft.com/office/drawing/2014/main" id="{14040181-F8CA-4041-8022-D708255EAFFC}"/>
                </a:ext>
              </a:extLst>
            </p:cNvPr>
            <p:cNvGrpSpPr/>
            <p:nvPr/>
          </p:nvGrpSpPr>
          <p:grpSpPr>
            <a:xfrm rot="1465595">
              <a:off x="3444625" y="3315266"/>
              <a:ext cx="1143385" cy="136040"/>
              <a:chOff x="5410200" y="5715000"/>
              <a:chExt cx="838200" cy="153988"/>
            </a:xfrm>
          </p:grpSpPr>
          <p:cxnSp>
            <p:nvCxnSpPr>
              <p:cNvPr id="67" name="Straight Connector 66">
                <a:extLst>
                  <a:ext uri="{FF2B5EF4-FFF2-40B4-BE49-F238E27FC236}">
                    <a16:creationId xmlns:a16="http://schemas.microsoft.com/office/drawing/2014/main" id="{0BA9C866-73AC-4648-8190-401F905318CA}"/>
                  </a:ext>
                </a:extLst>
              </p:cNvPr>
              <p:cNvCxnSpPr/>
              <p:nvPr/>
            </p:nvCxnSpPr>
            <p:spPr>
              <a:xfrm>
                <a:off x="5410200" y="5715000"/>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8C1447A5-EFB7-4695-80B8-F31EA0892FE6}"/>
                  </a:ext>
                </a:extLst>
              </p:cNvPr>
              <p:cNvCxnSpPr/>
              <p:nvPr/>
            </p:nvCxnSpPr>
            <p:spPr>
              <a:xfrm>
                <a:off x="5715000" y="5867400"/>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61084E5F-ACD1-4C93-8324-D6D8D7928BC0}"/>
                  </a:ext>
                </a:extLst>
              </p:cNvPr>
              <p:cNvCxnSpPr/>
              <p:nvPr/>
            </p:nvCxnSpPr>
            <p:spPr>
              <a:xfrm rot="5400000">
                <a:off x="5715000" y="5715000"/>
                <a:ext cx="152400"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5" name="TextBox 4">
              <a:extLst>
                <a:ext uri="{FF2B5EF4-FFF2-40B4-BE49-F238E27FC236}">
                  <a16:creationId xmlns:a16="http://schemas.microsoft.com/office/drawing/2014/main" id="{5AAFAA55-879B-40B3-91D6-3D5DDAA3C015}"/>
                </a:ext>
              </a:extLst>
            </p:cNvPr>
            <p:cNvSpPr txBox="1"/>
            <p:nvPr/>
          </p:nvSpPr>
          <p:spPr>
            <a:xfrm>
              <a:off x="3123965" y="4218655"/>
              <a:ext cx="1806109" cy="1200329"/>
            </a:xfrm>
            <a:prstGeom prst="rect">
              <a:avLst/>
            </a:prstGeom>
            <a:noFill/>
          </p:spPr>
          <p:txBody>
            <a:bodyPr wrap="square" rtlCol="0">
              <a:spAutoFit/>
            </a:bodyPr>
            <a:lstStyle/>
            <a:p>
              <a:pPr algn="ctr"/>
              <a:r>
                <a:rPr lang="en-US" b="1" dirty="0">
                  <a:solidFill>
                    <a:srgbClr val="0000FF"/>
                  </a:solidFill>
                </a:rPr>
                <a:t>2 Sender’s Bank Sends Payment Message to FedNow</a:t>
              </a:r>
            </a:p>
          </p:txBody>
        </p:sp>
        <p:sp>
          <p:nvSpPr>
            <p:cNvPr id="11" name="TextBox 10">
              <a:extLst>
                <a:ext uri="{FF2B5EF4-FFF2-40B4-BE49-F238E27FC236}">
                  <a16:creationId xmlns:a16="http://schemas.microsoft.com/office/drawing/2014/main" id="{B0196B5D-0D76-4874-9F9F-DF6084E63633}"/>
                </a:ext>
              </a:extLst>
            </p:cNvPr>
            <p:cNvSpPr txBox="1"/>
            <p:nvPr/>
          </p:nvSpPr>
          <p:spPr>
            <a:xfrm>
              <a:off x="4178731" y="3253776"/>
              <a:ext cx="301686" cy="369332"/>
            </a:xfrm>
            <a:prstGeom prst="rect">
              <a:avLst/>
            </a:prstGeom>
            <a:noFill/>
          </p:spPr>
          <p:txBody>
            <a:bodyPr wrap="none" rtlCol="0">
              <a:spAutoFit/>
            </a:bodyPr>
            <a:lstStyle/>
            <a:p>
              <a:r>
                <a:rPr lang="en-US" dirty="0">
                  <a:solidFill>
                    <a:srgbClr val="0000FF"/>
                  </a:solidFill>
                </a:rPr>
                <a:t>2</a:t>
              </a:r>
            </a:p>
          </p:txBody>
        </p:sp>
      </p:grpSp>
      <p:pic>
        <p:nvPicPr>
          <p:cNvPr id="3" name="Picture 2">
            <a:extLst>
              <a:ext uri="{FF2B5EF4-FFF2-40B4-BE49-F238E27FC236}">
                <a16:creationId xmlns:a16="http://schemas.microsoft.com/office/drawing/2014/main" id="{537A74C2-7DF1-419E-8615-EA5327433E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1382" y="1217417"/>
            <a:ext cx="2044773" cy="3463737"/>
          </a:xfrm>
          <a:prstGeom prst="rect">
            <a:avLst/>
          </a:prstGeom>
        </p:spPr>
      </p:pic>
      <p:pic>
        <p:nvPicPr>
          <p:cNvPr id="36" name="Picture 35">
            <a:extLst>
              <a:ext uri="{FF2B5EF4-FFF2-40B4-BE49-F238E27FC236}">
                <a16:creationId xmlns:a16="http://schemas.microsoft.com/office/drawing/2014/main" id="{48AB7EA9-27E1-438B-8F5A-FF70BFB21482}"/>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4884455" y="3288650"/>
            <a:ext cx="2227411" cy="2071330"/>
          </a:xfrm>
          <a:prstGeom prst="rect">
            <a:avLst/>
          </a:prstGeom>
        </p:spPr>
      </p:pic>
      <p:sp>
        <p:nvSpPr>
          <p:cNvPr id="27" name="Text Box 5">
            <a:extLst>
              <a:ext uri="{FF2B5EF4-FFF2-40B4-BE49-F238E27FC236}">
                <a16:creationId xmlns:a16="http://schemas.microsoft.com/office/drawing/2014/main" id="{80BE2717-B5F9-40C5-8CDB-A949D04950A3}"/>
              </a:ext>
            </a:extLst>
          </p:cNvPr>
          <p:cNvSpPr txBox="1">
            <a:spLocks noChangeArrowheads="1"/>
          </p:cNvSpPr>
          <p:nvPr/>
        </p:nvSpPr>
        <p:spPr bwMode="auto">
          <a:xfrm>
            <a:off x="519393" y="3634055"/>
            <a:ext cx="1148645" cy="369332"/>
          </a:xfrm>
          <a:prstGeom prst="rect">
            <a:avLst/>
          </a:prstGeom>
          <a:noFill/>
          <a:ln w="9525">
            <a:noFill/>
            <a:miter lim="800000"/>
            <a:headEnd/>
            <a:tailEnd/>
          </a:ln>
          <a:effec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Sender</a:t>
            </a:r>
          </a:p>
        </p:txBody>
      </p:sp>
      <p:sp>
        <p:nvSpPr>
          <p:cNvPr id="29" name="Text Box 7">
            <a:extLst>
              <a:ext uri="{FF2B5EF4-FFF2-40B4-BE49-F238E27FC236}">
                <a16:creationId xmlns:a16="http://schemas.microsoft.com/office/drawing/2014/main" id="{54A73D67-C8B2-4B52-9CCC-ACCA0275E3AA}"/>
              </a:ext>
            </a:extLst>
          </p:cNvPr>
          <p:cNvSpPr txBox="1">
            <a:spLocks noChangeArrowheads="1"/>
          </p:cNvSpPr>
          <p:nvPr/>
        </p:nvSpPr>
        <p:spPr bwMode="auto">
          <a:xfrm>
            <a:off x="8591905" y="3907047"/>
            <a:ext cx="1574873" cy="307777"/>
          </a:xfrm>
          <a:prstGeom prst="rect">
            <a:avLst/>
          </a:prstGeom>
          <a:noFill/>
          <a:ln w="9525">
            <a:noFill/>
            <a:miter lim="800000"/>
            <a:headEnd/>
            <a:tailEnd/>
          </a:ln>
          <a:effec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1"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Receiver’s Bank</a:t>
            </a:r>
          </a:p>
        </p:txBody>
      </p:sp>
      <p:sp>
        <p:nvSpPr>
          <p:cNvPr id="33" name="Text Box 11">
            <a:extLst>
              <a:ext uri="{FF2B5EF4-FFF2-40B4-BE49-F238E27FC236}">
                <a16:creationId xmlns:a16="http://schemas.microsoft.com/office/drawing/2014/main" id="{46EBF6F0-0A0E-439E-BEFC-2544B76784E9}"/>
              </a:ext>
            </a:extLst>
          </p:cNvPr>
          <p:cNvSpPr txBox="1">
            <a:spLocks noChangeArrowheads="1"/>
          </p:cNvSpPr>
          <p:nvPr/>
        </p:nvSpPr>
        <p:spPr bwMode="auto">
          <a:xfrm>
            <a:off x="5261791" y="5317568"/>
            <a:ext cx="1432570" cy="307777"/>
          </a:xfrm>
          <a:prstGeom prst="rect">
            <a:avLst/>
          </a:prstGeom>
          <a:noFill/>
          <a:ln w="9525">
            <a:noFill/>
            <a:miter lim="800000"/>
            <a:headEnd/>
            <a:tailEnd/>
          </a:ln>
          <a:effec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1"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FedNow</a:t>
            </a:r>
          </a:p>
        </p:txBody>
      </p:sp>
      <p:sp>
        <p:nvSpPr>
          <p:cNvPr id="34" name="Text Box 5">
            <a:extLst>
              <a:ext uri="{FF2B5EF4-FFF2-40B4-BE49-F238E27FC236}">
                <a16:creationId xmlns:a16="http://schemas.microsoft.com/office/drawing/2014/main" id="{02C3DD86-4B99-430C-9C00-BE82AC72A1EF}"/>
              </a:ext>
            </a:extLst>
          </p:cNvPr>
          <p:cNvSpPr txBox="1">
            <a:spLocks noChangeArrowheads="1"/>
          </p:cNvSpPr>
          <p:nvPr/>
        </p:nvSpPr>
        <p:spPr bwMode="auto">
          <a:xfrm>
            <a:off x="10641540" y="3663919"/>
            <a:ext cx="1226037" cy="369332"/>
          </a:xfrm>
          <a:prstGeom prst="rect">
            <a:avLst/>
          </a:prstGeom>
          <a:noFill/>
          <a:ln w="9525">
            <a:noFill/>
            <a:miter lim="800000"/>
            <a:headEnd/>
            <a:tailEnd/>
          </a:ln>
          <a:effec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Receiver</a:t>
            </a:r>
          </a:p>
        </p:txBody>
      </p:sp>
      <p:sp>
        <p:nvSpPr>
          <p:cNvPr id="59" name="Text Box 7">
            <a:extLst>
              <a:ext uri="{FF2B5EF4-FFF2-40B4-BE49-F238E27FC236}">
                <a16:creationId xmlns:a16="http://schemas.microsoft.com/office/drawing/2014/main" id="{B5356858-4863-4D36-8FAE-16931C3F6E21}"/>
              </a:ext>
            </a:extLst>
          </p:cNvPr>
          <p:cNvSpPr txBox="1">
            <a:spLocks noChangeArrowheads="1"/>
          </p:cNvSpPr>
          <p:nvPr/>
        </p:nvSpPr>
        <p:spPr bwMode="auto">
          <a:xfrm>
            <a:off x="1690057" y="3905647"/>
            <a:ext cx="1746900" cy="307777"/>
          </a:xfrm>
          <a:prstGeom prst="rect">
            <a:avLst/>
          </a:prstGeom>
          <a:noFill/>
          <a:ln w="9525">
            <a:noFill/>
            <a:miter lim="800000"/>
            <a:headEnd/>
            <a:tailEnd/>
          </a:ln>
          <a:effectLst/>
        </p:spPr>
        <p:txBody>
          <a:bodyPr wrap="square">
            <a:spAutoFit/>
          </a:bodyPr>
          <a:lstStyle/>
          <a:p>
            <a:pPr marL="0" marR="0" lvl="0" indent="0" algn="ctr" defTabSz="914400" rtl="0" eaLnBrk="0" fontAlgn="auto" latinLnBrk="0" hangingPunct="0">
              <a:lnSpc>
                <a:spcPct val="100000"/>
              </a:lnSpc>
              <a:spcBef>
                <a:spcPct val="50000"/>
              </a:spcBef>
              <a:spcAft>
                <a:spcPts val="0"/>
              </a:spcAft>
              <a:buClrTx/>
              <a:buSzTx/>
              <a:buFontTx/>
              <a:buNone/>
              <a:tabLst/>
              <a:defRPr/>
            </a:pPr>
            <a:r>
              <a:rPr kumimoji="1"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Sender’s Bank</a:t>
            </a:r>
          </a:p>
        </p:txBody>
      </p:sp>
      <p:pic>
        <p:nvPicPr>
          <p:cNvPr id="57" name="Content Placeholder 4">
            <a:extLst>
              <a:ext uri="{FF2B5EF4-FFF2-40B4-BE49-F238E27FC236}">
                <a16:creationId xmlns:a16="http://schemas.microsoft.com/office/drawing/2014/main" id="{D0D05B31-BB47-4D6D-80FA-085AF6BB97AF}"/>
              </a:ext>
            </a:extLst>
          </p:cNvPr>
          <p:cNvPicPr>
            <a:picLocks noGrp="1" noChangeAspect="1"/>
          </p:cNvPicPr>
          <p:nvPr>
            <p:ph idx="1"/>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634748" y="2441693"/>
            <a:ext cx="825380" cy="1239309"/>
          </a:xfrm>
          <a:prstGeom prst="rect">
            <a:avLst/>
          </a:prstGeom>
        </p:spPr>
      </p:pic>
      <p:pic>
        <p:nvPicPr>
          <p:cNvPr id="2" name="Picture 1">
            <a:extLst>
              <a:ext uri="{FF2B5EF4-FFF2-40B4-BE49-F238E27FC236}">
                <a16:creationId xmlns:a16="http://schemas.microsoft.com/office/drawing/2014/main" id="{6E500C46-C849-4920-95BA-5C306939E03A}"/>
              </a:ext>
            </a:extLst>
          </p:cNvPr>
          <p:cNvPicPr>
            <a:picLocks noChangeAspect="1"/>
          </p:cNvPicPr>
          <p:nvPr/>
        </p:nvPicPr>
        <p:blipFill>
          <a:blip r:embed="rId8">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10926754" y="2495573"/>
            <a:ext cx="767757" cy="1193026"/>
          </a:xfrm>
          <a:prstGeom prst="rect">
            <a:avLst/>
          </a:prstGeom>
        </p:spPr>
      </p:pic>
      <p:grpSp>
        <p:nvGrpSpPr>
          <p:cNvPr id="26" name="Group 25">
            <a:extLst>
              <a:ext uri="{FF2B5EF4-FFF2-40B4-BE49-F238E27FC236}">
                <a16:creationId xmlns:a16="http://schemas.microsoft.com/office/drawing/2014/main" id="{551146B1-5B64-480E-A27B-5B6C635EB1FF}"/>
              </a:ext>
            </a:extLst>
          </p:cNvPr>
          <p:cNvGrpSpPr/>
          <p:nvPr/>
        </p:nvGrpSpPr>
        <p:grpSpPr>
          <a:xfrm>
            <a:off x="572421" y="2967658"/>
            <a:ext cx="2110171" cy="2160137"/>
            <a:chOff x="572421" y="3130616"/>
            <a:chExt cx="2110171" cy="2160137"/>
          </a:xfrm>
        </p:grpSpPr>
        <p:grpSp>
          <p:nvGrpSpPr>
            <p:cNvPr id="62" name="Group 60">
              <a:extLst>
                <a:ext uri="{FF2B5EF4-FFF2-40B4-BE49-F238E27FC236}">
                  <a16:creationId xmlns:a16="http://schemas.microsoft.com/office/drawing/2014/main" id="{7189F384-0012-4DCF-9685-D7BD9E979EC6}"/>
                </a:ext>
              </a:extLst>
            </p:cNvPr>
            <p:cNvGrpSpPr/>
            <p:nvPr/>
          </p:nvGrpSpPr>
          <p:grpSpPr>
            <a:xfrm>
              <a:off x="1133843" y="3362312"/>
              <a:ext cx="661325" cy="109047"/>
              <a:chOff x="5410200" y="5714984"/>
              <a:chExt cx="838200" cy="154004"/>
            </a:xfrm>
          </p:grpSpPr>
          <p:cxnSp>
            <p:nvCxnSpPr>
              <p:cNvPr id="63" name="Straight Connector 62">
                <a:extLst>
                  <a:ext uri="{FF2B5EF4-FFF2-40B4-BE49-F238E27FC236}">
                    <a16:creationId xmlns:a16="http://schemas.microsoft.com/office/drawing/2014/main" id="{FDFDF714-BBD8-4CBF-86B3-C65F760A4F26}"/>
                  </a:ext>
                </a:extLst>
              </p:cNvPr>
              <p:cNvCxnSpPr/>
              <p:nvPr/>
            </p:nvCxnSpPr>
            <p:spPr>
              <a:xfrm>
                <a:off x="5410200" y="5714995"/>
                <a:ext cx="457200" cy="1587"/>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8C78E960-8355-4211-8C59-372D78108254}"/>
                  </a:ext>
                </a:extLst>
              </p:cNvPr>
              <p:cNvCxnSpPr/>
              <p:nvPr/>
            </p:nvCxnSpPr>
            <p:spPr>
              <a:xfrm>
                <a:off x="5715000" y="5867400"/>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4F28C86A-A388-412C-B339-D083710FD5B1}"/>
                  </a:ext>
                </a:extLst>
              </p:cNvPr>
              <p:cNvCxnSpPr/>
              <p:nvPr/>
            </p:nvCxnSpPr>
            <p:spPr>
              <a:xfrm rot="5400000">
                <a:off x="5715000" y="5714985"/>
                <a:ext cx="152401"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4" name="TextBox 3">
              <a:extLst>
                <a:ext uri="{FF2B5EF4-FFF2-40B4-BE49-F238E27FC236}">
                  <a16:creationId xmlns:a16="http://schemas.microsoft.com/office/drawing/2014/main" id="{74517264-D679-4702-AC6D-61F31CD28BD5}"/>
                </a:ext>
              </a:extLst>
            </p:cNvPr>
            <p:cNvSpPr txBox="1"/>
            <p:nvPr/>
          </p:nvSpPr>
          <p:spPr>
            <a:xfrm>
              <a:off x="572421" y="4367423"/>
              <a:ext cx="2110171" cy="923330"/>
            </a:xfrm>
            <a:prstGeom prst="rect">
              <a:avLst/>
            </a:prstGeom>
            <a:noFill/>
          </p:spPr>
          <p:txBody>
            <a:bodyPr wrap="square" rtlCol="0">
              <a:spAutoFit/>
            </a:bodyPr>
            <a:lstStyle/>
            <a:p>
              <a:pPr algn="ctr"/>
              <a:r>
                <a:rPr lang="en-US" b="1" dirty="0">
                  <a:solidFill>
                    <a:srgbClr val="0000FF"/>
                  </a:solidFill>
                </a:rPr>
                <a:t>1 Sender Sends Payment Instruction to its Bank</a:t>
              </a:r>
            </a:p>
          </p:txBody>
        </p:sp>
        <p:sp>
          <p:nvSpPr>
            <p:cNvPr id="10" name="TextBox 9">
              <a:extLst>
                <a:ext uri="{FF2B5EF4-FFF2-40B4-BE49-F238E27FC236}">
                  <a16:creationId xmlns:a16="http://schemas.microsoft.com/office/drawing/2014/main" id="{46043256-2076-47F7-B99C-70D0A4D5D718}"/>
                </a:ext>
              </a:extLst>
            </p:cNvPr>
            <p:cNvSpPr txBox="1"/>
            <p:nvPr/>
          </p:nvSpPr>
          <p:spPr>
            <a:xfrm>
              <a:off x="1460019" y="3130616"/>
              <a:ext cx="301686" cy="369332"/>
            </a:xfrm>
            <a:prstGeom prst="rect">
              <a:avLst/>
            </a:prstGeom>
            <a:noFill/>
          </p:spPr>
          <p:txBody>
            <a:bodyPr wrap="none" rtlCol="0">
              <a:spAutoFit/>
            </a:bodyPr>
            <a:lstStyle/>
            <a:p>
              <a:r>
                <a:rPr lang="en-US" dirty="0">
                  <a:solidFill>
                    <a:srgbClr val="0000FF"/>
                  </a:solidFill>
                </a:rPr>
                <a:t>1</a:t>
              </a:r>
            </a:p>
          </p:txBody>
        </p:sp>
      </p:grpSp>
      <p:grpSp>
        <p:nvGrpSpPr>
          <p:cNvPr id="28" name="Group 27">
            <a:extLst>
              <a:ext uri="{FF2B5EF4-FFF2-40B4-BE49-F238E27FC236}">
                <a16:creationId xmlns:a16="http://schemas.microsoft.com/office/drawing/2014/main" id="{A6544FDE-88AE-40A6-99AF-939A4901382F}"/>
              </a:ext>
            </a:extLst>
          </p:cNvPr>
          <p:cNvGrpSpPr/>
          <p:nvPr/>
        </p:nvGrpSpPr>
        <p:grpSpPr>
          <a:xfrm>
            <a:off x="6918694" y="2858632"/>
            <a:ext cx="1806109" cy="2569956"/>
            <a:chOff x="6918694" y="2842159"/>
            <a:chExt cx="1806109" cy="2569956"/>
          </a:xfrm>
        </p:grpSpPr>
        <p:grpSp>
          <p:nvGrpSpPr>
            <p:cNvPr id="71" name="Group 60">
              <a:extLst>
                <a:ext uri="{FF2B5EF4-FFF2-40B4-BE49-F238E27FC236}">
                  <a16:creationId xmlns:a16="http://schemas.microsoft.com/office/drawing/2014/main" id="{2ECA5114-BAA9-49F6-A0F2-75ED3A8B71E5}"/>
                </a:ext>
              </a:extLst>
            </p:cNvPr>
            <p:cNvGrpSpPr/>
            <p:nvPr/>
          </p:nvGrpSpPr>
          <p:grpSpPr>
            <a:xfrm rot="19700241">
              <a:off x="7415556" y="3106312"/>
              <a:ext cx="1143324" cy="136004"/>
              <a:chOff x="5436048" y="5814776"/>
              <a:chExt cx="838157" cy="153951"/>
            </a:xfrm>
          </p:grpSpPr>
          <p:cxnSp>
            <p:nvCxnSpPr>
              <p:cNvPr id="72" name="Straight Connector 71">
                <a:extLst>
                  <a:ext uri="{FF2B5EF4-FFF2-40B4-BE49-F238E27FC236}">
                    <a16:creationId xmlns:a16="http://schemas.microsoft.com/office/drawing/2014/main" id="{FEE172D8-E7B6-4D61-9C97-D8EA5EB46552}"/>
                  </a:ext>
                </a:extLst>
              </p:cNvPr>
              <p:cNvCxnSpPr/>
              <p:nvPr/>
            </p:nvCxnSpPr>
            <p:spPr>
              <a:xfrm>
                <a:off x="5436048" y="5814890"/>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51418680-9F02-4C34-9845-D30C758202C8}"/>
                  </a:ext>
                </a:extLst>
              </p:cNvPr>
              <p:cNvCxnSpPr/>
              <p:nvPr/>
            </p:nvCxnSpPr>
            <p:spPr>
              <a:xfrm>
                <a:off x="5740805" y="5967139"/>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62CE2C0-EA52-486D-9034-5E3A26A78AD2}"/>
                  </a:ext>
                </a:extLst>
              </p:cNvPr>
              <p:cNvCxnSpPr/>
              <p:nvPr/>
            </p:nvCxnSpPr>
            <p:spPr>
              <a:xfrm rot="5400000">
                <a:off x="5740818" y="5814777"/>
                <a:ext cx="152401"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75" name="TextBox 74">
              <a:extLst>
                <a:ext uri="{FF2B5EF4-FFF2-40B4-BE49-F238E27FC236}">
                  <a16:creationId xmlns:a16="http://schemas.microsoft.com/office/drawing/2014/main" id="{7528FE8B-691F-449C-807B-33E69EDAAC32}"/>
                </a:ext>
              </a:extLst>
            </p:cNvPr>
            <p:cNvSpPr txBox="1"/>
            <p:nvPr/>
          </p:nvSpPr>
          <p:spPr>
            <a:xfrm>
              <a:off x="6918694" y="4211786"/>
              <a:ext cx="1806109" cy="1200329"/>
            </a:xfrm>
            <a:prstGeom prst="rect">
              <a:avLst/>
            </a:prstGeom>
            <a:noFill/>
          </p:spPr>
          <p:txBody>
            <a:bodyPr wrap="square" rtlCol="0">
              <a:spAutoFit/>
            </a:bodyPr>
            <a:lstStyle/>
            <a:p>
              <a:pPr algn="ctr"/>
              <a:r>
                <a:rPr lang="en-US" b="1" dirty="0">
                  <a:solidFill>
                    <a:srgbClr val="0000FF"/>
                  </a:solidFill>
                </a:rPr>
                <a:t>3 FedNow Sends Payment Message to Receiver’s Bank</a:t>
              </a:r>
            </a:p>
          </p:txBody>
        </p:sp>
        <p:sp>
          <p:nvSpPr>
            <p:cNvPr id="12" name="TextBox 11">
              <a:extLst>
                <a:ext uri="{FF2B5EF4-FFF2-40B4-BE49-F238E27FC236}">
                  <a16:creationId xmlns:a16="http://schemas.microsoft.com/office/drawing/2014/main" id="{DBCFAC08-EC6B-4A26-B78E-3D7377699D06}"/>
                </a:ext>
              </a:extLst>
            </p:cNvPr>
            <p:cNvSpPr txBox="1"/>
            <p:nvPr/>
          </p:nvSpPr>
          <p:spPr>
            <a:xfrm>
              <a:off x="7944400" y="2842159"/>
              <a:ext cx="301686" cy="369332"/>
            </a:xfrm>
            <a:prstGeom prst="rect">
              <a:avLst/>
            </a:prstGeom>
            <a:noFill/>
          </p:spPr>
          <p:txBody>
            <a:bodyPr wrap="none" rtlCol="0">
              <a:spAutoFit/>
            </a:bodyPr>
            <a:lstStyle/>
            <a:p>
              <a:r>
                <a:rPr lang="en-US" dirty="0">
                  <a:solidFill>
                    <a:srgbClr val="0000FF"/>
                  </a:solidFill>
                </a:rPr>
                <a:t>3</a:t>
              </a:r>
            </a:p>
          </p:txBody>
        </p:sp>
      </p:grpSp>
      <p:grpSp>
        <p:nvGrpSpPr>
          <p:cNvPr id="30" name="Group 29">
            <a:extLst>
              <a:ext uri="{FF2B5EF4-FFF2-40B4-BE49-F238E27FC236}">
                <a16:creationId xmlns:a16="http://schemas.microsoft.com/office/drawing/2014/main" id="{A09B54EB-737F-4840-9CA1-5288DF2E7FA6}"/>
              </a:ext>
            </a:extLst>
          </p:cNvPr>
          <p:cNvGrpSpPr/>
          <p:nvPr/>
        </p:nvGrpSpPr>
        <p:grpSpPr>
          <a:xfrm>
            <a:off x="7147016" y="915964"/>
            <a:ext cx="3385006" cy="1355413"/>
            <a:chOff x="7147016" y="915964"/>
            <a:chExt cx="3385006" cy="1355413"/>
          </a:xfrm>
        </p:grpSpPr>
        <p:sp>
          <p:nvSpPr>
            <p:cNvPr id="6" name="TextBox 5">
              <a:extLst>
                <a:ext uri="{FF2B5EF4-FFF2-40B4-BE49-F238E27FC236}">
                  <a16:creationId xmlns:a16="http://schemas.microsoft.com/office/drawing/2014/main" id="{652587D2-DC96-4F6E-BAD3-653310902017}"/>
                </a:ext>
              </a:extLst>
            </p:cNvPr>
            <p:cNvSpPr txBox="1"/>
            <p:nvPr/>
          </p:nvSpPr>
          <p:spPr>
            <a:xfrm>
              <a:off x="8518013" y="915964"/>
              <a:ext cx="2014009" cy="923330"/>
            </a:xfrm>
            <a:prstGeom prst="rect">
              <a:avLst/>
            </a:prstGeom>
            <a:noFill/>
          </p:spPr>
          <p:txBody>
            <a:bodyPr wrap="square" rtlCol="0">
              <a:spAutoFit/>
            </a:bodyPr>
            <a:lstStyle/>
            <a:p>
              <a:pPr algn="ctr"/>
              <a:r>
                <a:rPr lang="en-US" b="1" dirty="0"/>
                <a:t>4 Receiver’s Bank Confirms it Intends to Accept Payment</a:t>
              </a:r>
            </a:p>
          </p:txBody>
        </p:sp>
        <p:grpSp>
          <p:nvGrpSpPr>
            <p:cNvPr id="77" name="Group 60">
              <a:extLst>
                <a:ext uri="{FF2B5EF4-FFF2-40B4-BE49-F238E27FC236}">
                  <a16:creationId xmlns:a16="http://schemas.microsoft.com/office/drawing/2014/main" id="{8BBCCEA3-0C72-4B24-A46D-CF62220CCF71}"/>
                </a:ext>
              </a:extLst>
            </p:cNvPr>
            <p:cNvGrpSpPr/>
            <p:nvPr/>
          </p:nvGrpSpPr>
          <p:grpSpPr>
            <a:xfrm rot="9006391">
              <a:off x="7147016" y="2135330"/>
              <a:ext cx="1143279" cy="136047"/>
              <a:chOff x="2199381" y="7584005"/>
              <a:chExt cx="838118" cy="153999"/>
            </a:xfrm>
          </p:grpSpPr>
          <p:cxnSp>
            <p:nvCxnSpPr>
              <p:cNvPr id="79" name="Straight Connector 78">
                <a:extLst>
                  <a:ext uri="{FF2B5EF4-FFF2-40B4-BE49-F238E27FC236}">
                    <a16:creationId xmlns:a16="http://schemas.microsoft.com/office/drawing/2014/main" id="{3CB24AA7-168B-4C4D-98A1-11E91D72A585}"/>
                  </a:ext>
                </a:extLst>
              </p:cNvPr>
              <p:cNvCxnSpPr/>
              <p:nvPr/>
            </p:nvCxnSpPr>
            <p:spPr>
              <a:xfrm>
                <a:off x="2199381" y="7584005"/>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3693305-CB59-4264-85AC-EC58F58DF034}"/>
                  </a:ext>
                </a:extLst>
              </p:cNvPr>
              <p:cNvCxnSpPr/>
              <p:nvPr/>
            </p:nvCxnSpPr>
            <p:spPr>
              <a:xfrm>
                <a:off x="2504099" y="7736416"/>
                <a:ext cx="533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24A7AB0B-3787-4BCA-BCC8-76F7CAA19014}"/>
                  </a:ext>
                </a:extLst>
              </p:cNvPr>
              <p:cNvCxnSpPr/>
              <p:nvPr/>
            </p:nvCxnSpPr>
            <p:spPr>
              <a:xfrm rot="5400000">
                <a:off x="2504154" y="7584030"/>
                <a:ext cx="152405"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 name="TextBox 12">
              <a:extLst>
                <a:ext uri="{FF2B5EF4-FFF2-40B4-BE49-F238E27FC236}">
                  <a16:creationId xmlns:a16="http://schemas.microsoft.com/office/drawing/2014/main" id="{C59B08DA-A6DA-4890-9E75-9649BF0D5863}"/>
                </a:ext>
              </a:extLst>
            </p:cNvPr>
            <p:cNvSpPr txBox="1"/>
            <p:nvPr/>
          </p:nvSpPr>
          <p:spPr>
            <a:xfrm>
              <a:off x="7951027" y="1751658"/>
              <a:ext cx="301686" cy="369332"/>
            </a:xfrm>
            <a:prstGeom prst="rect">
              <a:avLst/>
            </a:prstGeom>
            <a:noFill/>
          </p:spPr>
          <p:txBody>
            <a:bodyPr wrap="none" rtlCol="0">
              <a:spAutoFit/>
            </a:bodyPr>
            <a:lstStyle/>
            <a:p>
              <a:r>
                <a:rPr lang="en-US" dirty="0"/>
                <a:t>4</a:t>
              </a:r>
            </a:p>
          </p:txBody>
        </p:sp>
      </p:grpSp>
      <p:grpSp>
        <p:nvGrpSpPr>
          <p:cNvPr id="32" name="Group 31">
            <a:extLst>
              <a:ext uri="{FF2B5EF4-FFF2-40B4-BE49-F238E27FC236}">
                <a16:creationId xmlns:a16="http://schemas.microsoft.com/office/drawing/2014/main" id="{76F93C65-D257-4835-8284-B65DD2F56267}"/>
              </a:ext>
            </a:extLst>
          </p:cNvPr>
          <p:cNvGrpSpPr/>
          <p:nvPr/>
        </p:nvGrpSpPr>
        <p:grpSpPr>
          <a:xfrm>
            <a:off x="9816390" y="3065849"/>
            <a:ext cx="2051187" cy="2104886"/>
            <a:chOff x="9853560" y="2964758"/>
            <a:chExt cx="2051187" cy="2104886"/>
          </a:xfrm>
        </p:grpSpPr>
        <p:sp>
          <p:nvSpPr>
            <p:cNvPr id="15" name="TextBox 14">
              <a:extLst>
                <a:ext uri="{FF2B5EF4-FFF2-40B4-BE49-F238E27FC236}">
                  <a16:creationId xmlns:a16="http://schemas.microsoft.com/office/drawing/2014/main" id="{3B357E1D-E36E-4C08-9B36-E9A9CB51BF21}"/>
                </a:ext>
              </a:extLst>
            </p:cNvPr>
            <p:cNvSpPr txBox="1"/>
            <p:nvPr/>
          </p:nvSpPr>
          <p:spPr>
            <a:xfrm>
              <a:off x="9853560" y="4146314"/>
              <a:ext cx="2051187" cy="923330"/>
            </a:xfrm>
            <a:prstGeom prst="rect">
              <a:avLst/>
            </a:prstGeom>
            <a:noFill/>
          </p:spPr>
          <p:txBody>
            <a:bodyPr wrap="square" rtlCol="0">
              <a:spAutoFit/>
            </a:bodyPr>
            <a:lstStyle/>
            <a:p>
              <a:pPr algn="ctr"/>
              <a:r>
                <a:rPr lang="en-US" b="1" dirty="0">
                  <a:solidFill>
                    <a:srgbClr val="0000FF"/>
                  </a:solidFill>
                </a:rPr>
                <a:t>6 Receiver is Notified Within Seconds of Receipt</a:t>
              </a:r>
            </a:p>
          </p:txBody>
        </p:sp>
        <p:grpSp>
          <p:nvGrpSpPr>
            <p:cNvPr id="92" name="Group 60">
              <a:extLst>
                <a:ext uri="{FF2B5EF4-FFF2-40B4-BE49-F238E27FC236}">
                  <a16:creationId xmlns:a16="http://schemas.microsoft.com/office/drawing/2014/main" id="{3FFC1A9C-E7C6-42E9-BBBA-E4A78FC4BD0D}"/>
                </a:ext>
              </a:extLst>
            </p:cNvPr>
            <p:cNvGrpSpPr/>
            <p:nvPr/>
          </p:nvGrpSpPr>
          <p:grpSpPr>
            <a:xfrm>
              <a:off x="10303493" y="3149341"/>
              <a:ext cx="661325" cy="109035"/>
              <a:chOff x="5410200" y="5715000"/>
              <a:chExt cx="838200" cy="153988"/>
            </a:xfrm>
          </p:grpSpPr>
          <p:cxnSp>
            <p:nvCxnSpPr>
              <p:cNvPr id="93" name="Straight Connector 92">
                <a:extLst>
                  <a:ext uri="{FF2B5EF4-FFF2-40B4-BE49-F238E27FC236}">
                    <a16:creationId xmlns:a16="http://schemas.microsoft.com/office/drawing/2014/main" id="{4A1CF73C-2DFA-4A20-8FC0-0CF83BF13382}"/>
                  </a:ext>
                </a:extLst>
              </p:cNvPr>
              <p:cNvCxnSpPr/>
              <p:nvPr/>
            </p:nvCxnSpPr>
            <p:spPr>
              <a:xfrm>
                <a:off x="5410200" y="5715000"/>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FF81990C-99FB-42C5-8425-5D81E01FF1BD}"/>
                  </a:ext>
                </a:extLst>
              </p:cNvPr>
              <p:cNvCxnSpPr/>
              <p:nvPr/>
            </p:nvCxnSpPr>
            <p:spPr>
              <a:xfrm>
                <a:off x="5715000" y="5867400"/>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B71065A6-FA51-43C0-9F24-DACE901899FE}"/>
                  </a:ext>
                </a:extLst>
              </p:cNvPr>
              <p:cNvCxnSpPr/>
              <p:nvPr/>
            </p:nvCxnSpPr>
            <p:spPr>
              <a:xfrm rot="5400000">
                <a:off x="5715000" y="5715000"/>
                <a:ext cx="152400"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96" name="TextBox 95">
              <a:extLst>
                <a:ext uri="{FF2B5EF4-FFF2-40B4-BE49-F238E27FC236}">
                  <a16:creationId xmlns:a16="http://schemas.microsoft.com/office/drawing/2014/main" id="{AAD11DD4-CC8E-44F8-98E7-607FD336E204}"/>
                </a:ext>
              </a:extLst>
            </p:cNvPr>
            <p:cNvSpPr txBox="1"/>
            <p:nvPr/>
          </p:nvSpPr>
          <p:spPr>
            <a:xfrm>
              <a:off x="10613193" y="2964758"/>
              <a:ext cx="301686" cy="369332"/>
            </a:xfrm>
            <a:prstGeom prst="rect">
              <a:avLst/>
            </a:prstGeom>
            <a:noFill/>
          </p:spPr>
          <p:txBody>
            <a:bodyPr wrap="none" rtlCol="0">
              <a:spAutoFit/>
            </a:bodyPr>
            <a:lstStyle/>
            <a:p>
              <a:r>
                <a:rPr lang="en-US" dirty="0">
                  <a:solidFill>
                    <a:srgbClr val="0000FF"/>
                  </a:solidFill>
                </a:rPr>
                <a:t>6</a:t>
              </a:r>
            </a:p>
          </p:txBody>
        </p:sp>
      </p:grpSp>
      <p:sp>
        <p:nvSpPr>
          <p:cNvPr id="97" name="Title 6">
            <a:extLst>
              <a:ext uri="{FF2B5EF4-FFF2-40B4-BE49-F238E27FC236}">
                <a16:creationId xmlns:a16="http://schemas.microsoft.com/office/drawing/2014/main" id="{449BE0D7-040A-4594-8CCD-0D67FA0A4726}"/>
              </a:ext>
            </a:extLst>
          </p:cNvPr>
          <p:cNvSpPr>
            <a:spLocks noGrp="1"/>
          </p:cNvSpPr>
          <p:nvPr>
            <p:ph type="title"/>
          </p:nvPr>
        </p:nvSpPr>
        <p:spPr>
          <a:xfrm>
            <a:off x="838200" y="-96578"/>
            <a:ext cx="10515600" cy="1325563"/>
          </a:xfrm>
        </p:spPr>
        <p:txBody>
          <a:bodyPr/>
          <a:lstStyle/>
          <a:p>
            <a:r>
              <a:rPr lang="en-US" dirty="0"/>
              <a:t>FedNow Message Flow</a:t>
            </a:r>
          </a:p>
        </p:txBody>
      </p:sp>
      <p:grpSp>
        <p:nvGrpSpPr>
          <p:cNvPr id="35" name="Group 34">
            <a:extLst>
              <a:ext uri="{FF2B5EF4-FFF2-40B4-BE49-F238E27FC236}">
                <a16:creationId xmlns:a16="http://schemas.microsoft.com/office/drawing/2014/main" id="{C21AD8AE-7140-4BC2-9F3E-597B4CA43159}"/>
              </a:ext>
            </a:extLst>
          </p:cNvPr>
          <p:cNvGrpSpPr/>
          <p:nvPr/>
        </p:nvGrpSpPr>
        <p:grpSpPr>
          <a:xfrm>
            <a:off x="3461863" y="897855"/>
            <a:ext cx="4944296" cy="3320274"/>
            <a:chOff x="3461863" y="897855"/>
            <a:chExt cx="4944296" cy="3320274"/>
          </a:xfrm>
        </p:grpSpPr>
        <p:grpSp>
          <p:nvGrpSpPr>
            <p:cNvPr id="99" name="Group 60">
              <a:extLst>
                <a:ext uri="{FF2B5EF4-FFF2-40B4-BE49-F238E27FC236}">
                  <a16:creationId xmlns:a16="http://schemas.microsoft.com/office/drawing/2014/main" id="{791FB7BE-C699-4631-A8F1-71CAA8A8C4AA}"/>
                </a:ext>
              </a:extLst>
            </p:cNvPr>
            <p:cNvGrpSpPr/>
            <p:nvPr/>
          </p:nvGrpSpPr>
          <p:grpSpPr>
            <a:xfrm rot="12106662">
              <a:off x="3461863" y="3896574"/>
              <a:ext cx="1143383" cy="136070"/>
              <a:chOff x="5403162" y="5687765"/>
              <a:chExt cx="838199" cy="154021"/>
            </a:xfrm>
          </p:grpSpPr>
          <p:cxnSp>
            <p:nvCxnSpPr>
              <p:cNvPr id="102" name="Straight Connector 101">
                <a:extLst>
                  <a:ext uri="{FF2B5EF4-FFF2-40B4-BE49-F238E27FC236}">
                    <a16:creationId xmlns:a16="http://schemas.microsoft.com/office/drawing/2014/main" id="{781601F0-4B05-41F2-8E59-446530E05887}"/>
                  </a:ext>
                </a:extLst>
              </p:cNvPr>
              <p:cNvCxnSpPr/>
              <p:nvPr/>
            </p:nvCxnSpPr>
            <p:spPr>
              <a:xfrm>
                <a:off x="5403162" y="5687794"/>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29416042-5EC1-458C-8D95-07582C937014}"/>
                  </a:ext>
                </a:extLst>
              </p:cNvPr>
              <p:cNvCxnSpPr/>
              <p:nvPr/>
            </p:nvCxnSpPr>
            <p:spPr>
              <a:xfrm>
                <a:off x="5707961" y="5840198"/>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736236B6-0C43-483B-B36C-6D693FD3E20C}"/>
                  </a:ext>
                </a:extLst>
              </p:cNvPr>
              <p:cNvCxnSpPr/>
              <p:nvPr/>
            </p:nvCxnSpPr>
            <p:spPr>
              <a:xfrm rot="5400000">
                <a:off x="5707954" y="5687765"/>
                <a:ext cx="152400"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100" name="TextBox 99">
              <a:extLst>
                <a:ext uri="{FF2B5EF4-FFF2-40B4-BE49-F238E27FC236}">
                  <a16:creationId xmlns:a16="http://schemas.microsoft.com/office/drawing/2014/main" id="{05F8CA67-7147-4A06-BBE6-E40C941A00F8}"/>
                </a:ext>
              </a:extLst>
            </p:cNvPr>
            <p:cNvSpPr txBox="1"/>
            <p:nvPr/>
          </p:nvSpPr>
          <p:spPr>
            <a:xfrm>
              <a:off x="5066410" y="897855"/>
              <a:ext cx="1806109" cy="1200329"/>
            </a:xfrm>
            <a:prstGeom prst="rect">
              <a:avLst/>
            </a:prstGeom>
            <a:noFill/>
          </p:spPr>
          <p:txBody>
            <a:bodyPr wrap="square" rtlCol="0">
              <a:spAutoFit/>
            </a:bodyPr>
            <a:lstStyle/>
            <a:p>
              <a:pPr algn="ctr"/>
              <a:r>
                <a:rPr lang="en-US" b="1" dirty="0">
                  <a:solidFill>
                    <a:srgbClr val="0000FF"/>
                  </a:solidFill>
                </a:rPr>
                <a:t>7 FedNow Sends Notices to Both Banks of Completion</a:t>
              </a:r>
            </a:p>
          </p:txBody>
        </p:sp>
        <p:sp>
          <p:nvSpPr>
            <p:cNvPr id="101" name="TextBox 100">
              <a:extLst>
                <a:ext uri="{FF2B5EF4-FFF2-40B4-BE49-F238E27FC236}">
                  <a16:creationId xmlns:a16="http://schemas.microsoft.com/office/drawing/2014/main" id="{EF37B6AF-4A50-4214-9687-4310CF6C7484}"/>
                </a:ext>
              </a:extLst>
            </p:cNvPr>
            <p:cNvSpPr txBox="1"/>
            <p:nvPr/>
          </p:nvSpPr>
          <p:spPr>
            <a:xfrm>
              <a:off x="4182290" y="3848797"/>
              <a:ext cx="301686" cy="369332"/>
            </a:xfrm>
            <a:prstGeom prst="rect">
              <a:avLst/>
            </a:prstGeom>
            <a:noFill/>
          </p:spPr>
          <p:txBody>
            <a:bodyPr wrap="none" rtlCol="0">
              <a:spAutoFit/>
            </a:bodyPr>
            <a:lstStyle/>
            <a:p>
              <a:r>
                <a:rPr lang="en-US" dirty="0">
                  <a:solidFill>
                    <a:srgbClr val="0000FF"/>
                  </a:solidFill>
                </a:rPr>
                <a:t>7</a:t>
              </a:r>
            </a:p>
          </p:txBody>
        </p:sp>
        <p:grpSp>
          <p:nvGrpSpPr>
            <p:cNvPr id="105" name="Group 60">
              <a:extLst>
                <a:ext uri="{FF2B5EF4-FFF2-40B4-BE49-F238E27FC236}">
                  <a16:creationId xmlns:a16="http://schemas.microsoft.com/office/drawing/2014/main" id="{652881B9-B558-4B5B-BCF8-411864175EC1}"/>
                </a:ext>
              </a:extLst>
            </p:cNvPr>
            <p:cNvGrpSpPr/>
            <p:nvPr/>
          </p:nvGrpSpPr>
          <p:grpSpPr>
            <a:xfrm rot="19771532">
              <a:off x="7262774" y="2503723"/>
              <a:ext cx="1143385" cy="136040"/>
              <a:chOff x="5410200" y="5715000"/>
              <a:chExt cx="838200" cy="153988"/>
            </a:xfrm>
          </p:grpSpPr>
          <p:cxnSp>
            <p:nvCxnSpPr>
              <p:cNvPr id="106" name="Straight Connector 105">
                <a:extLst>
                  <a:ext uri="{FF2B5EF4-FFF2-40B4-BE49-F238E27FC236}">
                    <a16:creationId xmlns:a16="http://schemas.microsoft.com/office/drawing/2014/main" id="{18BCC73A-733E-41FE-B006-8C28CC868D9F}"/>
                  </a:ext>
                </a:extLst>
              </p:cNvPr>
              <p:cNvCxnSpPr/>
              <p:nvPr/>
            </p:nvCxnSpPr>
            <p:spPr>
              <a:xfrm>
                <a:off x="5410200" y="5715000"/>
                <a:ext cx="4572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2F7F4C61-2A97-43B4-B2DC-DD02AF86A48D}"/>
                  </a:ext>
                </a:extLst>
              </p:cNvPr>
              <p:cNvCxnSpPr/>
              <p:nvPr/>
            </p:nvCxnSpPr>
            <p:spPr>
              <a:xfrm>
                <a:off x="5715000" y="5867400"/>
                <a:ext cx="5334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64E8CE3C-91C3-4F42-A781-878D01629FAD}"/>
                  </a:ext>
                </a:extLst>
              </p:cNvPr>
              <p:cNvCxnSpPr/>
              <p:nvPr/>
            </p:nvCxnSpPr>
            <p:spPr>
              <a:xfrm rot="5400000">
                <a:off x="5715000" y="5715000"/>
                <a:ext cx="152400" cy="15240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109" name="TextBox 108">
              <a:extLst>
                <a:ext uri="{FF2B5EF4-FFF2-40B4-BE49-F238E27FC236}">
                  <a16:creationId xmlns:a16="http://schemas.microsoft.com/office/drawing/2014/main" id="{1E4E1654-D796-41C0-B476-EF3D550D00AB}"/>
                </a:ext>
              </a:extLst>
            </p:cNvPr>
            <p:cNvSpPr txBox="1"/>
            <p:nvPr/>
          </p:nvSpPr>
          <p:spPr>
            <a:xfrm>
              <a:off x="7351820" y="2379810"/>
              <a:ext cx="301686" cy="369332"/>
            </a:xfrm>
            <a:prstGeom prst="rect">
              <a:avLst/>
            </a:prstGeom>
            <a:noFill/>
          </p:spPr>
          <p:txBody>
            <a:bodyPr wrap="none" rtlCol="0">
              <a:spAutoFit/>
            </a:bodyPr>
            <a:lstStyle/>
            <a:p>
              <a:r>
                <a:rPr lang="en-US" dirty="0">
                  <a:solidFill>
                    <a:srgbClr val="0000FF"/>
                  </a:solidFill>
                </a:rPr>
                <a:t>7</a:t>
              </a:r>
            </a:p>
          </p:txBody>
        </p:sp>
      </p:grpSp>
      <p:pic>
        <p:nvPicPr>
          <p:cNvPr id="37" name="Picture 36">
            <a:extLst>
              <a:ext uri="{FF2B5EF4-FFF2-40B4-BE49-F238E27FC236}">
                <a16:creationId xmlns:a16="http://schemas.microsoft.com/office/drawing/2014/main" id="{2BF3F4A9-4D04-440A-A3D4-2BF5366B0942}"/>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321350" y="1713769"/>
            <a:ext cx="2191698" cy="2331294"/>
          </a:xfrm>
          <a:prstGeom prst="rect">
            <a:avLst/>
          </a:prstGeom>
        </p:spPr>
      </p:pic>
    </p:spTree>
    <p:extLst>
      <p:ext uri="{BB962C8B-B14F-4D97-AF65-F5344CB8AC3E}">
        <p14:creationId xmlns:p14="http://schemas.microsoft.com/office/powerpoint/2010/main" val="34977427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4160</TotalTime>
  <Words>2378</Words>
  <Application>Microsoft Office PowerPoint</Application>
  <PresentationFormat>Widescreen</PresentationFormat>
  <Paragraphs>319</Paragraphs>
  <Slides>30</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Courier New</vt:lpstr>
      <vt:lpstr>Georgia</vt:lpstr>
      <vt:lpstr>Wingdings</vt:lpstr>
      <vt:lpstr>Office Theme</vt:lpstr>
      <vt:lpstr>Fed Actions to Support Interbank Settlement of Instant Payments</vt:lpstr>
      <vt:lpstr>NOTICE</vt:lpstr>
      <vt:lpstr>Background</vt:lpstr>
      <vt:lpstr>Overview - Comments</vt:lpstr>
      <vt:lpstr>Overview</vt:lpstr>
      <vt:lpstr>Overview</vt:lpstr>
      <vt:lpstr>Overview</vt:lpstr>
      <vt:lpstr>Overview</vt:lpstr>
      <vt:lpstr>FedNow Message Flow</vt:lpstr>
      <vt:lpstr>Overview</vt:lpstr>
      <vt:lpstr>Overview</vt:lpstr>
      <vt:lpstr>FedNow Request for Payment (RFP) Flow</vt:lpstr>
      <vt:lpstr>FedNow Request for Payment (RFP)</vt:lpstr>
      <vt:lpstr>Overview</vt:lpstr>
      <vt:lpstr>FedNow Request for Return (RFR) Flow</vt:lpstr>
      <vt:lpstr>FedNow Request for Payment (RFP)</vt:lpstr>
      <vt:lpstr>FedNow Request for Payment (RFP)</vt:lpstr>
      <vt:lpstr>Overview</vt:lpstr>
      <vt:lpstr>Overview</vt:lpstr>
      <vt:lpstr>Overview</vt:lpstr>
      <vt:lpstr>Overview</vt:lpstr>
      <vt:lpstr>Overview</vt:lpstr>
      <vt:lpstr>Overview</vt:lpstr>
      <vt:lpstr>Overview</vt:lpstr>
      <vt:lpstr>Overview</vt:lpstr>
      <vt:lpstr>Overview</vt:lpstr>
      <vt:lpstr>Overview</vt:lpstr>
      <vt:lpstr>Overview</vt:lpstr>
      <vt:lpstr>Additional Details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Walker</dc:creator>
  <cp:lastModifiedBy>Walker Family PC</cp:lastModifiedBy>
  <cp:revision>962</cp:revision>
  <cp:lastPrinted>2020-08-09T15:27:52Z</cp:lastPrinted>
  <dcterms:created xsi:type="dcterms:W3CDTF">2018-02-08T01:14:13Z</dcterms:created>
  <dcterms:modified xsi:type="dcterms:W3CDTF">2020-08-13T20:21:19Z</dcterms:modified>
</cp:coreProperties>
</file>