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76" r:id="rId4"/>
    <p:sldId id="277" r:id="rId5"/>
    <p:sldId id="285" r:id="rId6"/>
    <p:sldId id="278" r:id="rId7"/>
    <p:sldId id="286" r:id="rId8"/>
    <p:sldId id="287" r:id="rId9"/>
    <p:sldId id="288" r:id="rId10"/>
    <p:sldId id="289" r:id="rId11"/>
    <p:sldId id="290" r:id="rId12"/>
    <p:sldId id="291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Wachovia FG" pitchFamily="5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Wachovia FG" pitchFamily="5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Wachovia FG" pitchFamily="5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Wachovia FG" pitchFamily="5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Wachovia FG" pitchFamily="50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Wachovia FG" pitchFamily="50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Wachovia FG" pitchFamily="50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Wachovia FG" pitchFamily="50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Wachovia F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6">
          <p15:clr>
            <a:srgbClr val="A4A3A4"/>
          </p15:clr>
        </p15:guide>
        <p15:guide id="2" pos="32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AEAEA"/>
    <a:srgbClr val="D9E6B3"/>
    <a:srgbClr val="080808"/>
    <a:srgbClr val="000000"/>
    <a:srgbClr val="DBDBDB"/>
    <a:srgbClr val="CECECE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72" d="100"/>
          <a:sy n="72" d="100"/>
        </p:scale>
        <p:origin x="1440" y="52"/>
      </p:cViewPr>
      <p:guideLst>
        <p:guide orient="horz" pos="2806"/>
        <p:guide pos="325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48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8323834-5D53-F162-F44C-9C794C711F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7" tIns="48368" rIns="96737" bIns="48368" numCol="1" anchor="t" anchorCtr="0" compatLnSpc="1">
            <a:prstTxWarp prst="textNoShape">
              <a:avLst/>
            </a:prstTxWarp>
          </a:bodyPr>
          <a:lstStyle>
            <a:lvl1pPr defTabSz="96361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59F66F1-4EC9-D899-5BDD-896E86E024A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7" tIns="48368" rIns="96737" bIns="4836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4AFA5619-5D55-06D9-936B-A82C442F882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7" tIns="48368" rIns="96737" bIns="48368" numCol="1" anchor="b" anchorCtr="0" compatLnSpc="1">
            <a:prstTxWarp prst="textNoShape">
              <a:avLst/>
            </a:prstTxWarp>
          </a:bodyPr>
          <a:lstStyle>
            <a:lvl1pPr defTabSz="96361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EF286464-1770-E572-E76A-DD61C244D7A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7" tIns="48368" rIns="96737" bIns="4836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E8B57B31-D74B-4D43-A4E2-1A0DB0082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9A50F47-96AC-2561-EE7C-9BBF1BDBE0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7" tIns="48368" rIns="96737" bIns="48368" numCol="1" anchor="t" anchorCtr="0" compatLnSpc="1">
            <a:prstTxWarp prst="textNoShape">
              <a:avLst/>
            </a:prstTxWarp>
          </a:bodyPr>
          <a:lstStyle>
            <a:lvl1pPr defTabSz="96361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B17855F-3445-6E18-9A24-08A07B5730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7" tIns="48368" rIns="96737" bIns="4836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A7980B1E-03BA-D4EC-6FF6-42DBD389E6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78F3851B-DD48-D938-E575-1AEFF7D9AFD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7" tIns="48368" rIns="96737" bIns="48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EC30EE83-F1F5-9E17-1B94-D1ACC7B61A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7" tIns="48368" rIns="96737" bIns="48368" numCol="1" anchor="b" anchorCtr="0" compatLnSpc="1">
            <a:prstTxWarp prst="textNoShape">
              <a:avLst/>
            </a:prstTxWarp>
          </a:bodyPr>
          <a:lstStyle>
            <a:lvl1pPr defTabSz="96361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5DD162E6-8579-7E04-7E13-3681F99A4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7" tIns="48368" rIns="96737" bIns="4836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89A51632-58D8-49BC-9E1C-55B3AD9C8E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Wachovia FG" pitchFamily="5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Wachovia FG" pitchFamily="50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Wachovia FG" pitchFamily="50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Wachovia FG" pitchFamily="50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Wachovia FG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AE5C190-9902-3B81-FC05-D4A671E89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fld id="{E1539B96-666E-46B8-9B2D-46E439BD7D64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591CF10-814A-CD64-12ED-9685809CB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07F8F01-CFE4-33EA-8A87-C2CA7B4CB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575" y="1066800"/>
            <a:ext cx="5676900" cy="304800"/>
          </a:xfrm>
        </p:spPr>
        <p:txBody>
          <a:bodyPr lIns="0" tIns="0"/>
          <a:lstStyle>
            <a:lvl1pPr>
              <a:defRPr sz="1800"/>
            </a:lvl1pPr>
          </a:lstStyle>
          <a:p>
            <a:r>
              <a:rPr lang="en-US"/>
              <a:t>Name of Presenter </a:t>
            </a:r>
          </a:p>
          <a:p>
            <a:r>
              <a:rPr lang="en-US"/>
              <a:t>Date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381000"/>
            <a:ext cx="5638800" cy="493713"/>
          </a:xfrm>
          <a:ln w="12700"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F909846-4B53-C281-0DDC-38532677B4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0" y="6629400"/>
            <a:ext cx="2895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COPYRIGHT Wachovia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575C6F1-4132-AF9C-8EAF-6DD1B168AD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9F60F80A-C01B-4081-B99B-49DA2231F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57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9CFB2886-9A06-6D49-3232-135E854D13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658B008D-200A-4E7E-A133-A9CBCB678C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01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7638" y="382588"/>
            <a:ext cx="2036762" cy="5332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588" y="382588"/>
            <a:ext cx="5962650" cy="5332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F64C8D5E-9E4D-007D-1B60-768D3F5DBAE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776A27D4-3718-4CAE-94B3-B06B0801D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23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FAC6C8E6-DE63-E69B-CB8E-6024060ECD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F215B1D8-4A3B-4940-93A6-0FBE12C0D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89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F4098FD2-96DC-5A23-1C8F-A896562DD3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F2488011-F91C-4270-96F4-23137ED60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04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00131E8-FAEF-4F01-36EE-44A4E6776B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980259A6-57BF-49A3-8D5E-CC699806C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22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D3C93945-06F3-7135-0E14-6102BA39AB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B4C518B8-F944-4FCC-BF23-AB064CE32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98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0454E2F4-25D2-D3D9-1BEF-EEC6B8866A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B1C3C314-E3E0-4253-B0F8-FFE735C78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14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1801C5C8-2BCF-3E45-799E-3508F222D9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BFAC4CD5-51A8-4C12-A3A5-3FAE30B21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5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1DFD819A-7AAD-C303-CA31-9C023DC6D6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0FCA194B-B00F-4D0C-B7BE-C2529C52E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26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1575B78B-9890-6496-AEAB-8AA4E34B17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075C4ABB-A2C7-4877-9627-FAC2684F1C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9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176B8DF-6BBA-7366-D107-EA944FFD2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382588" y="382588"/>
            <a:ext cx="81518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60FADA1-8A80-C874-B168-160EA87EB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5334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" name="Rectangle 24">
            <a:extLst>
              <a:ext uri="{FF2B5EF4-FFF2-40B4-BE49-F238E27FC236}">
                <a16:creationId xmlns:a16="http://schemas.microsoft.com/office/drawing/2014/main" id="{EE4B9F9E-4135-C5BE-A13F-77D50E84A3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382000" y="6553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altLang="en-US"/>
              <a:t>Page </a:t>
            </a:r>
            <a:fld id="{40F9929A-CEBA-40E5-A327-8927211B84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51" name="Text Box 27">
            <a:extLst>
              <a:ext uri="{FF2B5EF4-FFF2-40B4-BE49-F238E27FC236}">
                <a16:creationId xmlns:a16="http://schemas.microsoft.com/office/drawing/2014/main" id="{7900A97E-85A9-E941-905F-A998B65302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6515100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/>
              <a:t>Slide Number </a:t>
            </a:r>
            <a:fld id="{CE9042B7-E08D-4165-9AF8-C07F974339C9}" type="slidenum">
              <a:rPr lang="en-US" altLang="en-US" sz="1200"/>
              <a:pPr algn="ctr" eaLnBrk="1" hangingPunct="1">
                <a:spcBef>
                  <a:spcPct val="50000"/>
                </a:spcBef>
              </a:pPr>
              <a:t>‹#›</a:t>
            </a:fld>
            <a:endParaRPr lang="en-US" altLang="en-US" sz="12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Wachovia Celeste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Wachovia Celeste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Wachovia Celeste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Wachovia Celeste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Wachovia Celeste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Wachovia Celeste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Wachovia Celeste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Wachovia Celeste" pitchFamily="50" charset="0"/>
        </a:defRPr>
      </a:lvl9pPr>
    </p:titleStyle>
    <p:bodyStyle>
      <a:lvl1pPr marL="342900" indent="-342900" algn="l" defTabSz="458788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20663" indent="-103188" algn="l" defTabSz="458788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396875" indent="-61913" algn="l" defTabSz="458788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628650" indent="-111125" algn="l" defTabSz="458788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858838" indent="-115888" algn="l" defTabSz="458788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1316038" indent="-115888" algn="l" defTabSz="458788" rtl="0" fontAlgn="base">
        <a:lnSpc>
          <a:spcPct val="80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6pPr>
      <a:lvl7pPr marL="1773238" indent="-115888" algn="l" defTabSz="458788" rtl="0" fontAlgn="base">
        <a:lnSpc>
          <a:spcPct val="80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7pPr>
      <a:lvl8pPr marL="2230438" indent="-115888" algn="l" defTabSz="458788" rtl="0" fontAlgn="base">
        <a:lnSpc>
          <a:spcPct val="80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8pPr>
      <a:lvl9pPr marL="2687638" indent="-115888" algn="l" defTabSz="458788" rtl="0" fontAlgn="base">
        <a:lnSpc>
          <a:spcPct val="80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>
            <a:extLst>
              <a:ext uri="{FF2B5EF4-FFF2-40B4-BE49-F238E27FC236}">
                <a16:creationId xmlns:a16="http://schemas.microsoft.com/office/drawing/2014/main" id="{45810486-93B4-7859-AD79-C246B94098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924800" cy="2249488"/>
          </a:xfrm>
          <a:ln w="9525"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altLang="en-US" sz="2800"/>
              <a:t>ANS X9.100-140 Specifications for an</a:t>
            </a:r>
            <a:br>
              <a:rPr lang="en-US" altLang="en-US" sz="2800"/>
            </a:br>
            <a:r>
              <a:rPr lang="en-US" altLang="en-US" sz="2800"/>
              <a:t>Image Replacement Document – IRD</a:t>
            </a:r>
            <a:br>
              <a:rPr lang="en-US" altLang="en-US" sz="2800"/>
            </a:br>
            <a:br>
              <a:rPr lang="en-US" altLang="en-US"/>
            </a:br>
            <a:r>
              <a:rPr lang="en-US" altLang="en-US" b="1"/>
              <a:t>Image and Document Flow Overview</a:t>
            </a:r>
          </a:p>
        </p:txBody>
      </p:sp>
      <p:sp>
        <p:nvSpPr>
          <p:cNvPr id="7171" name="Rectangle 1027">
            <a:extLst>
              <a:ext uri="{FF2B5EF4-FFF2-40B4-BE49-F238E27FC236}">
                <a16:creationId xmlns:a16="http://schemas.microsoft.com/office/drawing/2014/main" id="{F1B5F9B5-EAB5-B940-2626-84AFF933C3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90800"/>
            <a:ext cx="5019675" cy="9144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600"/>
              <a:t>Andy Garner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endParaRPr lang="en-US" altLang="en-US" sz="1600"/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600"/>
              <a:t>December 8, 2003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600"/>
              <a:t>Updated: April 9, 2007</a:t>
            </a:r>
          </a:p>
        </p:txBody>
      </p:sp>
      <p:sp>
        <p:nvSpPr>
          <p:cNvPr id="7173" name="Text Box 1029">
            <a:extLst>
              <a:ext uri="{FF2B5EF4-FFF2-40B4-BE49-F238E27FC236}">
                <a16:creationId xmlns:a16="http://schemas.microsoft.com/office/drawing/2014/main" id="{8239E0B0-C5EF-FB27-5B5B-BE1E9F33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151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/>
              <a:t>Slide Number </a:t>
            </a:r>
            <a:fld id="{F8656C6F-E65E-4527-B825-35D87D078B2B}" type="slidenum">
              <a:rPr lang="en-US" altLang="en-US" sz="1200"/>
              <a:pPr algn="ctr" eaLnBrk="1" hangingPunct="1">
                <a:spcBef>
                  <a:spcPct val="50000"/>
                </a:spcBef>
              </a:pPr>
              <a:t>1</a:t>
            </a:fld>
            <a:endParaRPr lang="en-US" altLang="en-US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F8122D0-D5EC-69DB-2CDA-CD4EDAD23D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Step 10 Processing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277B35B1-9D27-62E9-4A62-0B9347345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38288"/>
            <a:ext cx="74596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600"/>
              <a:t>Payment is made by Bank 4.</a:t>
            </a:r>
            <a:br>
              <a:rPr kumimoji="1" lang="en-US" altLang="en-US" sz="1600"/>
            </a:br>
            <a:br>
              <a:rPr kumimoji="1" lang="en-US" altLang="en-US" sz="1600"/>
            </a:br>
            <a:r>
              <a:rPr kumimoji="1" lang="en-US" altLang="en-US" sz="1600"/>
              <a:t>Issuing customer receives the subsequent IRD with the monthly statement</a:t>
            </a:r>
            <a:br>
              <a:rPr kumimoji="1" lang="en-US" altLang="en-US" sz="1600"/>
            </a:br>
            <a:r>
              <a:rPr kumimoji="1" lang="en-US" altLang="en-US" sz="1600"/>
              <a:t>issued by Bank 4.</a:t>
            </a:r>
          </a:p>
          <a:p>
            <a:pPr>
              <a:spcBef>
                <a:spcPct val="50000"/>
              </a:spcBef>
            </a:pPr>
            <a:endParaRPr kumimoji="1" lang="en-US" altLang="en-US" sz="1600"/>
          </a:p>
        </p:txBody>
      </p:sp>
      <p:sp>
        <p:nvSpPr>
          <p:cNvPr id="12292" name="AutoShape 21">
            <a:extLst>
              <a:ext uri="{FF2B5EF4-FFF2-40B4-BE49-F238E27FC236}">
                <a16:creationId xmlns:a16="http://schemas.microsoft.com/office/drawing/2014/main" id="{0F7D626C-9577-EFCF-B79C-6564CA315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3898900"/>
            <a:ext cx="685800" cy="457200"/>
          </a:xfrm>
          <a:prstGeom prst="homePlate">
            <a:avLst>
              <a:gd name="adj" fmla="val 37500"/>
            </a:avLst>
          </a:prstGeom>
          <a:gradFill rotWithShape="0">
            <a:gsLst>
              <a:gs pos="0">
                <a:srgbClr val="FFFFFF"/>
              </a:gs>
              <a:gs pos="50000">
                <a:srgbClr val="99FF99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Physical</a:t>
            </a:r>
            <a:r>
              <a:rPr lang="en-US" altLang="en-US" sz="1000" b="1"/>
              <a:t> </a:t>
            </a:r>
          </a:p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Document</a:t>
            </a:r>
          </a:p>
        </p:txBody>
      </p:sp>
      <p:grpSp>
        <p:nvGrpSpPr>
          <p:cNvPr id="12293" name="Group 60">
            <a:extLst>
              <a:ext uri="{FF2B5EF4-FFF2-40B4-BE49-F238E27FC236}">
                <a16:creationId xmlns:a16="http://schemas.microsoft.com/office/drawing/2014/main" id="{8784D9C6-EFE5-9D90-C23C-CBC8520C7408}"/>
              </a:ext>
            </a:extLst>
          </p:cNvPr>
          <p:cNvGrpSpPr>
            <a:grpSpLocks/>
          </p:cNvGrpSpPr>
          <p:nvPr/>
        </p:nvGrpSpPr>
        <p:grpSpPr bwMode="auto">
          <a:xfrm>
            <a:off x="4865688" y="3360738"/>
            <a:ext cx="3811587" cy="1482725"/>
            <a:chOff x="3065" y="2117"/>
            <a:chExt cx="2401" cy="934"/>
          </a:xfrm>
        </p:grpSpPr>
        <p:pic>
          <p:nvPicPr>
            <p:cNvPr id="12305" name="Picture 43" descr="IRD 3 Back Green png">
              <a:extLst>
                <a:ext uri="{FF2B5EF4-FFF2-40B4-BE49-F238E27FC236}">
                  <a16:creationId xmlns:a16="http://schemas.microsoft.com/office/drawing/2014/main" id="{48F193AA-6083-9915-FDB8-383DDE32A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" y="2121"/>
              <a:ext cx="2401" cy="930"/>
            </a:xfrm>
            <a:prstGeom prst="rect">
              <a:avLst/>
            </a:prstGeom>
            <a:noFill/>
            <a:ln w="6350">
              <a:solidFill>
                <a:srgbClr val="08080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6" name="Picture 45" descr="endorsement 4">
              <a:extLst>
                <a:ext uri="{FF2B5EF4-FFF2-40B4-BE49-F238E27FC236}">
                  <a16:creationId xmlns:a16="http://schemas.microsoft.com/office/drawing/2014/main" id="{24FCA850-1198-A47A-2262-FB90ED2EE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4" y="2641"/>
              <a:ext cx="36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7" name="Text Box 24">
              <a:extLst>
                <a:ext uri="{FF2B5EF4-FFF2-40B4-BE49-F238E27FC236}">
                  <a16:creationId xmlns:a16="http://schemas.microsoft.com/office/drawing/2014/main" id="{BAC86EB5-0987-9F97-A317-6C8676E59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276" y="2490"/>
              <a:ext cx="7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500">
                  <a:solidFill>
                    <a:srgbClr val="000000"/>
                  </a:solidFill>
                  <a:latin typeface="OCR A Extended" panose="02010509020102010303" pitchFamily="50" charset="0"/>
                  <a:cs typeface="Arial" panose="020B0604020202020204" pitchFamily="34" charset="0"/>
                </a:rPr>
                <a:t>*&gt;053000183&lt;*  01/07/2002</a:t>
              </a:r>
              <a:br>
                <a:rPr lang="en-US" altLang="en-US" sz="500">
                  <a:solidFill>
                    <a:srgbClr val="000000"/>
                  </a:solidFill>
                  <a:latin typeface="OCR A Extended" panose="02010509020102010303" pitchFamily="50" charset="0"/>
                  <a:cs typeface="Arial" panose="020B0604020202020204" pitchFamily="34" charset="0"/>
                </a:rPr>
              </a:br>
              <a:r>
                <a:rPr lang="en-US" altLang="en-US" sz="500">
                  <a:solidFill>
                    <a:srgbClr val="000000"/>
                  </a:solidFill>
                  <a:latin typeface="OCR A Extended" panose="02010509020102010303" pitchFamily="50" charset="0"/>
                  <a:cs typeface="Arial" panose="020B0604020202020204" pitchFamily="34" charset="0"/>
                </a:rPr>
                <a:t>1800539446</a:t>
              </a:r>
            </a:p>
          </p:txBody>
        </p:sp>
        <p:sp>
          <p:nvSpPr>
            <p:cNvPr id="12308" name="Text Box 25">
              <a:extLst>
                <a:ext uri="{FF2B5EF4-FFF2-40B4-BE49-F238E27FC236}">
                  <a16:creationId xmlns:a16="http://schemas.microsoft.com/office/drawing/2014/main" id="{CF87EC7A-F36F-ED4A-ABD3-4ECF8D5F9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624" y="2429"/>
              <a:ext cx="7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500">
                  <a:solidFill>
                    <a:srgbClr val="000000"/>
                  </a:solidFill>
                  <a:latin typeface="OCR A Extended" panose="02010509020102010303" pitchFamily="50" charset="0"/>
                </a:rPr>
                <a:t>*017503122*  01/10/2002</a:t>
              </a:r>
              <a:br>
                <a:rPr lang="en-US" altLang="en-US" sz="500">
                  <a:solidFill>
                    <a:srgbClr val="000000"/>
                  </a:solidFill>
                  <a:latin typeface="OCR A Extended" panose="02010509020102010303" pitchFamily="50" charset="0"/>
                </a:rPr>
              </a:br>
              <a:r>
                <a:rPr lang="en-US" altLang="en-US" sz="500">
                  <a:solidFill>
                    <a:srgbClr val="000000"/>
                  </a:solidFill>
                  <a:latin typeface="OCR A Extended" panose="02010509020102010303" pitchFamily="50" charset="0"/>
                </a:rPr>
                <a:t>1587448979</a:t>
              </a:r>
            </a:p>
          </p:txBody>
        </p:sp>
        <p:grpSp>
          <p:nvGrpSpPr>
            <p:cNvPr id="12309" name="Group 52">
              <a:extLst>
                <a:ext uri="{FF2B5EF4-FFF2-40B4-BE49-F238E27FC236}">
                  <a16:creationId xmlns:a16="http://schemas.microsoft.com/office/drawing/2014/main" id="{2E7D9B1A-0B4F-15E3-6FF3-46716CF74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9" y="2246"/>
              <a:ext cx="464" cy="188"/>
              <a:chOff x="3791" y="2246"/>
              <a:chExt cx="464" cy="188"/>
            </a:xfrm>
          </p:grpSpPr>
          <p:pic>
            <p:nvPicPr>
              <p:cNvPr id="12310" name="Picture 44" descr="endorsement 3">
                <a:extLst>
                  <a:ext uri="{FF2B5EF4-FFF2-40B4-BE49-F238E27FC236}">
                    <a16:creationId xmlns:a16="http://schemas.microsoft.com/office/drawing/2014/main" id="{6591D26E-CE10-C017-1D92-B3ABEE658A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1" y="2246"/>
                <a:ext cx="397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1" name="Picture 40" descr="endorsement 5">
                <a:extLst>
                  <a:ext uri="{FF2B5EF4-FFF2-40B4-BE49-F238E27FC236}">
                    <a16:creationId xmlns:a16="http://schemas.microsoft.com/office/drawing/2014/main" id="{BBAAA78A-A18F-416E-5FF4-60031076F5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4" y="2246"/>
                <a:ext cx="38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294" name="AutoShape 47">
            <a:extLst>
              <a:ext uri="{FF2B5EF4-FFF2-40B4-BE49-F238E27FC236}">
                <a16:creationId xmlns:a16="http://schemas.microsoft.com/office/drawing/2014/main" id="{279CAAEE-D149-06D8-8E30-113F24950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289550"/>
            <a:ext cx="3030538" cy="501650"/>
          </a:xfrm>
          <a:prstGeom prst="wedgeRoundRectCallout">
            <a:avLst>
              <a:gd name="adj1" fmla="val 58120"/>
              <a:gd name="adj2" fmla="val -226264"/>
              <a:gd name="adj3" fmla="val 16667"/>
            </a:avLst>
          </a:prstGeom>
          <a:solidFill>
            <a:srgbClr val="FFFF99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Bank 5 (BOFD 2) electronic BOFD endorsement information is printed in the defined area of the subsequent IRD.</a:t>
            </a:r>
          </a:p>
        </p:txBody>
      </p:sp>
      <p:sp>
        <p:nvSpPr>
          <p:cNvPr id="12295" name="AutoShape 48">
            <a:extLst>
              <a:ext uri="{FF2B5EF4-FFF2-40B4-BE49-F238E27FC236}">
                <a16:creationId xmlns:a16="http://schemas.microsoft.com/office/drawing/2014/main" id="{4A41AAE5-F3B9-1A7D-E7BE-DDC943D65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200650"/>
            <a:ext cx="2681288" cy="514350"/>
          </a:xfrm>
          <a:prstGeom prst="wedgeRoundRectCallout">
            <a:avLst>
              <a:gd name="adj1" fmla="val 12699"/>
              <a:gd name="adj2" fmla="val -203088"/>
              <a:gd name="adj3" fmla="val 16667"/>
            </a:avLst>
          </a:prstGeom>
          <a:solidFill>
            <a:srgbClr val="FFFF99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Bank 6 electronic subsequent endorsement information is printed in the defined area of the subsequent IRD.</a:t>
            </a:r>
          </a:p>
        </p:txBody>
      </p:sp>
      <p:sp>
        <p:nvSpPr>
          <p:cNvPr id="12296" name="AutoShape 49">
            <a:extLst>
              <a:ext uri="{FF2B5EF4-FFF2-40B4-BE49-F238E27FC236}">
                <a16:creationId xmlns:a16="http://schemas.microsoft.com/office/drawing/2014/main" id="{B388B564-C4F8-175A-E007-5E69A211E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2768600"/>
            <a:ext cx="2427288" cy="355600"/>
          </a:xfrm>
          <a:prstGeom prst="wedgeRoundRectCallout">
            <a:avLst>
              <a:gd name="adj1" fmla="val -4481"/>
              <a:gd name="adj2" fmla="val 131694"/>
              <a:gd name="adj3" fmla="val 16667"/>
            </a:avLst>
          </a:prstGeom>
          <a:solidFill>
            <a:srgbClr val="FFFF99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Bank 6 is identified as the creator of the subsequent IRD.</a:t>
            </a:r>
          </a:p>
        </p:txBody>
      </p:sp>
      <p:sp>
        <p:nvSpPr>
          <p:cNvPr id="12297" name="AutoShape 50">
            <a:extLst>
              <a:ext uri="{FF2B5EF4-FFF2-40B4-BE49-F238E27FC236}">
                <a16:creationId xmlns:a16="http://schemas.microsoft.com/office/drawing/2014/main" id="{474808C9-9FA4-2A35-FF06-A0ECBBD89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781300"/>
            <a:ext cx="2554288" cy="342900"/>
          </a:xfrm>
          <a:prstGeom prst="wedgeRoundRectCallout">
            <a:avLst>
              <a:gd name="adj1" fmla="val -79833"/>
              <a:gd name="adj2" fmla="val 153241"/>
              <a:gd name="adj3" fmla="val 16667"/>
            </a:avLst>
          </a:prstGeom>
          <a:solidFill>
            <a:srgbClr val="FFFF99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The identity of the original truncating institution is always known. </a:t>
            </a:r>
          </a:p>
        </p:txBody>
      </p:sp>
      <p:sp>
        <p:nvSpPr>
          <p:cNvPr id="12298" name="AutoShape 51">
            <a:extLst>
              <a:ext uri="{FF2B5EF4-FFF2-40B4-BE49-F238E27FC236}">
                <a16:creationId xmlns:a16="http://schemas.microsoft.com/office/drawing/2014/main" id="{4AD6B28F-F4EB-507B-E48F-2F426053D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2514600"/>
            <a:ext cx="2427288" cy="666750"/>
          </a:xfrm>
          <a:prstGeom prst="wedgeRoundRectCallout">
            <a:avLst>
              <a:gd name="adj1" fmla="val -77144"/>
              <a:gd name="adj2" fmla="val 112620"/>
              <a:gd name="adj3" fmla="val 16667"/>
            </a:avLst>
          </a:prstGeom>
          <a:solidFill>
            <a:srgbClr val="FFFF99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Bank 4 sprays a physical endorsement upon receipt, processes the IRD as a check, and makes payment.</a:t>
            </a:r>
          </a:p>
        </p:txBody>
      </p:sp>
      <p:sp>
        <p:nvSpPr>
          <p:cNvPr id="12299" name="Text Box 55">
            <a:extLst>
              <a:ext uri="{FF2B5EF4-FFF2-40B4-BE49-F238E27FC236}">
                <a16:creationId xmlns:a16="http://schemas.microsoft.com/office/drawing/2014/main" id="{E95894D8-97AA-2578-D0CD-FB64DAC5F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324600"/>
            <a:ext cx="270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r>
              <a:rPr kumimoji="1" lang="en-US" altLang="en-US" sz="1000"/>
              <a:t>Note:	Illustrations are not fully representative</a:t>
            </a:r>
            <a:br>
              <a:rPr kumimoji="1" lang="en-US" altLang="en-US" sz="1000"/>
            </a:br>
            <a:r>
              <a:rPr kumimoji="1" lang="en-US" altLang="en-US" sz="1000"/>
              <a:t>of actual documents and images.</a:t>
            </a:r>
          </a:p>
        </p:txBody>
      </p:sp>
      <p:grpSp>
        <p:nvGrpSpPr>
          <p:cNvPr id="12300" name="Group 62">
            <a:extLst>
              <a:ext uri="{FF2B5EF4-FFF2-40B4-BE49-F238E27FC236}">
                <a16:creationId xmlns:a16="http://schemas.microsoft.com/office/drawing/2014/main" id="{F6CA292E-1379-AA19-86FC-154343CF3F64}"/>
              </a:ext>
            </a:extLst>
          </p:cNvPr>
          <p:cNvGrpSpPr>
            <a:grpSpLocks/>
          </p:cNvGrpSpPr>
          <p:nvPr/>
        </p:nvGrpSpPr>
        <p:grpSpPr bwMode="auto">
          <a:xfrm>
            <a:off x="939800" y="3392488"/>
            <a:ext cx="3751263" cy="1450975"/>
            <a:chOff x="592" y="2137"/>
            <a:chExt cx="2363" cy="914"/>
          </a:xfrm>
        </p:grpSpPr>
        <p:pic>
          <p:nvPicPr>
            <p:cNvPr id="12302" name="Picture 42" descr="IRD 3 Front Green png">
              <a:extLst>
                <a:ext uri="{FF2B5EF4-FFF2-40B4-BE49-F238E27FC236}">
                  <a16:creationId xmlns:a16="http://schemas.microsoft.com/office/drawing/2014/main" id="{66477DFA-3635-7021-B93A-80BE2A40E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" y="2137"/>
              <a:ext cx="2363" cy="914"/>
            </a:xfrm>
            <a:prstGeom prst="rect">
              <a:avLst/>
            </a:prstGeom>
            <a:noFill/>
            <a:ln w="6350">
              <a:solidFill>
                <a:srgbClr val="08080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3" name="Text Box 57">
              <a:extLst>
                <a:ext uri="{FF2B5EF4-FFF2-40B4-BE49-F238E27FC236}">
                  <a16:creationId xmlns:a16="http://schemas.microsoft.com/office/drawing/2014/main" id="{72D9E48D-C273-501D-04EF-5EA2F6848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901" y="2441"/>
              <a:ext cx="660" cy="1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600">
                  <a:solidFill>
                    <a:srgbClr val="000000"/>
                  </a:solidFill>
                  <a:latin typeface="OCR-A BT" pitchFamily="34" charset="0"/>
                  <a:cs typeface="Arial" panose="020B0604020202020204" pitchFamily="34" charset="0"/>
                </a:rPr>
                <a:t>[031000011] 01/02/2002</a:t>
              </a:r>
              <a:br>
                <a:rPr lang="en-US" altLang="en-US" sz="600">
                  <a:solidFill>
                    <a:srgbClr val="000000"/>
                  </a:solidFill>
                  <a:latin typeface="OCR-A BT" pitchFamily="34" charset="0"/>
                  <a:cs typeface="Arial" panose="020B0604020202020204" pitchFamily="34" charset="0"/>
                </a:rPr>
              </a:br>
              <a:r>
                <a:rPr lang="en-US" altLang="en-US" sz="600">
                  <a:solidFill>
                    <a:srgbClr val="000000"/>
                  </a:solidFill>
                  <a:latin typeface="OCR-A BT" pitchFamily="34" charset="0"/>
                  <a:cs typeface="Arial" panose="020B0604020202020204" pitchFamily="34" charset="0"/>
                </a:rPr>
                <a:t>7815830233</a:t>
              </a:r>
            </a:p>
          </p:txBody>
        </p:sp>
        <p:sp>
          <p:nvSpPr>
            <p:cNvPr id="12304" name="Rectangle 58">
              <a:extLst>
                <a:ext uri="{FF2B5EF4-FFF2-40B4-BE49-F238E27FC236}">
                  <a16:creationId xmlns:a16="http://schemas.microsoft.com/office/drawing/2014/main" id="{05E8B286-622A-A2DE-764A-37123E6E3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752"/>
              <a:ext cx="432" cy="40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100000">
                  <a:srgbClr val="DBDBD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301" name="Text Box 61">
            <a:extLst>
              <a:ext uri="{FF2B5EF4-FFF2-40B4-BE49-F238E27FC236}">
                <a16:creationId xmlns:a16="http://schemas.microsoft.com/office/drawing/2014/main" id="{41479D44-D4FB-7FB3-E485-D1834CF89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3290888"/>
            <a:ext cx="119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5B5B5B"/>
                </a:solidFill>
                <a:latin typeface="Arial" panose="020B0604020202020204" pitchFamily="34" charset="0"/>
              </a:rPr>
              <a:t>NSF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170">
            <a:extLst>
              <a:ext uri="{FF2B5EF4-FFF2-40B4-BE49-F238E27FC236}">
                <a16:creationId xmlns:a16="http://schemas.microsoft.com/office/drawing/2014/main" id="{15F3A696-A789-7369-C956-D8EBAC7A7F53}"/>
              </a:ext>
            </a:extLst>
          </p:cNvPr>
          <p:cNvGrpSpPr>
            <a:grpSpLocks/>
          </p:cNvGrpSpPr>
          <p:nvPr/>
        </p:nvGrpSpPr>
        <p:grpSpPr bwMode="auto">
          <a:xfrm>
            <a:off x="3084513" y="3429000"/>
            <a:ext cx="3773487" cy="1701800"/>
            <a:chOff x="1943" y="2160"/>
            <a:chExt cx="2377" cy="1072"/>
          </a:xfrm>
        </p:grpSpPr>
        <p:sp>
          <p:nvSpPr>
            <p:cNvPr id="13326" name="Text Box 5163">
              <a:extLst>
                <a:ext uri="{FF2B5EF4-FFF2-40B4-BE49-F238E27FC236}">
                  <a16:creationId xmlns:a16="http://schemas.microsoft.com/office/drawing/2014/main" id="{0973C99E-2303-42CE-955E-F697DB631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4" y="3053"/>
              <a:ext cx="2376" cy="179"/>
            </a:xfrm>
            <a:prstGeom prst="rect">
              <a:avLst/>
            </a:prstGeom>
            <a:solidFill>
              <a:srgbClr val="F8F8F8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28600" tIns="91440" rIns="128016"/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500" b="1">
                  <a:solidFill>
                    <a:srgbClr val="000000"/>
                  </a:solidFill>
                  <a:latin typeface="Micr TDH" panose="05010109010101010101" pitchFamily="50" charset="2"/>
                  <a:cs typeface="Arial" panose="020B0604020202020204" pitchFamily="34" charset="0"/>
                </a:rPr>
                <a:t>5A031000011A                         B</a:t>
              </a:r>
              <a:r>
                <a:rPr lang="en-US" altLang="en-US" sz="500">
                  <a:solidFill>
                    <a:srgbClr val="000000"/>
                  </a:solidFill>
                  <a:latin typeface="Micr TDH" panose="05010109010101010101" pitchFamily="50" charset="2"/>
                  <a:cs typeface="Arial" panose="020B0604020202020204" pitchFamily="34" charset="0"/>
                </a:rPr>
                <a:t>0000029545</a:t>
              </a:r>
              <a:r>
                <a:rPr lang="en-US" altLang="en-US" sz="500" b="1">
                  <a:solidFill>
                    <a:srgbClr val="000000"/>
                  </a:solidFill>
                  <a:latin typeface="Micr TDH" panose="05010109010101010101" pitchFamily="50" charset="2"/>
                  <a:cs typeface="Arial" panose="020B0604020202020204" pitchFamily="34" charset="0"/>
                </a:rPr>
                <a:t>B</a:t>
              </a:r>
            </a:p>
          </p:txBody>
        </p:sp>
        <p:pic>
          <p:nvPicPr>
            <p:cNvPr id="13327" name="Picture 5164" descr="IRD 1 Front Green png">
              <a:extLst>
                <a:ext uri="{FF2B5EF4-FFF2-40B4-BE49-F238E27FC236}">
                  <a16:creationId xmlns:a16="http://schemas.microsoft.com/office/drawing/2014/main" id="{844FB063-B362-402C-2CDC-B4C72D2C3F8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" y="2160"/>
              <a:ext cx="2377" cy="92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8" name="Picture 5165" descr="front w Text">
              <a:extLst>
                <a:ext uri="{FF2B5EF4-FFF2-40B4-BE49-F238E27FC236}">
                  <a16:creationId xmlns:a16="http://schemas.microsoft.com/office/drawing/2014/main" id="{C60639B3-7052-32C3-01BB-D9D9BA93E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" y="2179"/>
              <a:ext cx="1565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Text Box 5166">
              <a:extLst>
                <a:ext uri="{FF2B5EF4-FFF2-40B4-BE49-F238E27FC236}">
                  <a16:creationId xmlns:a16="http://schemas.microsoft.com/office/drawing/2014/main" id="{C1D55189-E544-ED9C-BDF8-83889BC80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27" y="2475"/>
              <a:ext cx="720" cy="116"/>
            </a:xfrm>
            <a:prstGeom prst="rect">
              <a:avLst/>
            </a:prstGeom>
            <a:solidFill>
              <a:srgbClr val="D9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600">
                  <a:solidFill>
                    <a:srgbClr val="000000"/>
                  </a:solidFill>
                  <a:latin typeface="OCR-A BT" pitchFamily="34" charset="0"/>
                  <a:cs typeface="Arial" panose="020B0604020202020204" pitchFamily="34" charset="0"/>
                </a:rPr>
                <a:t>[031000011] 01/02/2002</a:t>
              </a:r>
              <a:br>
                <a:rPr lang="en-US" altLang="en-US" sz="600">
                  <a:solidFill>
                    <a:srgbClr val="000000"/>
                  </a:solidFill>
                  <a:latin typeface="OCR-A BT" pitchFamily="34" charset="0"/>
                  <a:cs typeface="Arial" panose="020B0604020202020204" pitchFamily="34" charset="0"/>
                </a:rPr>
              </a:br>
              <a:r>
                <a:rPr lang="en-US" altLang="en-US" sz="600">
                  <a:solidFill>
                    <a:srgbClr val="000000"/>
                  </a:solidFill>
                  <a:latin typeface="OCR-A BT" pitchFamily="34" charset="0"/>
                  <a:cs typeface="Arial" panose="020B0604020202020204" pitchFamily="34" charset="0"/>
                </a:rPr>
                <a:t>7815830233</a:t>
              </a:r>
            </a:p>
          </p:txBody>
        </p:sp>
        <p:sp>
          <p:nvSpPr>
            <p:cNvPr id="13330" name="Text Box 5168">
              <a:extLst>
                <a:ext uri="{FF2B5EF4-FFF2-40B4-BE49-F238E27FC236}">
                  <a16:creationId xmlns:a16="http://schemas.microsoft.com/office/drawing/2014/main" id="{42496122-1BE4-968D-9C26-B3B091048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" y="2779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600">
                  <a:solidFill>
                    <a:srgbClr val="777777"/>
                  </a:solidFill>
                  <a:latin typeface="Micr TDH" panose="05010109010101010101" pitchFamily="50" charset="2"/>
                </a:rPr>
                <a:t>0145</a:t>
              </a:r>
            </a:p>
          </p:txBody>
        </p:sp>
      </p:grpSp>
      <p:sp>
        <p:nvSpPr>
          <p:cNvPr id="13315" name="Rectangle 5138">
            <a:extLst>
              <a:ext uri="{FF2B5EF4-FFF2-40B4-BE49-F238E27FC236}">
                <a16:creationId xmlns:a16="http://schemas.microsoft.com/office/drawing/2014/main" id="{49D21564-A125-4D22-7111-14AA63DADB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X9.37 Elements Within an IRD, Front</a:t>
            </a:r>
          </a:p>
        </p:txBody>
      </p:sp>
      <p:sp>
        <p:nvSpPr>
          <p:cNvPr id="13316" name="AutoShape 5144">
            <a:extLst>
              <a:ext uri="{FF2B5EF4-FFF2-40B4-BE49-F238E27FC236}">
                <a16:creationId xmlns:a16="http://schemas.microsoft.com/office/drawing/2014/main" id="{34AD2E1B-9474-9439-E2CF-867CCEFB4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1600200" cy="533400"/>
          </a:xfrm>
          <a:prstGeom prst="wedgeRectCallout">
            <a:avLst>
              <a:gd name="adj1" fmla="val 98315"/>
              <a:gd name="adj2" fmla="val 295236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Region 3F, Creation Institution.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>
                <a:solidFill>
                  <a:srgbClr val="000000"/>
                </a:solidFill>
              </a:rPr>
              <a:t>Not from X9.37.</a:t>
            </a:r>
          </a:p>
        </p:txBody>
      </p:sp>
      <p:sp>
        <p:nvSpPr>
          <p:cNvPr id="13317" name="AutoShape 5145">
            <a:extLst>
              <a:ext uri="{FF2B5EF4-FFF2-40B4-BE49-F238E27FC236}">
                <a16:creationId xmlns:a16="http://schemas.microsoft.com/office/drawing/2014/main" id="{34A92843-6FD9-11A4-C2DE-BBC660356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143000"/>
            <a:ext cx="5257800" cy="1295400"/>
          </a:xfrm>
          <a:prstGeom prst="wedgeRectCallout">
            <a:avLst>
              <a:gd name="adj1" fmla="val -27870"/>
              <a:gd name="adj2" fmla="val 132968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Region 2F, Original Check Truncation Institution.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 b="1">
                <a:solidFill>
                  <a:srgbClr val="000000"/>
                </a:solidFill>
              </a:rPr>
              <a:t>Forward IRD</a:t>
            </a:r>
          </a:p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Section 11, Addendum A (Type 26), Fields 3, 4 and 5, if Field 9 is flagged “yes.”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>
                <a:solidFill>
                  <a:srgbClr val="000000"/>
                </a:solidFill>
              </a:rPr>
              <a:t>Section 13, Addendum C (Type 28), Fields 3, 4, and 5, if Field 6 is flagged “yes.”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 b="1">
                <a:solidFill>
                  <a:srgbClr val="000000"/>
                </a:solidFill>
              </a:rPr>
              <a:t>Return IRD</a:t>
            </a:r>
          </a:p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Section 15, Return Addendum A (Type 32), Fields 3, 4, and 5, if Field 9 is flagged “yes.”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>
                <a:solidFill>
                  <a:srgbClr val="000000"/>
                </a:solidFill>
              </a:rPr>
              <a:t> Section 18, Return Addendum D (Type 35), Fields 3, 4, and 5, if Field 6 is flagged “yes.”</a:t>
            </a:r>
          </a:p>
          <a:p>
            <a:pPr algn="ctr" eaLnBrk="1" hangingPunct="1"/>
            <a:r>
              <a:rPr lang="en-US" altLang="en-US" sz="1000" i="1">
                <a:solidFill>
                  <a:srgbClr val="000000"/>
                </a:solidFill>
              </a:rPr>
              <a:t>(If more than one truncator is indicated, then the earliest dated addendum would be used.)</a:t>
            </a:r>
          </a:p>
        </p:txBody>
      </p:sp>
      <p:sp>
        <p:nvSpPr>
          <p:cNvPr id="13318" name="AutoShape 5146">
            <a:extLst>
              <a:ext uri="{FF2B5EF4-FFF2-40B4-BE49-F238E27FC236}">
                <a16:creationId xmlns:a16="http://schemas.microsoft.com/office/drawing/2014/main" id="{8FCC55BF-0945-25C8-F99A-BF29C653D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486400"/>
            <a:ext cx="3657600" cy="1143000"/>
          </a:xfrm>
          <a:prstGeom prst="wedgeRectCallout">
            <a:avLst>
              <a:gd name="adj1" fmla="val -36417"/>
              <a:gd name="adj2" fmla="val -112222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Region 5F, Required MICR Region.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 b="1">
                <a:solidFill>
                  <a:srgbClr val="000000"/>
                </a:solidFill>
              </a:rPr>
              <a:t>Forward IRD</a:t>
            </a:r>
          </a:p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Section 10, Check Detail Record (Type 25),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>
                <a:solidFill>
                  <a:srgbClr val="000000"/>
                </a:solidFill>
              </a:rPr>
              <a:t>Fields 2, 3, 4, 5, 6 and 7.</a:t>
            </a:r>
          </a:p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</a:rPr>
              <a:t>Return IRD</a:t>
            </a:r>
            <a:br>
              <a:rPr lang="en-US" altLang="en-US" sz="1000" b="1">
                <a:solidFill>
                  <a:srgbClr val="000000"/>
                </a:solidFill>
              </a:rPr>
            </a:br>
            <a:r>
              <a:rPr lang="en-US" altLang="en-US" sz="1000">
                <a:solidFill>
                  <a:srgbClr val="000000"/>
                </a:solidFill>
              </a:rPr>
              <a:t>Section 14, Return Record (Type 31), Fields 2, 3, 4, 5, and 11.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>
                <a:solidFill>
                  <a:srgbClr val="000000"/>
                </a:solidFill>
              </a:rPr>
              <a:t>Section 16, Return Addendum B (Type 33), Field 3.</a:t>
            </a:r>
          </a:p>
        </p:txBody>
      </p:sp>
      <p:sp>
        <p:nvSpPr>
          <p:cNvPr id="13319" name="AutoShape 5151">
            <a:extLst>
              <a:ext uri="{FF2B5EF4-FFF2-40B4-BE49-F238E27FC236}">
                <a16:creationId xmlns:a16="http://schemas.microsoft.com/office/drawing/2014/main" id="{3469696C-E08B-32D1-8283-0E4DA60F3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472113"/>
            <a:ext cx="2438400" cy="700087"/>
          </a:xfrm>
          <a:prstGeom prst="wedgeRectCallout">
            <a:avLst>
              <a:gd name="adj1" fmla="val 34440"/>
              <a:gd name="adj2" fmla="val -118255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Region 6F, Qualified MICR Return Region.  Check Detail Addendum A Record (Type 26), Field 3. Check Detail Record (Type 25), Field 7.</a:t>
            </a:r>
            <a:endParaRPr lang="en-US" altLang="en-US" sz="1200"/>
          </a:p>
        </p:txBody>
      </p:sp>
      <p:sp>
        <p:nvSpPr>
          <p:cNvPr id="13320" name="AutoShape 5152">
            <a:extLst>
              <a:ext uri="{FF2B5EF4-FFF2-40B4-BE49-F238E27FC236}">
                <a16:creationId xmlns:a16="http://schemas.microsoft.com/office/drawing/2014/main" id="{416D9EBB-73D5-E115-394F-107248396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1600200" cy="685800"/>
          </a:xfrm>
          <a:prstGeom prst="wedgeRectCallout">
            <a:avLst>
              <a:gd name="adj1" fmla="val 93255"/>
              <a:gd name="adj2" fmla="val -4630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Region 7F, Return Reason. Selected by Creator.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>
                <a:solidFill>
                  <a:srgbClr val="000000"/>
                </a:solidFill>
              </a:rPr>
              <a:t> Section 14, Return Record (Type 31), Field 6.</a:t>
            </a:r>
          </a:p>
        </p:txBody>
      </p:sp>
      <p:sp>
        <p:nvSpPr>
          <p:cNvPr id="13321" name="AutoShape 5153">
            <a:extLst>
              <a:ext uri="{FF2B5EF4-FFF2-40B4-BE49-F238E27FC236}">
                <a16:creationId xmlns:a16="http://schemas.microsoft.com/office/drawing/2014/main" id="{992F3986-03F4-178B-ECB2-C80EB6277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743200"/>
            <a:ext cx="1676400" cy="533400"/>
          </a:xfrm>
          <a:prstGeom prst="wedgeRectCallout">
            <a:avLst>
              <a:gd name="adj1" fmla="val -77176"/>
              <a:gd name="adj2" fmla="val 144644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Region 1F, Return Reason Overlay. First two lines match the text in Region 7F.</a:t>
            </a:r>
          </a:p>
        </p:txBody>
      </p:sp>
      <p:sp>
        <p:nvSpPr>
          <p:cNvPr id="13322" name="AutoShape 5154">
            <a:extLst>
              <a:ext uri="{FF2B5EF4-FFF2-40B4-BE49-F238E27FC236}">
                <a16:creationId xmlns:a16="http://schemas.microsoft.com/office/drawing/2014/main" id="{92818EE7-4F9A-086E-4F82-9F58C6FDF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895600"/>
            <a:ext cx="1371600" cy="533400"/>
          </a:xfrm>
          <a:prstGeom prst="wedgeRectCallout">
            <a:avLst>
              <a:gd name="adj1" fmla="val 99306"/>
              <a:gd name="adj2" fmla="val 113097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Region 4F, Legend. Selected by Creator.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>
                <a:solidFill>
                  <a:srgbClr val="000000"/>
                </a:solidFill>
              </a:rPr>
              <a:t> Not from X9.37.</a:t>
            </a:r>
          </a:p>
        </p:txBody>
      </p:sp>
      <p:sp>
        <p:nvSpPr>
          <p:cNvPr id="13323" name="AutoShape 5155">
            <a:extLst>
              <a:ext uri="{FF2B5EF4-FFF2-40B4-BE49-F238E27FC236}">
                <a16:creationId xmlns:a16="http://schemas.microsoft.com/office/drawing/2014/main" id="{B4CD5F91-128B-03BA-807A-165EE824B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029200"/>
            <a:ext cx="1600200" cy="533400"/>
          </a:xfrm>
          <a:prstGeom prst="wedgeRectCallout">
            <a:avLst>
              <a:gd name="adj1" fmla="val 94741"/>
              <a:gd name="adj2" fmla="val -167264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Region 8F, Optional Data. Selected by creator.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>
                <a:solidFill>
                  <a:srgbClr val="000000"/>
                </a:solidFill>
              </a:rPr>
              <a:t> Not from X9.37.</a:t>
            </a:r>
          </a:p>
        </p:txBody>
      </p:sp>
      <p:sp>
        <p:nvSpPr>
          <p:cNvPr id="13324" name="AutoShape 5156">
            <a:extLst>
              <a:ext uri="{FF2B5EF4-FFF2-40B4-BE49-F238E27FC236}">
                <a16:creationId xmlns:a16="http://schemas.microsoft.com/office/drawing/2014/main" id="{D582C4D5-5CF9-C66B-2FA6-FE9EF5AAF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667000"/>
            <a:ext cx="1828800" cy="838200"/>
          </a:xfrm>
          <a:prstGeom prst="wedgeRectCallout">
            <a:avLst>
              <a:gd name="adj1" fmla="val -81685"/>
              <a:gd name="adj2" fmla="val 90153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Region 1F, Item Front.</a:t>
            </a:r>
          </a:p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Section 21, Image View Detail Record (Type 50), Field 8.</a:t>
            </a:r>
          </a:p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Section 22, Image View Data Record (Type 52), Field 19.</a:t>
            </a:r>
          </a:p>
        </p:txBody>
      </p:sp>
      <p:sp>
        <p:nvSpPr>
          <p:cNvPr id="13325" name="Text Box 5169">
            <a:extLst>
              <a:ext uri="{FF2B5EF4-FFF2-40B4-BE49-F238E27FC236}">
                <a16:creationId xmlns:a16="http://schemas.microsoft.com/office/drawing/2014/main" id="{3DECEAD6-A8DF-DB7B-D1DF-8117B69E1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3367088"/>
            <a:ext cx="104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NSF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6">
            <a:extLst>
              <a:ext uri="{FF2B5EF4-FFF2-40B4-BE49-F238E27FC236}">
                <a16:creationId xmlns:a16="http://schemas.microsoft.com/office/drawing/2014/main" id="{A038D4CF-6B83-AD1C-61D7-8D9D214EEC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167063"/>
            <a:ext cx="3811588" cy="1709737"/>
            <a:chOff x="3107" y="1707"/>
            <a:chExt cx="2401" cy="1077"/>
          </a:xfrm>
        </p:grpSpPr>
        <p:sp>
          <p:nvSpPr>
            <p:cNvPr id="14342" name="Text Box 17">
              <a:extLst>
                <a:ext uri="{FF2B5EF4-FFF2-40B4-BE49-F238E27FC236}">
                  <a16:creationId xmlns:a16="http://schemas.microsoft.com/office/drawing/2014/main" id="{22A0285C-F0C2-B7C2-40C2-C0E0B696D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9" y="2605"/>
              <a:ext cx="2399" cy="179"/>
            </a:xfrm>
            <a:prstGeom prst="rect">
              <a:avLst/>
            </a:prstGeom>
            <a:solidFill>
              <a:srgbClr val="F8F8F8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28600" tIns="91440" rIns="128016"/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en-US" altLang="en-US" sz="500" b="1">
                <a:solidFill>
                  <a:srgbClr val="000000"/>
                </a:solidFill>
                <a:latin typeface="Micr TDH" panose="05010109010101010101" pitchFamily="50" charset="2"/>
                <a:cs typeface="Arial" panose="020B0604020202020204" pitchFamily="34" charset="0"/>
              </a:endParaRPr>
            </a:p>
          </p:txBody>
        </p:sp>
        <p:sp>
          <p:nvSpPr>
            <p:cNvPr id="14343" name="Text Box 18">
              <a:extLst>
                <a:ext uri="{FF2B5EF4-FFF2-40B4-BE49-F238E27FC236}">
                  <a16:creationId xmlns:a16="http://schemas.microsoft.com/office/drawing/2014/main" id="{5A18FC29-A34F-B01D-6541-4C6196EC5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904" y="1995"/>
              <a:ext cx="72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500">
                  <a:solidFill>
                    <a:srgbClr val="000000"/>
                  </a:solidFill>
                  <a:latin typeface="OCR A Extended" panose="02010509020102010303" pitchFamily="50" charset="0"/>
                  <a:cs typeface="Arial" panose="020B0604020202020204" pitchFamily="34" charset="0"/>
                </a:rPr>
                <a:t>*011500120*  01/04/2002</a:t>
              </a:r>
              <a:br>
                <a:rPr lang="en-US" altLang="en-US" sz="500">
                  <a:solidFill>
                    <a:srgbClr val="000000"/>
                  </a:solidFill>
                  <a:latin typeface="OCR A Extended" panose="02010509020102010303" pitchFamily="50" charset="0"/>
                  <a:cs typeface="Arial" panose="020B0604020202020204" pitchFamily="34" charset="0"/>
                </a:rPr>
              </a:br>
              <a:r>
                <a:rPr lang="en-US" altLang="en-US" sz="500">
                  <a:solidFill>
                    <a:srgbClr val="000000"/>
                  </a:solidFill>
                  <a:latin typeface="OCR A Extended" panose="02010509020102010303" pitchFamily="50" charset="0"/>
                  <a:cs typeface="Arial" panose="020B0604020202020204" pitchFamily="34" charset="0"/>
                </a:rPr>
                <a:t>8587408979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500">
                <a:solidFill>
                  <a:srgbClr val="000000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14344" name="Picture 19" descr="IRD 1 Back Green png">
              <a:extLst>
                <a:ext uri="{FF2B5EF4-FFF2-40B4-BE49-F238E27FC236}">
                  <a16:creationId xmlns:a16="http://schemas.microsoft.com/office/drawing/2014/main" id="{F965C8B0-7BDE-5D7C-1DA5-167922B7AAE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707"/>
              <a:ext cx="2401" cy="93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5" name="Picture 20" descr="endorsement 3">
              <a:extLst>
                <a:ext uri="{FF2B5EF4-FFF2-40B4-BE49-F238E27FC236}">
                  <a16:creationId xmlns:a16="http://schemas.microsoft.com/office/drawing/2014/main" id="{DCD8A1E6-95DC-7A11-69A3-0D8C34C24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828"/>
              <a:ext cx="39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AutoShape 11">
            <a:extLst>
              <a:ext uri="{FF2B5EF4-FFF2-40B4-BE49-F238E27FC236}">
                <a16:creationId xmlns:a16="http://schemas.microsoft.com/office/drawing/2014/main" id="{90FFB29A-C04D-269D-9244-A41E4DA2F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371600"/>
            <a:ext cx="5105400" cy="1295400"/>
          </a:xfrm>
          <a:prstGeom prst="wedgeRectCallout">
            <a:avLst>
              <a:gd name="adj1" fmla="val 4292"/>
              <a:gd name="adj2" fmla="val 103185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</a:rPr>
              <a:t>Region 1B, Initial BOFD Endorsement Overlay Area.</a:t>
            </a:r>
            <a:br>
              <a:rPr lang="en-US" altLang="en-US" sz="1000" b="1">
                <a:solidFill>
                  <a:srgbClr val="000000"/>
                </a:solidFill>
              </a:rPr>
            </a:br>
            <a:r>
              <a:rPr lang="en-US" altLang="en-US" sz="1000" b="1">
                <a:solidFill>
                  <a:srgbClr val="000000"/>
                </a:solidFill>
              </a:rPr>
              <a:t>Forward IRD</a:t>
            </a:r>
          </a:p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Section 11, Addendum A (Type 26), Fields 3, 4 and 5.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 b="1">
                <a:solidFill>
                  <a:srgbClr val="000000"/>
                </a:solidFill>
              </a:rPr>
              <a:t>Return IRD</a:t>
            </a:r>
          </a:p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Section 15, Return Addendum A (Type 32), Fields 3, 4, and 5.</a:t>
            </a:r>
            <a:br>
              <a:rPr lang="en-US" altLang="en-US" sz="1000">
                <a:solidFill>
                  <a:srgbClr val="000000"/>
                </a:solidFill>
              </a:rPr>
            </a:b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4340" name="AutoShape 13">
            <a:extLst>
              <a:ext uri="{FF2B5EF4-FFF2-40B4-BE49-F238E27FC236}">
                <a16:creationId xmlns:a16="http://schemas.microsoft.com/office/drawing/2014/main" id="{B42CDA0C-FD64-A867-E894-5F1175533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257800"/>
            <a:ext cx="4343400" cy="914400"/>
          </a:xfrm>
          <a:prstGeom prst="wedgeRectCallout">
            <a:avLst>
              <a:gd name="adj1" fmla="val 31250"/>
              <a:gd name="adj2" fmla="val -166843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Region 1B, Subsequent Endorsement Overlay Area for Initial IRD.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Forward IRD</a:t>
            </a:r>
          </a:p>
          <a:p>
            <a:pPr algn="ctr"/>
            <a:r>
              <a:rPr lang="en-US" altLang="en-US" sz="1000">
                <a:solidFill>
                  <a:srgbClr val="000000"/>
                </a:solidFill>
              </a:rPr>
              <a:t>Section 13, Addendum C Record (Type 28), Fields 3, 4, and 5.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Return IRD</a:t>
            </a:r>
          </a:p>
          <a:p>
            <a:pPr algn="ctr"/>
            <a:r>
              <a:rPr lang="en-US" altLang="en-US" sz="1000">
                <a:solidFill>
                  <a:srgbClr val="000000"/>
                </a:solidFill>
              </a:rPr>
              <a:t>Section 18, Return Addendum D (Type 35), Fields 3, 4, and 5.</a:t>
            </a:r>
          </a:p>
        </p:txBody>
      </p:sp>
      <p:sp>
        <p:nvSpPr>
          <p:cNvPr id="14341" name="Rectangle 14">
            <a:extLst>
              <a:ext uri="{FF2B5EF4-FFF2-40B4-BE49-F238E27FC236}">
                <a16:creationId xmlns:a16="http://schemas.microsoft.com/office/drawing/2014/main" id="{ABD625F6-5E47-DA57-4CAC-19A1BAE4BD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X9.37 Elements Within an IRD, Back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26">
            <a:extLst>
              <a:ext uri="{FF2B5EF4-FFF2-40B4-BE49-F238E27FC236}">
                <a16:creationId xmlns:a16="http://schemas.microsoft.com/office/drawing/2014/main" id="{BBEBCB03-05BA-D256-A602-0A3324CFB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588" y="382588"/>
            <a:ext cx="8151812" cy="1065212"/>
          </a:xfrm>
        </p:spPr>
        <p:txBody>
          <a:bodyPr/>
          <a:lstStyle/>
          <a:p>
            <a:pPr eaLnBrk="1" hangingPunct="1"/>
            <a:r>
              <a:rPr lang="en-US" altLang="en-US"/>
              <a:t>ANS X9.100-140 Specifications for an</a:t>
            </a:r>
            <a:br>
              <a:rPr lang="en-US" altLang="en-US"/>
            </a:br>
            <a:r>
              <a:rPr lang="en-US" altLang="en-US"/>
              <a:t>Image Replacement Document – IRD</a:t>
            </a:r>
          </a:p>
        </p:txBody>
      </p:sp>
      <p:sp>
        <p:nvSpPr>
          <p:cNvPr id="1033" name="Text Box 1080">
            <a:extLst>
              <a:ext uri="{FF2B5EF4-FFF2-40B4-BE49-F238E27FC236}">
                <a16:creationId xmlns:a16="http://schemas.microsoft.com/office/drawing/2014/main" id="{3825C411-EB8E-6C17-5CEA-CD44E656B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2000" b="1"/>
              <a:t>IRD Image and Document Flow Overview</a:t>
            </a:r>
          </a:p>
        </p:txBody>
      </p:sp>
      <p:grpSp>
        <p:nvGrpSpPr>
          <p:cNvPr id="1034" name="Group 1199">
            <a:extLst>
              <a:ext uri="{FF2B5EF4-FFF2-40B4-BE49-F238E27FC236}">
                <a16:creationId xmlns:a16="http://schemas.microsoft.com/office/drawing/2014/main" id="{6F1107F6-2F38-B3CA-F59D-737C1AAC7EA1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2286000"/>
            <a:ext cx="6608763" cy="1762125"/>
            <a:chOff x="728" y="1440"/>
            <a:chExt cx="4163" cy="1110"/>
          </a:xfrm>
        </p:grpSpPr>
        <p:sp>
          <p:nvSpPr>
            <p:cNvPr id="1072" name="Rectangle 1150">
              <a:extLst>
                <a:ext uri="{FF2B5EF4-FFF2-40B4-BE49-F238E27FC236}">
                  <a16:creationId xmlns:a16="http://schemas.microsoft.com/office/drawing/2014/main" id="{09ECBAB7-2A01-67C4-012E-895F0C41A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1903"/>
              <a:ext cx="4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3" name="Text Box 1143">
              <a:extLst>
                <a:ext uri="{FF2B5EF4-FFF2-40B4-BE49-F238E27FC236}">
                  <a16:creationId xmlns:a16="http://schemas.microsoft.com/office/drawing/2014/main" id="{54095D4E-CE8D-14CD-D499-7DAE6E679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" y="1440"/>
              <a:ext cx="115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000" b="1"/>
                <a:t>[1]</a:t>
              </a:r>
              <a:r>
                <a:rPr kumimoji="1" lang="en-US" altLang="en-US" sz="1000"/>
                <a:t>  An original check is presented to Bank 1, the Bank of First Deposit</a:t>
              </a:r>
              <a:br>
                <a:rPr kumimoji="1" lang="en-US" altLang="en-US" sz="1000"/>
              </a:br>
              <a:r>
                <a:rPr kumimoji="1" lang="en-US" altLang="en-US" sz="1000"/>
                <a:t>(BOFD 1) and then processed.</a:t>
              </a:r>
            </a:p>
          </p:txBody>
        </p:sp>
        <p:sp>
          <p:nvSpPr>
            <p:cNvPr id="1074" name="Text Box 1144">
              <a:extLst>
                <a:ext uri="{FF2B5EF4-FFF2-40B4-BE49-F238E27FC236}">
                  <a16:creationId xmlns:a16="http://schemas.microsoft.com/office/drawing/2014/main" id="{CD7B42DC-6CB3-2E35-1255-746671762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5" y="1440"/>
              <a:ext cx="115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000" b="1"/>
                <a:t>[2]</a:t>
              </a:r>
              <a:r>
                <a:rPr kumimoji="1" lang="en-US" altLang="en-US" sz="1000"/>
                <a:t> Bank 1 (Truncating Bank) creates an image from the original check and sends electronic data and  the image to Bank 2.</a:t>
              </a:r>
            </a:p>
          </p:txBody>
        </p:sp>
        <p:sp>
          <p:nvSpPr>
            <p:cNvPr id="1075" name="Text Box 1145">
              <a:extLst>
                <a:ext uri="{FF2B5EF4-FFF2-40B4-BE49-F238E27FC236}">
                  <a16:creationId xmlns:a16="http://schemas.microsoft.com/office/drawing/2014/main" id="{AF9F950B-A1AF-CEAB-6FB8-466E98188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" y="1440"/>
              <a:ext cx="115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000" b="1"/>
                <a:t>[3]</a:t>
              </a:r>
              <a:r>
                <a:rPr kumimoji="1" lang="en-US" altLang="en-US" sz="1000"/>
                <a:t> Bank 2 passes along the Image and data received from Bank 1, adding an electronic endorsement.</a:t>
              </a:r>
            </a:p>
          </p:txBody>
        </p:sp>
        <p:grpSp>
          <p:nvGrpSpPr>
            <p:cNvPr id="1076" name="Group 1196">
              <a:extLst>
                <a:ext uri="{FF2B5EF4-FFF2-40B4-BE49-F238E27FC236}">
                  <a16:creationId xmlns:a16="http://schemas.microsoft.com/office/drawing/2014/main" id="{67F9FA2C-6BDD-25F8-7A64-418CB45F78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1" y="2034"/>
              <a:ext cx="432" cy="317"/>
              <a:chOff x="1401" y="2034"/>
              <a:chExt cx="432" cy="317"/>
            </a:xfrm>
          </p:grpSpPr>
          <p:pic>
            <p:nvPicPr>
              <p:cNvPr id="1095" name="Picture 1084">
                <a:extLst>
                  <a:ext uri="{FF2B5EF4-FFF2-40B4-BE49-F238E27FC236}">
                    <a16:creationId xmlns:a16="http://schemas.microsoft.com/office/drawing/2014/main" id="{4F63E384-BD88-17DE-09AF-1F5BF1A3B7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1" y="2034"/>
                <a:ext cx="432" cy="204"/>
              </a:xfrm>
              <a:prstGeom prst="rect">
                <a:avLst/>
              </a:prstGeom>
              <a:noFill/>
              <a:ln w="6350">
                <a:solidFill>
                  <a:srgbClr val="08080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96" name="Text Box 1085">
                <a:extLst>
                  <a:ext uri="{FF2B5EF4-FFF2-40B4-BE49-F238E27FC236}">
                    <a16:creationId xmlns:a16="http://schemas.microsoft.com/office/drawing/2014/main" id="{5C794741-537A-88C7-ADAB-C8BEDC7D1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7" y="2274"/>
                <a:ext cx="36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800"/>
                  <a:t>Check</a:t>
                </a:r>
              </a:p>
            </p:txBody>
          </p:sp>
        </p:grpSp>
        <p:grpSp>
          <p:nvGrpSpPr>
            <p:cNvPr id="1077" name="Group 1197">
              <a:extLst>
                <a:ext uri="{FF2B5EF4-FFF2-40B4-BE49-F238E27FC236}">
                  <a16:creationId xmlns:a16="http://schemas.microsoft.com/office/drawing/2014/main" id="{2346FAC9-18C0-F5A8-FBC0-B8629CAB39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9" y="2034"/>
              <a:ext cx="480" cy="311"/>
              <a:chOff x="2579" y="2034"/>
              <a:chExt cx="480" cy="311"/>
            </a:xfrm>
          </p:grpSpPr>
          <p:pic>
            <p:nvPicPr>
              <p:cNvPr id="1093" name="Picture 1090">
                <a:extLst>
                  <a:ext uri="{FF2B5EF4-FFF2-40B4-BE49-F238E27FC236}">
                    <a16:creationId xmlns:a16="http://schemas.microsoft.com/office/drawing/2014/main" id="{E60F85DB-1722-DD46-2067-1B504EF510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6" y="2034"/>
                <a:ext cx="426" cy="198"/>
              </a:xfrm>
              <a:prstGeom prst="rect">
                <a:avLst/>
              </a:prstGeom>
              <a:noFill/>
              <a:ln w="6350">
                <a:solidFill>
                  <a:srgbClr val="08080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94" name="Text Box 1091">
                <a:extLst>
                  <a:ext uri="{FF2B5EF4-FFF2-40B4-BE49-F238E27FC236}">
                    <a16:creationId xmlns:a16="http://schemas.microsoft.com/office/drawing/2014/main" id="{517D5ACD-4A44-DFD1-DE7F-423D3815F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9" y="2268"/>
                <a:ext cx="48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800"/>
                  <a:t>Check Image</a:t>
                </a:r>
              </a:p>
            </p:txBody>
          </p:sp>
        </p:grpSp>
        <p:grpSp>
          <p:nvGrpSpPr>
            <p:cNvPr id="1078" name="Group 1153">
              <a:extLst>
                <a:ext uri="{FF2B5EF4-FFF2-40B4-BE49-F238E27FC236}">
                  <a16:creationId xmlns:a16="http://schemas.microsoft.com/office/drawing/2014/main" id="{AF12842C-1660-473A-E77D-A5C4A94156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" y="1920"/>
              <a:ext cx="504" cy="546"/>
              <a:chOff x="174" y="1920"/>
              <a:chExt cx="504" cy="546"/>
            </a:xfrm>
          </p:grpSpPr>
          <p:sp>
            <p:nvSpPr>
              <p:cNvPr id="1091" name="Rectangle 1151">
                <a:extLst>
                  <a:ext uri="{FF2B5EF4-FFF2-40B4-BE49-F238E27FC236}">
                    <a16:creationId xmlns:a16="http://schemas.microsoft.com/office/drawing/2014/main" id="{63F5DC58-16D0-AC75-A5BC-9891BB4FB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" y="1920"/>
                <a:ext cx="31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eaLnBrk="1" hangingPunct="1"/>
                <a:r>
                  <a:rPr lang="en-US" altLang="en-US" sz="5400">
                    <a:solidFill>
                      <a:srgbClr val="FF7C80"/>
                    </a:solidFill>
                    <a:latin typeface="Webdings" panose="05030102010509060703" pitchFamily="18" charset="2"/>
                  </a:rPr>
                  <a:t>€</a:t>
                </a:r>
              </a:p>
            </p:txBody>
          </p:sp>
          <p:sp>
            <p:nvSpPr>
              <p:cNvPr id="1092" name="Rectangle 1094">
                <a:extLst>
                  <a:ext uri="{FF2B5EF4-FFF2-40B4-BE49-F238E27FC236}">
                    <a16:creationId xmlns:a16="http://schemas.microsoft.com/office/drawing/2014/main" id="{4E7B0316-7936-3E56-3FB0-D773C73FC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" y="2389"/>
                <a:ext cx="50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800"/>
                  <a:t>Deposit Customer</a:t>
                </a:r>
              </a:p>
            </p:txBody>
          </p:sp>
        </p:grpSp>
        <p:sp>
          <p:nvSpPr>
            <p:cNvPr id="1079" name="AutoShape 1095">
              <a:extLst>
                <a:ext uri="{FF2B5EF4-FFF2-40B4-BE49-F238E27FC236}">
                  <a16:creationId xmlns:a16="http://schemas.microsoft.com/office/drawing/2014/main" id="{2E136606-EE08-19BE-32A5-4153E91A4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" y="2346"/>
              <a:ext cx="576" cy="109"/>
            </a:xfrm>
            <a:prstGeom prst="rightArrow">
              <a:avLst>
                <a:gd name="adj1" fmla="val 50000"/>
                <a:gd name="adj2" fmla="val 132110"/>
              </a:avLst>
            </a:prstGeom>
            <a:gradFill rotWithShape="0">
              <a:gsLst>
                <a:gs pos="0">
                  <a:srgbClr val="E0B500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80" name="Group 1096">
              <a:extLst>
                <a:ext uri="{FF2B5EF4-FFF2-40B4-BE49-F238E27FC236}">
                  <a16:creationId xmlns:a16="http://schemas.microsoft.com/office/drawing/2014/main" id="{C539AAA7-BA47-BF9E-40A6-10BCB28AF9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2" y="2082"/>
              <a:ext cx="321" cy="468"/>
              <a:chOff x="1499" y="1842"/>
              <a:chExt cx="321" cy="468"/>
            </a:xfrm>
          </p:grpSpPr>
          <p:graphicFrame>
            <p:nvGraphicFramePr>
              <p:cNvPr id="1031" name="Object 1097">
                <a:extLst>
                  <a:ext uri="{FF2B5EF4-FFF2-40B4-BE49-F238E27FC236}">
                    <a16:creationId xmlns:a16="http://schemas.microsoft.com/office/drawing/2014/main" id="{8BBC045B-0A5E-B85A-7AB2-E8DF7473970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99" y="1842"/>
              <a:ext cx="321" cy="2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4" imgW="5738400" imgH="4030200" progId="MS_ClipArt_Gallery.2">
                      <p:embed/>
                    </p:oleObj>
                  </mc:Choice>
                  <mc:Fallback>
                    <p:oleObj name="Clip" r:id="rId4" imgW="5738400" imgH="4030200" progId="MS_ClipArt_Gallery.2">
                      <p:embed/>
                      <p:pic>
                        <p:nvPicPr>
                          <p:cNvPr id="0" name="Object 10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9" y="1842"/>
                            <a:ext cx="321" cy="2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90" name="Rectangle 1098">
                <a:extLst>
                  <a:ext uri="{FF2B5EF4-FFF2-40B4-BE49-F238E27FC236}">
                    <a16:creationId xmlns:a16="http://schemas.microsoft.com/office/drawing/2014/main" id="{8F1D12CE-9D44-1664-FD26-8E328D852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2156"/>
                <a:ext cx="19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800"/>
                  <a:t>Bank 1</a:t>
                </a:r>
                <a:br>
                  <a:rPr kumimoji="1" lang="en-US" altLang="en-US" sz="800"/>
                </a:br>
                <a:r>
                  <a:rPr kumimoji="1" lang="en-US" altLang="en-US" sz="800"/>
                  <a:t>BOFD</a:t>
                </a:r>
              </a:p>
            </p:txBody>
          </p:sp>
        </p:grpSp>
        <p:grpSp>
          <p:nvGrpSpPr>
            <p:cNvPr id="1081" name="Group 1099">
              <a:extLst>
                <a:ext uri="{FF2B5EF4-FFF2-40B4-BE49-F238E27FC236}">
                  <a16:creationId xmlns:a16="http://schemas.microsoft.com/office/drawing/2014/main" id="{120B65AC-4992-565D-D237-E595E8899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3" y="2082"/>
              <a:ext cx="321" cy="468"/>
              <a:chOff x="2710" y="1842"/>
              <a:chExt cx="321" cy="468"/>
            </a:xfrm>
          </p:grpSpPr>
          <p:graphicFrame>
            <p:nvGraphicFramePr>
              <p:cNvPr id="1030" name="Object 1100">
                <a:extLst>
                  <a:ext uri="{FF2B5EF4-FFF2-40B4-BE49-F238E27FC236}">
                    <a16:creationId xmlns:a16="http://schemas.microsoft.com/office/drawing/2014/main" id="{8EE66EDF-DF20-B02D-98B7-702AAEC6A71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710" y="1842"/>
              <a:ext cx="321" cy="2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6" imgW="5738400" imgH="4030200" progId="MS_ClipArt_Gallery.2">
                      <p:embed/>
                    </p:oleObj>
                  </mc:Choice>
                  <mc:Fallback>
                    <p:oleObj name="Clip" r:id="rId6" imgW="5738400" imgH="4030200" progId="MS_ClipArt_Gallery.2">
                      <p:embed/>
                      <p:pic>
                        <p:nvPicPr>
                          <p:cNvPr id="0" name="Object 1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0" y="1842"/>
                            <a:ext cx="321" cy="2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89" name="Rectangle 1101">
                <a:extLst>
                  <a:ext uri="{FF2B5EF4-FFF2-40B4-BE49-F238E27FC236}">
                    <a16:creationId xmlns:a16="http://schemas.microsoft.com/office/drawing/2014/main" id="{FF5FCEB5-4D11-C919-9B7A-F8327AA24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1" y="2156"/>
                <a:ext cx="19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800"/>
                  <a:t>Bank 2</a:t>
                </a:r>
                <a:br>
                  <a:rPr kumimoji="1" lang="en-US" altLang="en-US" sz="800"/>
                </a:br>
                <a:r>
                  <a:rPr kumimoji="1" lang="en-US" altLang="en-US" sz="800"/>
                  <a:t>FED</a:t>
                </a:r>
              </a:p>
            </p:txBody>
          </p:sp>
        </p:grpSp>
        <p:grpSp>
          <p:nvGrpSpPr>
            <p:cNvPr id="1082" name="Group 1102">
              <a:extLst>
                <a:ext uri="{FF2B5EF4-FFF2-40B4-BE49-F238E27FC236}">
                  <a16:creationId xmlns:a16="http://schemas.microsoft.com/office/drawing/2014/main" id="{696EAC0C-013B-58FB-95C4-4A87E622B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5" y="2082"/>
              <a:ext cx="426" cy="468"/>
              <a:chOff x="3902" y="1842"/>
              <a:chExt cx="426" cy="468"/>
            </a:xfrm>
          </p:grpSpPr>
          <p:graphicFrame>
            <p:nvGraphicFramePr>
              <p:cNvPr id="1029" name="Object 1103">
                <a:extLst>
                  <a:ext uri="{FF2B5EF4-FFF2-40B4-BE49-F238E27FC236}">
                    <a16:creationId xmlns:a16="http://schemas.microsoft.com/office/drawing/2014/main" id="{F4BB6A5E-E7F3-2FFF-6AE8-3E40D8FBC06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54" y="1842"/>
              <a:ext cx="321" cy="2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7" imgW="5738400" imgH="4030200" progId="MS_ClipArt_Gallery.2">
                      <p:embed/>
                    </p:oleObj>
                  </mc:Choice>
                  <mc:Fallback>
                    <p:oleObj name="Clip" r:id="rId7" imgW="5738400" imgH="4030200" progId="MS_ClipArt_Gallery.2">
                      <p:embed/>
                      <p:pic>
                        <p:nvPicPr>
                          <p:cNvPr id="0" name="Object 11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54" y="1842"/>
                            <a:ext cx="321" cy="2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88" name="Rectangle 1104">
                <a:extLst>
                  <a:ext uri="{FF2B5EF4-FFF2-40B4-BE49-F238E27FC236}">
                    <a16:creationId xmlns:a16="http://schemas.microsoft.com/office/drawing/2014/main" id="{3C0E685B-5AD8-C2C6-A0AA-C0EC0FFB9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" y="2156"/>
                <a:ext cx="42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800"/>
                  <a:t>Bank 3</a:t>
                </a:r>
                <a:br>
                  <a:rPr kumimoji="1" lang="en-US" altLang="en-US" sz="800"/>
                </a:br>
                <a:r>
                  <a:rPr kumimoji="1" lang="en-US" altLang="en-US" sz="800"/>
                  <a:t>INTERMEDIARY</a:t>
                </a:r>
              </a:p>
            </p:txBody>
          </p:sp>
        </p:grpSp>
        <p:sp>
          <p:nvSpPr>
            <p:cNvPr id="1083" name="AutoShape 1108">
              <a:extLst>
                <a:ext uri="{FF2B5EF4-FFF2-40B4-BE49-F238E27FC236}">
                  <a16:creationId xmlns:a16="http://schemas.microsoft.com/office/drawing/2014/main" id="{C6F8E26C-F5E8-2004-05AB-1C62862DC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2346"/>
              <a:ext cx="576" cy="109"/>
            </a:xfrm>
            <a:prstGeom prst="rightArrow">
              <a:avLst>
                <a:gd name="adj1" fmla="val 50000"/>
                <a:gd name="adj2" fmla="val 132110"/>
              </a:avLst>
            </a:prstGeom>
            <a:gradFill rotWithShape="0">
              <a:gsLst>
                <a:gs pos="0">
                  <a:srgbClr val="E0B500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4" name="AutoShape 1109">
              <a:extLst>
                <a:ext uri="{FF2B5EF4-FFF2-40B4-BE49-F238E27FC236}">
                  <a16:creationId xmlns:a16="http://schemas.microsoft.com/office/drawing/2014/main" id="{95074250-167A-D89B-E559-914EDB2F9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346"/>
              <a:ext cx="576" cy="109"/>
            </a:xfrm>
            <a:prstGeom prst="rightArrow">
              <a:avLst>
                <a:gd name="adj1" fmla="val 50000"/>
                <a:gd name="adj2" fmla="val 132110"/>
              </a:avLst>
            </a:prstGeom>
            <a:gradFill rotWithShape="0">
              <a:gsLst>
                <a:gs pos="0">
                  <a:srgbClr val="E0B500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85" name="Group 1198">
              <a:extLst>
                <a:ext uri="{FF2B5EF4-FFF2-40B4-BE49-F238E27FC236}">
                  <a16:creationId xmlns:a16="http://schemas.microsoft.com/office/drawing/2014/main" id="{09DA1BF0-65A3-71D6-CCBE-7C66E40F3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7" y="2016"/>
              <a:ext cx="480" cy="311"/>
              <a:chOff x="3807" y="2016"/>
              <a:chExt cx="480" cy="311"/>
            </a:xfrm>
          </p:grpSpPr>
          <p:pic>
            <p:nvPicPr>
              <p:cNvPr id="1086" name="Picture 1177">
                <a:extLst>
                  <a:ext uri="{FF2B5EF4-FFF2-40B4-BE49-F238E27FC236}">
                    <a16:creationId xmlns:a16="http://schemas.microsoft.com/office/drawing/2014/main" id="{9A37674B-7BA8-AB11-D85F-92C6B8321C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" y="2016"/>
                <a:ext cx="426" cy="198"/>
              </a:xfrm>
              <a:prstGeom prst="rect">
                <a:avLst/>
              </a:prstGeom>
              <a:noFill/>
              <a:ln w="6350">
                <a:solidFill>
                  <a:srgbClr val="08080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87" name="Text Box 1178">
                <a:extLst>
                  <a:ext uri="{FF2B5EF4-FFF2-40B4-BE49-F238E27FC236}">
                    <a16:creationId xmlns:a16="http://schemas.microsoft.com/office/drawing/2014/main" id="{E38794E3-3CBE-D8CE-0BA9-EF8B6CB382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7" y="2250"/>
                <a:ext cx="48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800"/>
                  <a:t>Check Image</a:t>
                </a:r>
              </a:p>
            </p:txBody>
          </p:sp>
        </p:grpSp>
      </p:grpSp>
      <p:grpSp>
        <p:nvGrpSpPr>
          <p:cNvPr id="1035" name="Group 1202">
            <a:extLst>
              <a:ext uri="{FF2B5EF4-FFF2-40B4-BE49-F238E27FC236}">
                <a16:creationId xmlns:a16="http://schemas.microsoft.com/office/drawing/2014/main" id="{EBD0AA4D-D32C-841E-05B1-5A1F55497D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191000"/>
            <a:ext cx="6510338" cy="1901825"/>
            <a:chOff x="795" y="2642"/>
            <a:chExt cx="4101" cy="1198"/>
          </a:xfrm>
        </p:grpSpPr>
        <p:sp>
          <p:nvSpPr>
            <p:cNvPr id="1045" name="Text Box 1148">
              <a:extLst>
                <a:ext uri="{FF2B5EF4-FFF2-40B4-BE49-F238E27FC236}">
                  <a16:creationId xmlns:a16="http://schemas.microsoft.com/office/drawing/2014/main" id="{F1B7E9BC-DC6D-D3CC-8D2F-DF6A24595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3264"/>
              <a:ext cx="115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000" b="1"/>
                <a:t>[6]</a:t>
              </a:r>
              <a:r>
                <a:rPr kumimoji="1" lang="en-US" altLang="en-US" sz="1000"/>
                <a:t> The original IRD is “returned” to the customer.</a:t>
              </a:r>
            </a:p>
          </p:txBody>
        </p:sp>
        <p:sp>
          <p:nvSpPr>
            <p:cNvPr id="1046" name="Text Box 1147">
              <a:extLst>
                <a:ext uri="{FF2B5EF4-FFF2-40B4-BE49-F238E27FC236}">
                  <a16:creationId xmlns:a16="http://schemas.microsoft.com/office/drawing/2014/main" id="{7229E74A-BFFE-8837-2157-937D52FDA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" y="3264"/>
              <a:ext cx="115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000" b="1"/>
                <a:t>[4]</a:t>
              </a:r>
              <a:r>
                <a:rPr kumimoji="1" lang="en-US" altLang="en-US" sz="1000"/>
                <a:t> Bank 3 generates an original IRD and sends it to Bank 4.</a:t>
              </a:r>
            </a:p>
          </p:txBody>
        </p:sp>
        <p:grpSp>
          <p:nvGrpSpPr>
            <p:cNvPr id="1047" name="Group 1105">
              <a:extLst>
                <a:ext uri="{FF2B5EF4-FFF2-40B4-BE49-F238E27FC236}">
                  <a16:creationId xmlns:a16="http://schemas.microsoft.com/office/drawing/2014/main" id="{C97A5835-2B69-53F0-922A-4796665B9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4" y="2755"/>
              <a:ext cx="321" cy="468"/>
              <a:chOff x="5199" y="1842"/>
              <a:chExt cx="321" cy="468"/>
            </a:xfrm>
          </p:grpSpPr>
          <p:graphicFrame>
            <p:nvGraphicFramePr>
              <p:cNvPr id="1028" name="Object 1106">
                <a:extLst>
                  <a:ext uri="{FF2B5EF4-FFF2-40B4-BE49-F238E27FC236}">
                    <a16:creationId xmlns:a16="http://schemas.microsoft.com/office/drawing/2014/main" id="{41383E4B-6B53-28BA-EB77-A0E5FE5EEE1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99" y="1842"/>
              <a:ext cx="321" cy="2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8" imgW="5738400" imgH="4030200" progId="MS_ClipArt_Gallery.2">
                      <p:embed/>
                    </p:oleObj>
                  </mc:Choice>
                  <mc:Fallback>
                    <p:oleObj name="Clip" r:id="rId8" imgW="5738400" imgH="4030200" progId="MS_ClipArt_Gallery.2">
                      <p:embed/>
                      <p:pic>
                        <p:nvPicPr>
                          <p:cNvPr id="0" name="Object 11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99" y="1842"/>
                            <a:ext cx="321" cy="2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71" name="Rectangle 1107">
                <a:extLst>
                  <a:ext uri="{FF2B5EF4-FFF2-40B4-BE49-F238E27FC236}">
                    <a16:creationId xmlns:a16="http://schemas.microsoft.com/office/drawing/2014/main" id="{C500BE8C-744A-6539-A988-050A87FAC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0" y="2156"/>
                <a:ext cx="19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800"/>
                  <a:t>Bank 4</a:t>
                </a:r>
                <a:br>
                  <a:rPr kumimoji="1" lang="en-US" altLang="en-US" sz="800"/>
                </a:br>
                <a:r>
                  <a:rPr kumimoji="1" lang="en-US" altLang="en-US" sz="800"/>
                  <a:t>PAYOR</a:t>
                </a:r>
              </a:p>
            </p:txBody>
          </p:sp>
        </p:grpSp>
        <p:grpSp>
          <p:nvGrpSpPr>
            <p:cNvPr id="1048" name="Group 1181">
              <a:extLst>
                <a:ext uri="{FF2B5EF4-FFF2-40B4-BE49-F238E27FC236}">
                  <a16:creationId xmlns:a16="http://schemas.microsoft.com/office/drawing/2014/main" id="{24052F51-83E4-C1F8-5ADA-DD62A469E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689"/>
              <a:ext cx="576" cy="439"/>
              <a:chOff x="945" y="3285"/>
              <a:chExt cx="576" cy="439"/>
            </a:xfrm>
          </p:grpSpPr>
          <p:grpSp>
            <p:nvGrpSpPr>
              <p:cNvPr id="1067" name="Group 1086">
                <a:extLst>
                  <a:ext uri="{FF2B5EF4-FFF2-40B4-BE49-F238E27FC236}">
                    <a16:creationId xmlns:a16="http://schemas.microsoft.com/office/drawing/2014/main" id="{135C8FF5-0432-A025-FA35-C52720D068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3285"/>
                <a:ext cx="528" cy="317"/>
                <a:chOff x="3229" y="1632"/>
                <a:chExt cx="528" cy="317"/>
              </a:xfrm>
            </p:grpSpPr>
            <p:pic>
              <p:nvPicPr>
                <p:cNvPr id="1069" name="Picture 1087">
                  <a:extLst>
                    <a:ext uri="{FF2B5EF4-FFF2-40B4-BE49-F238E27FC236}">
                      <a16:creationId xmlns:a16="http://schemas.microsoft.com/office/drawing/2014/main" id="{799979AB-5AAC-946C-4975-B0F9B4E4A0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29" y="1632"/>
                  <a:ext cx="528" cy="204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70" name="Text Box 1088">
                  <a:extLst>
                    <a:ext uri="{FF2B5EF4-FFF2-40B4-BE49-F238E27FC236}">
                      <a16:creationId xmlns:a16="http://schemas.microsoft.com/office/drawing/2014/main" id="{29B47DE0-31AF-2EE6-5EBD-E29A45FB1D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29" y="1872"/>
                  <a:ext cx="52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800"/>
                    <a:t>Original IRD</a:t>
                  </a:r>
                </a:p>
              </p:txBody>
            </p:sp>
          </p:grpSp>
          <p:sp>
            <p:nvSpPr>
              <p:cNvPr id="1068" name="AutoShape 1110">
                <a:extLst>
                  <a:ext uri="{FF2B5EF4-FFF2-40B4-BE49-F238E27FC236}">
                    <a16:creationId xmlns:a16="http://schemas.microsoft.com/office/drawing/2014/main" id="{359846EE-4B41-1D66-EAC3-8EC13C9C2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3615"/>
                <a:ext cx="576" cy="109"/>
              </a:xfrm>
              <a:prstGeom prst="rightArrow">
                <a:avLst>
                  <a:gd name="adj1" fmla="val 50000"/>
                  <a:gd name="adj2" fmla="val 132110"/>
                </a:avLst>
              </a:prstGeom>
              <a:gradFill rotWithShape="0">
                <a:gsLst>
                  <a:gs pos="0">
                    <a:srgbClr val="E0B500"/>
                  </a:gs>
                  <a:gs pos="100000">
                    <a:srgbClr val="FFFF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049" name="AutoShape 1121">
              <a:extLst>
                <a:ext uri="{FF2B5EF4-FFF2-40B4-BE49-F238E27FC236}">
                  <a16:creationId xmlns:a16="http://schemas.microsoft.com/office/drawing/2014/main" id="{49168998-9441-2B61-FDBA-0117D05D0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" y="3039"/>
              <a:ext cx="576" cy="109"/>
            </a:xfrm>
            <a:prstGeom prst="rightArrow">
              <a:avLst>
                <a:gd name="adj1" fmla="val 50000"/>
                <a:gd name="adj2" fmla="val 132110"/>
              </a:avLst>
            </a:prstGeom>
            <a:gradFill rotWithShape="0">
              <a:gsLst>
                <a:gs pos="0">
                  <a:srgbClr val="E0B500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50" name="Group 1122">
              <a:extLst>
                <a:ext uri="{FF2B5EF4-FFF2-40B4-BE49-F238E27FC236}">
                  <a16:creationId xmlns:a16="http://schemas.microsoft.com/office/drawing/2014/main" id="{B4C82A60-7156-8FD9-CA23-511950C11D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1" y="2767"/>
              <a:ext cx="321" cy="467"/>
              <a:chOff x="2121" y="2527"/>
              <a:chExt cx="321" cy="467"/>
            </a:xfrm>
          </p:grpSpPr>
          <p:graphicFrame>
            <p:nvGraphicFramePr>
              <p:cNvPr id="1027" name="Object 1123">
                <a:extLst>
                  <a:ext uri="{FF2B5EF4-FFF2-40B4-BE49-F238E27FC236}">
                    <a16:creationId xmlns:a16="http://schemas.microsoft.com/office/drawing/2014/main" id="{B4F45EC0-2586-E8EC-925A-DAD66AB7944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21" y="2527"/>
              <a:ext cx="321" cy="2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0" imgW="5738400" imgH="4030200" progId="MS_ClipArt_Gallery.2">
                      <p:embed/>
                    </p:oleObj>
                  </mc:Choice>
                  <mc:Fallback>
                    <p:oleObj name="Clip" r:id="rId10" imgW="5738400" imgH="4030200" progId="MS_ClipArt_Gallery.2">
                      <p:embed/>
                      <p:pic>
                        <p:nvPicPr>
                          <p:cNvPr id="0" name="Object 11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21" y="2527"/>
                            <a:ext cx="321" cy="2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66" name="Rectangle 1124">
                <a:extLst>
                  <a:ext uri="{FF2B5EF4-FFF2-40B4-BE49-F238E27FC236}">
                    <a16:creationId xmlns:a16="http://schemas.microsoft.com/office/drawing/2014/main" id="{60204101-A912-556C-6B66-D78994906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2" y="2840"/>
                <a:ext cx="19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800"/>
                  <a:t>Bank 1</a:t>
                </a:r>
                <a:br>
                  <a:rPr kumimoji="1" lang="en-US" altLang="en-US" sz="800"/>
                </a:br>
                <a:r>
                  <a:rPr kumimoji="1" lang="en-US" altLang="en-US" sz="800"/>
                  <a:t>BOFD</a:t>
                </a:r>
              </a:p>
            </p:txBody>
          </p:sp>
        </p:grpSp>
        <p:sp>
          <p:nvSpPr>
            <p:cNvPr id="1051" name="AutoShape 1131">
              <a:extLst>
                <a:ext uri="{FF2B5EF4-FFF2-40B4-BE49-F238E27FC236}">
                  <a16:creationId xmlns:a16="http://schemas.microsoft.com/office/drawing/2014/main" id="{5C3B920A-2A9E-7829-AC13-4D82E559D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3031"/>
              <a:ext cx="576" cy="109"/>
            </a:xfrm>
            <a:prstGeom prst="rightArrow">
              <a:avLst>
                <a:gd name="adj1" fmla="val 50000"/>
                <a:gd name="adj2" fmla="val 132110"/>
              </a:avLst>
            </a:prstGeom>
            <a:gradFill rotWithShape="0">
              <a:gsLst>
                <a:gs pos="0">
                  <a:srgbClr val="E0B500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52" name="Group 1133">
              <a:extLst>
                <a:ext uri="{FF2B5EF4-FFF2-40B4-BE49-F238E27FC236}">
                  <a16:creationId xmlns:a16="http://schemas.microsoft.com/office/drawing/2014/main" id="{3130DBDD-CEBB-9373-9383-B97A499F1A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4" y="2689"/>
              <a:ext cx="528" cy="317"/>
              <a:chOff x="768" y="2352"/>
              <a:chExt cx="528" cy="317"/>
            </a:xfrm>
          </p:grpSpPr>
          <p:pic>
            <p:nvPicPr>
              <p:cNvPr id="1064" name="Picture 1134">
                <a:extLst>
                  <a:ext uri="{FF2B5EF4-FFF2-40B4-BE49-F238E27FC236}">
                    <a16:creationId xmlns:a16="http://schemas.microsoft.com/office/drawing/2014/main" id="{7FCDE9B3-99C3-D878-A2B0-78854AA07D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2352"/>
                <a:ext cx="528" cy="204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5" name="Text Box 1135">
                <a:extLst>
                  <a:ext uri="{FF2B5EF4-FFF2-40B4-BE49-F238E27FC236}">
                    <a16:creationId xmlns:a16="http://schemas.microsoft.com/office/drawing/2014/main" id="{2176AF1F-8953-771D-08F5-A775589B5E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2592"/>
                <a:ext cx="52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800"/>
                  <a:t>Original IRD</a:t>
                </a:r>
              </a:p>
            </p:txBody>
          </p:sp>
        </p:grpSp>
        <p:grpSp>
          <p:nvGrpSpPr>
            <p:cNvPr id="1053" name="Group 1201">
              <a:extLst>
                <a:ext uri="{FF2B5EF4-FFF2-40B4-BE49-F238E27FC236}">
                  <a16:creationId xmlns:a16="http://schemas.microsoft.com/office/drawing/2014/main" id="{BD01A4F8-0B79-EC09-C0A2-EF4F3BBE61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0" y="2689"/>
              <a:ext cx="528" cy="357"/>
              <a:chOff x="2600" y="2689"/>
              <a:chExt cx="528" cy="357"/>
            </a:xfrm>
          </p:grpSpPr>
          <p:sp>
            <p:nvSpPr>
              <p:cNvPr id="1060" name="Text Box 1113">
                <a:extLst>
                  <a:ext uri="{FF2B5EF4-FFF2-40B4-BE49-F238E27FC236}">
                    <a16:creationId xmlns:a16="http://schemas.microsoft.com/office/drawing/2014/main" id="{D3905A01-A18C-95A4-E165-BFDECC1C0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0" y="2969"/>
                <a:ext cx="52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800"/>
                  <a:t>Original IRD</a:t>
                </a:r>
              </a:p>
            </p:txBody>
          </p:sp>
          <p:grpSp>
            <p:nvGrpSpPr>
              <p:cNvPr id="1061" name="Group 1171">
                <a:extLst>
                  <a:ext uri="{FF2B5EF4-FFF2-40B4-BE49-F238E27FC236}">
                    <a16:creationId xmlns:a16="http://schemas.microsoft.com/office/drawing/2014/main" id="{D63661A5-D59B-23FD-BA2D-7687695DAC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0" y="2689"/>
                <a:ext cx="528" cy="239"/>
                <a:chOff x="4473" y="1920"/>
                <a:chExt cx="528" cy="239"/>
              </a:xfrm>
            </p:grpSpPr>
            <p:sp>
              <p:nvSpPr>
                <p:cNvPr id="1062" name="Text Box 1167">
                  <a:extLst>
                    <a:ext uri="{FF2B5EF4-FFF2-40B4-BE49-F238E27FC236}">
                      <a16:creationId xmlns:a16="http://schemas.microsoft.com/office/drawing/2014/main" id="{5611F828-2A76-CFD0-9B60-C001FE7E43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74" y="2112"/>
                  <a:ext cx="524" cy="47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45720" rIns="18288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achovia FG" pitchFamily="50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en-US" altLang="en-US" sz="100" b="1">
                      <a:solidFill>
                        <a:srgbClr val="000000"/>
                      </a:solidFill>
                      <a:latin typeface="Micr TDH" panose="05010109010101010101" pitchFamily="50" charset="2"/>
                      <a:cs typeface="Arial" panose="020B0604020202020204" pitchFamily="34" charset="0"/>
                    </a:rPr>
                    <a:t>5A031000011A                         B</a:t>
                  </a:r>
                  <a:r>
                    <a:rPr lang="en-US" altLang="en-US" sz="100">
                      <a:solidFill>
                        <a:srgbClr val="000000"/>
                      </a:solidFill>
                      <a:latin typeface="Micr TDH" panose="05010109010101010101" pitchFamily="50" charset="2"/>
                      <a:cs typeface="Arial" panose="020B0604020202020204" pitchFamily="34" charset="0"/>
                    </a:rPr>
                    <a:t>0000029545</a:t>
                  </a:r>
                  <a:r>
                    <a:rPr lang="en-US" altLang="en-US" sz="100" b="1">
                      <a:solidFill>
                        <a:srgbClr val="000000"/>
                      </a:solidFill>
                      <a:latin typeface="Micr TDH" panose="05010109010101010101" pitchFamily="50" charset="2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pic>
              <p:nvPicPr>
                <p:cNvPr id="1063" name="Picture 1112">
                  <a:extLst>
                    <a:ext uri="{FF2B5EF4-FFF2-40B4-BE49-F238E27FC236}">
                      <a16:creationId xmlns:a16="http://schemas.microsoft.com/office/drawing/2014/main" id="{5D5A7336-8201-1065-CEAD-423900DDF9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73" y="1920"/>
                  <a:ext cx="528" cy="204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054" name="Group 1173">
              <a:extLst>
                <a:ext uri="{FF2B5EF4-FFF2-40B4-BE49-F238E27FC236}">
                  <a16:creationId xmlns:a16="http://schemas.microsoft.com/office/drawing/2014/main" id="{F23D6453-F643-28AB-B4C6-65EBE6BA23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2" y="2642"/>
              <a:ext cx="504" cy="574"/>
              <a:chOff x="171" y="1920"/>
              <a:chExt cx="510" cy="544"/>
            </a:xfrm>
          </p:grpSpPr>
          <p:sp>
            <p:nvSpPr>
              <p:cNvPr id="1058" name="Rectangle 1174">
                <a:extLst>
                  <a:ext uri="{FF2B5EF4-FFF2-40B4-BE49-F238E27FC236}">
                    <a16:creationId xmlns:a16="http://schemas.microsoft.com/office/drawing/2014/main" id="{A295F198-EEE8-B9F3-C813-D81FC930D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" y="1920"/>
                <a:ext cx="319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eaLnBrk="1" hangingPunct="1"/>
                <a:r>
                  <a:rPr lang="en-US" altLang="en-US" sz="5400">
                    <a:solidFill>
                      <a:srgbClr val="FF7C80"/>
                    </a:solidFill>
                    <a:latin typeface="Webdings" panose="05030102010509060703" pitchFamily="18" charset="2"/>
                  </a:rPr>
                  <a:t>€</a:t>
                </a:r>
              </a:p>
            </p:txBody>
          </p:sp>
          <p:sp>
            <p:nvSpPr>
              <p:cNvPr id="1059" name="Rectangle 1175">
                <a:extLst>
                  <a:ext uri="{FF2B5EF4-FFF2-40B4-BE49-F238E27FC236}">
                    <a16:creationId xmlns:a16="http://schemas.microsoft.com/office/drawing/2014/main" id="{C4E952EB-5A59-044C-86D6-8739448C4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391"/>
                <a:ext cx="510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800"/>
                  <a:t>Deposit Customer</a:t>
                </a:r>
              </a:p>
            </p:txBody>
          </p:sp>
        </p:grpSp>
        <p:sp>
          <p:nvSpPr>
            <p:cNvPr id="1055" name="Text Box 1179">
              <a:extLst>
                <a:ext uri="{FF2B5EF4-FFF2-40B4-BE49-F238E27FC236}">
                  <a16:creationId xmlns:a16="http://schemas.microsoft.com/office/drawing/2014/main" id="{AAC2B01F-8BA8-8A1B-5EBD-C703BEA63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" y="3264"/>
              <a:ext cx="115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000" b="1"/>
                <a:t>[5]</a:t>
              </a:r>
              <a:r>
                <a:rPr kumimoji="1" lang="en-US" altLang="en-US" sz="1000"/>
                <a:t> Bank 4 (paper-only) processes the original IRD and returns it NSF to Bank 1.</a:t>
              </a:r>
            </a:p>
          </p:txBody>
        </p:sp>
        <p:grpSp>
          <p:nvGrpSpPr>
            <p:cNvPr id="1056" name="Group 1184">
              <a:extLst>
                <a:ext uri="{FF2B5EF4-FFF2-40B4-BE49-F238E27FC236}">
                  <a16:creationId xmlns:a16="http://schemas.microsoft.com/office/drawing/2014/main" id="{480A7510-D0F5-D29A-ADC9-6912BD2176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" y="2755"/>
              <a:ext cx="445" cy="468"/>
              <a:chOff x="3893" y="1842"/>
              <a:chExt cx="445" cy="468"/>
            </a:xfrm>
          </p:grpSpPr>
          <p:graphicFrame>
            <p:nvGraphicFramePr>
              <p:cNvPr id="1026" name="Object 1185">
                <a:extLst>
                  <a:ext uri="{FF2B5EF4-FFF2-40B4-BE49-F238E27FC236}">
                    <a16:creationId xmlns:a16="http://schemas.microsoft.com/office/drawing/2014/main" id="{28561834-786D-4CDE-3F6B-F110F909E2E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54" y="1842"/>
              <a:ext cx="321" cy="2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1" imgW="5738400" imgH="4030200" progId="MS_ClipArt_Gallery.2">
                      <p:embed/>
                    </p:oleObj>
                  </mc:Choice>
                  <mc:Fallback>
                    <p:oleObj name="Clip" r:id="rId11" imgW="5738400" imgH="4030200" progId="MS_ClipArt_Gallery.2">
                      <p:embed/>
                      <p:pic>
                        <p:nvPicPr>
                          <p:cNvPr id="0" name="Object 118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54" y="1842"/>
                            <a:ext cx="321" cy="2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7" name="Rectangle 1186">
                <a:extLst>
                  <a:ext uri="{FF2B5EF4-FFF2-40B4-BE49-F238E27FC236}">
                    <a16:creationId xmlns:a16="http://schemas.microsoft.com/office/drawing/2014/main" id="{2AAD36E3-CEF0-B4B5-B60B-37D5D62BD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3" y="2156"/>
                <a:ext cx="44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800"/>
                  <a:t>Bank 3</a:t>
                </a:r>
                <a:br>
                  <a:rPr kumimoji="1" lang="en-US" altLang="en-US" sz="800"/>
                </a:br>
                <a:r>
                  <a:rPr kumimoji="1" lang="en-US" altLang="en-US" sz="800"/>
                  <a:t> INTERMEDIARY</a:t>
                </a:r>
              </a:p>
            </p:txBody>
          </p:sp>
        </p:grpSp>
      </p:grpSp>
      <p:sp>
        <p:nvSpPr>
          <p:cNvPr id="1036" name="Text Box 1191">
            <a:extLst>
              <a:ext uri="{FF2B5EF4-FFF2-40B4-BE49-F238E27FC236}">
                <a16:creationId xmlns:a16="http://schemas.microsoft.com/office/drawing/2014/main" id="{6E509FE2-4D66-590C-4E6F-F72399DFA02C}"/>
              </a:ext>
            </a:extLst>
          </p:cNvPr>
          <p:cNvSpPr txBox="1">
            <a:spLocks noChangeArrowheads="1"/>
          </p:cNvSpPr>
          <p:nvPr/>
        </p:nvSpPr>
        <p:spPr bwMode="auto">
          <a:xfrm rot="-1584103">
            <a:off x="4140200" y="4330700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 b="1">
                <a:solidFill>
                  <a:srgbClr val="FF3300"/>
                </a:solidFill>
                <a:latin typeface="Arial" panose="020B0604020202020204" pitchFamily="34" charset="0"/>
              </a:rPr>
              <a:t>NSF</a:t>
            </a:r>
          </a:p>
        </p:txBody>
      </p:sp>
      <p:sp>
        <p:nvSpPr>
          <p:cNvPr id="1037" name="Text Box 1192">
            <a:extLst>
              <a:ext uri="{FF2B5EF4-FFF2-40B4-BE49-F238E27FC236}">
                <a16:creationId xmlns:a16="http://schemas.microsoft.com/office/drawing/2014/main" id="{E0877682-D908-DA26-0E8B-21EA1CD06F1B}"/>
              </a:ext>
            </a:extLst>
          </p:cNvPr>
          <p:cNvSpPr txBox="1">
            <a:spLocks noChangeArrowheads="1"/>
          </p:cNvSpPr>
          <p:nvPr/>
        </p:nvSpPr>
        <p:spPr bwMode="auto">
          <a:xfrm rot="-1584103">
            <a:off x="6096000" y="4330700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 b="1">
                <a:solidFill>
                  <a:srgbClr val="FF3300"/>
                </a:solidFill>
                <a:latin typeface="Arial" panose="020B0604020202020204" pitchFamily="34" charset="0"/>
              </a:rPr>
              <a:t>NSF</a:t>
            </a:r>
          </a:p>
        </p:txBody>
      </p:sp>
      <p:sp>
        <p:nvSpPr>
          <p:cNvPr id="1038" name="Text Box 1194">
            <a:extLst>
              <a:ext uri="{FF2B5EF4-FFF2-40B4-BE49-F238E27FC236}">
                <a16:creationId xmlns:a16="http://schemas.microsoft.com/office/drawing/2014/main" id="{4C2BD9E9-64BB-43B4-3EEC-A5591DE5E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324600"/>
            <a:ext cx="270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r>
              <a:rPr kumimoji="1" lang="en-US" altLang="en-US" sz="1000"/>
              <a:t>Note:	Illustrations are not fully representative</a:t>
            </a:r>
            <a:br>
              <a:rPr kumimoji="1" lang="en-US" altLang="en-US" sz="1000"/>
            </a:br>
            <a:r>
              <a:rPr kumimoji="1" lang="en-US" altLang="en-US" sz="1000"/>
              <a:t>of actual documents and images.</a:t>
            </a:r>
          </a:p>
        </p:txBody>
      </p:sp>
      <p:sp>
        <p:nvSpPr>
          <p:cNvPr id="1039" name="Text Box 1203">
            <a:extLst>
              <a:ext uri="{FF2B5EF4-FFF2-40B4-BE49-F238E27FC236}">
                <a16:creationId xmlns:a16="http://schemas.microsoft.com/office/drawing/2014/main" id="{3A1C96C3-EA25-6F1C-0A63-8683CBF5F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3498850"/>
            <a:ext cx="10160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">
                <a:solidFill>
                  <a:srgbClr val="777777"/>
                </a:solidFill>
                <a:latin typeface="Micr TDH" panose="05010109010101010101" pitchFamily="50" charset="2"/>
              </a:rPr>
              <a:t>0145</a:t>
            </a:r>
          </a:p>
        </p:txBody>
      </p:sp>
      <p:sp>
        <p:nvSpPr>
          <p:cNvPr id="1040" name="Text Box 1204">
            <a:extLst>
              <a:ext uri="{FF2B5EF4-FFF2-40B4-BE49-F238E27FC236}">
                <a16:creationId xmlns:a16="http://schemas.microsoft.com/office/drawing/2014/main" id="{D674A328-D26C-3BBA-1AAC-B58BE2098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3492500"/>
            <a:ext cx="10160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">
                <a:solidFill>
                  <a:srgbClr val="777777"/>
                </a:solidFill>
                <a:latin typeface="Micr TDH" panose="05010109010101010101" pitchFamily="50" charset="2"/>
              </a:rPr>
              <a:t>0145</a:t>
            </a:r>
          </a:p>
        </p:txBody>
      </p:sp>
      <p:sp>
        <p:nvSpPr>
          <p:cNvPr id="1041" name="Text Box 1205">
            <a:extLst>
              <a:ext uri="{FF2B5EF4-FFF2-40B4-BE49-F238E27FC236}">
                <a16:creationId xmlns:a16="http://schemas.microsoft.com/office/drawing/2014/main" id="{9192A327-7BAF-CE61-25C9-E1B7595D7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0" y="3463925"/>
            <a:ext cx="10160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">
                <a:solidFill>
                  <a:srgbClr val="777777"/>
                </a:solidFill>
                <a:latin typeface="Micr TDH" panose="05010109010101010101" pitchFamily="50" charset="2"/>
              </a:rPr>
              <a:t>0145</a:t>
            </a:r>
          </a:p>
        </p:txBody>
      </p:sp>
      <p:sp>
        <p:nvSpPr>
          <p:cNvPr id="1042" name="Rectangle 1206">
            <a:extLst>
              <a:ext uri="{FF2B5EF4-FFF2-40B4-BE49-F238E27FC236}">
                <a16:creationId xmlns:a16="http://schemas.microsoft.com/office/drawing/2014/main" id="{7CAF09E1-0D1A-85E9-F1E3-23229F392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775" y="4483100"/>
            <a:ext cx="136525" cy="19050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DBDBD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" name="Rectangle 1207">
            <a:extLst>
              <a:ext uri="{FF2B5EF4-FFF2-40B4-BE49-F238E27FC236}">
                <a16:creationId xmlns:a16="http://schemas.microsoft.com/office/drawing/2014/main" id="{3E23AE5C-1DD0-B232-D1F2-D88E3C2F8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75" y="4479925"/>
            <a:ext cx="136525" cy="19050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DBDBD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" name="Rectangle 1208">
            <a:extLst>
              <a:ext uri="{FF2B5EF4-FFF2-40B4-BE49-F238E27FC236}">
                <a16:creationId xmlns:a16="http://schemas.microsoft.com/office/drawing/2014/main" id="{F9CAD4EA-F6CF-61E7-C09D-D7F3ABD35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4483100"/>
            <a:ext cx="136525" cy="19050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DBDBD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89">
            <a:extLst>
              <a:ext uri="{FF2B5EF4-FFF2-40B4-BE49-F238E27FC236}">
                <a16:creationId xmlns:a16="http://schemas.microsoft.com/office/drawing/2014/main" id="{C1B8F3DB-73FC-10C5-530D-A30C50B8E447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181350"/>
            <a:ext cx="841375" cy="323850"/>
            <a:chOff x="3216" y="1968"/>
            <a:chExt cx="530" cy="204"/>
          </a:xfrm>
        </p:grpSpPr>
        <p:grpSp>
          <p:nvGrpSpPr>
            <p:cNvPr id="2097" name="Group 90">
              <a:extLst>
                <a:ext uri="{FF2B5EF4-FFF2-40B4-BE49-F238E27FC236}">
                  <a16:creationId xmlns:a16="http://schemas.microsoft.com/office/drawing/2014/main" id="{D5BF46FC-38DE-BC95-7726-9C5955CB19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1968"/>
              <a:ext cx="530" cy="204"/>
              <a:chOff x="3216" y="1968"/>
              <a:chExt cx="530" cy="204"/>
            </a:xfrm>
          </p:grpSpPr>
          <p:sp>
            <p:nvSpPr>
              <p:cNvPr id="2099" name="Rectangle 91">
                <a:extLst>
                  <a:ext uri="{FF2B5EF4-FFF2-40B4-BE49-F238E27FC236}">
                    <a16:creationId xmlns:a16="http://schemas.microsoft.com/office/drawing/2014/main" id="{01AFE30D-B084-B2CA-2A9E-5F86FF6EF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1969"/>
                <a:ext cx="530" cy="20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2100" name="Rectangle 92">
                <a:extLst>
                  <a:ext uri="{FF2B5EF4-FFF2-40B4-BE49-F238E27FC236}">
                    <a16:creationId xmlns:a16="http://schemas.microsoft.com/office/drawing/2014/main" id="{CFC735BB-9DB3-4D06-F3D6-CC8FAB472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0" y="1975"/>
                <a:ext cx="48" cy="16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pic>
            <p:nvPicPr>
              <p:cNvPr id="2101" name="Picture 93">
                <a:extLst>
                  <a:ext uri="{FF2B5EF4-FFF2-40B4-BE49-F238E27FC236}">
                    <a16:creationId xmlns:a16="http://schemas.microsoft.com/office/drawing/2014/main" id="{D271E237-243F-2BD5-0FEE-B0B0142DA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7" y="1968"/>
                <a:ext cx="52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98" name="Text Box 94">
              <a:extLst>
                <a:ext uri="{FF2B5EF4-FFF2-40B4-BE49-F238E27FC236}">
                  <a16:creationId xmlns:a16="http://schemas.microsoft.com/office/drawing/2014/main" id="{EFEAD5E9-26BE-85DF-8E85-5122AA0C2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584103">
              <a:off x="3276" y="1997"/>
              <a:ext cx="28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800" b="1">
                  <a:solidFill>
                    <a:srgbClr val="5B5B5B"/>
                  </a:solidFill>
                  <a:latin typeface="Arial" panose="020B0604020202020204" pitchFamily="34" charset="0"/>
                </a:rPr>
                <a:t>SF</a:t>
              </a:r>
            </a:p>
          </p:txBody>
        </p:sp>
      </p:grpSp>
      <p:sp>
        <p:nvSpPr>
          <p:cNvPr id="2054" name="Text Box 3">
            <a:extLst>
              <a:ext uri="{FF2B5EF4-FFF2-40B4-BE49-F238E27FC236}">
                <a16:creationId xmlns:a16="http://schemas.microsoft.com/office/drawing/2014/main" id="{BE859CD0-EC3F-D5B9-C7B2-026872AEC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2000" b="1"/>
              <a:t>IRD Image and Document Flow Overview (cont.)</a:t>
            </a:r>
          </a:p>
        </p:txBody>
      </p:sp>
      <p:sp>
        <p:nvSpPr>
          <p:cNvPr id="2055" name="Rectangle 4">
            <a:extLst>
              <a:ext uri="{FF2B5EF4-FFF2-40B4-BE49-F238E27FC236}">
                <a16:creationId xmlns:a16="http://schemas.microsoft.com/office/drawing/2014/main" id="{F2A2058B-296F-59DD-E2F8-D7EAEACD6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3021013"/>
            <a:ext cx="781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6" name="Text Box 9">
            <a:extLst>
              <a:ext uri="{FF2B5EF4-FFF2-40B4-BE49-F238E27FC236}">
                <a16:creationId xmlns:a16="http://schemas.microsoft.com/office/drawing/2014/main" id="{03E8A5C9-139E-E1DC-3137-D32C14900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191000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000" b="1"/>
              <a:t>[7]</a:t>
            </a:r>
            <a:r>
              <a:rPr kumimoji="1" lang="en-US" altLang="en-US" sz="1000"/>
              <a:t> The original IRD “returned” to the customer and re-deposited</a:t>
            </a:r>
            <a:br>
              <a:rPr kumimoji="1" lang="en-US" altLang="en-US" sz="1000"/>
            </a:br>
            <a:r>
              <a:rPr kumimoji="1" lang="en-US" altLang="en-US" sz="1000"/>
              <a:t>at Bank 5 (BOFD 2).</a:t>
            </a:r>
          </a:p>
        </p:txBody>
      </p:sp>
      <p:sp>
        <p:nvSpPr>
          <p:cNvPr id="2057" name="Text Box 10">
            <a:extLst>
              <a:ext uri="{FF2B5EF4-FFF2-40B4-BE49-F238E27FC236}">
                <a16:creationId xmlns:a16="http://schemas.microsoft.com/office/drawing/2014/main" id="{5F4FF290-5CF6-C3A1-141D-8FF4C3258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0" y="4191000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000" b="1"/>
              <a:t>[8]</a:t>
            </a:r>
            <a:r>
              <a:rPr kumimoji="1" lang="en-US" altLang="en-US" sz="1000"/>
              <a:t> Bank 5 truncates the original IRD, creating images from it, and sends electronic data and  the IRD images to Bank 6.</a:t>
            </a:r>
          </a:p>
        </p:txBody>
      </p:sp>
      <p:sp>
        <p:nvSpPr>
          <p:cNvPr id="2058" name="Text Box 11">
            <a:extLst>
              <a:ext uri="{FF2B5EF4-FFF2-40B4-BE49-F238E27FC236}">
                <a16:creationId xmlns:a16="http://schemas.microsoft.com/office/drawing/2014/main" id="{B15160F2-07F0-1CB0-E1CD-73600D995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0" y="4191000"/>
            <a:ext cx="182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000" b="1"/>
              <a:t>[9]</a:t>
            </a:r>
            <a:r>
              <a:rPr kumimoji="1" lang="en-US" altLang="en-US" sz="1000"/>
              <a:t> Bank 6 prints a subsequent IRD from the X9.37 Data and Image received from Bank 5.  The subsequent IRD is sent to Bank 4.</a:t>
            </a:r>
          </a:p>
        </p:txBody>
      </p:sp>
      <p:sp>
        <p:nvSpPr>
          <p:cNvPr id="2059" name="AutoShape 46">
            <a:extLst>
              <a:ext uri="{FF2B5EF4-FFF2-40B4-BE49-F238E27FC236}">
                <a16:creationId xmlns:a16="http://schemas.microsoft.com/office/drawing/2014/main" id="{1E99A3EC-A3AB-1F23-0524-0C6906DA4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025" y="3821113"/>
            <a:ext cx="914400" cy="173037"/>
          </a:xfrm>
          <a:prstGeom prst="rightArrow">
            <a:avLst>
              <a:gd name="adj1" fmla="val 50000"/>
              <a:gd name="adj2" fmla="val 132110"/>
            </a:avLst>
          </a:prstGeom>
          <a:gradFill rotWithShape="0">
            <a:gsLst>
              <a:gs pos="0">
                <a:srgbClr val="E0B500"/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60" name="Group 47">
            <a:extLst>
              <a:ext uri="{FF2B5EF4-FFF2-40B4-BE49-F238E27FC236}">
                <a16:creationId xmlns:a16="http://schemas.microsoft.com/office/drawing/2014/main" id="{CB80030B-8437-57FF-21B6-487752C48F47}"/>
              </a:ext>
            </a:extLst>
          </p:cNvPr>
          <p:cNvGrpSpPr>
            <a:grpSpLocks/>
          </p:cNvGrpSpPr>
          <p:nvPr/>
        </p:nvGrpSpPr>
        <p:grpSpPr bwMode="auto">
          <a:xfrm>
            <a:off x="2379663" y="3402013"/>
            <a:ext cx="509587" cy="741362"/>
            <a:chOff x="2121" y="2527"/>
            <a:chExt cx="321" cy="467"/>
          </a:xfrm>
        </p:grpSpPr>
        <p:graphicFrame>
          <p:nvGraphicFramePr>
            <p:cNvPr id="2052" name="Object 48">
              <a:extLst>
                <a:ext uri="{FF2B5EF4-FFF2-40B4-BE49-F238E27FC236}">
                  <a16:creationId xmlns:a16="http://schemas.microsoft.com/office/drawing/2014/main" id="{BAB9B8C1-5C8C-639B-24B2-CEBB1F337A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21" y="2527"/>
            <a:ext cx="321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5738400" imgH="4030200" progId="MS_ClipArt_Gallery.2">
                    <p:embed/>
                  </p:oleObj>
                </mc:Choice>
                <mc:Fallback>
                  <p:oleObj name="Clip" r:id="rId3" imgW="5738400" imgH="4030200" progId="MS_ClipArt_Gallery.2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1" y="2527"/>
                          <a:ext cx="321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6" name="Rectangle 49">
              <a:extLst>
                <a:ext uri="{FF2B5EF4-FFF2-40B4-BE49-F238E27FC236}">
                  <a16:creationId xmlns:a16="http://schemas.microsoft.com/office/drawing/2014/main" id="{396EE0B1-4A26-634B-F740-3502A2BAE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2840"/>
              <a:ext cx="21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800"/>
                <a:t>Bank 5</a:t>
              </a:r>
              <a:br>
                <a:rPr kumimoji="1" lang="en-US" altLang="en-US" sz="800"/>
              </a:br>
              <a:r>
                <a:rPr kumimoji="1" lang="en-US" altLang="en-US" sz="800"/>
                <a:t>BOFD 2</a:t>
              </a:r>
            </a:p>
          </p:txBody>
        </p:sp>
      </p:grpSp>
      <p:grpSp>
        <p:nvGrpSpPr>
          <p:cNvPr id="2061" name="Group 50">
            <a:extLst>
              <a:ext uri="{FF2B5EF4-FFF2-40B4-BE49-F238E27FC236}">
                <a16:creationId xmlns:a16="http://schemas.microsoft.com/office/drawing/2014/main" id="{961F4297-0039-819B-E804-D3BC987C49A4}"/>
              </a:ext>
            </a:extLst>
          </p:cNvPr>
          <p:cNvGrpSpPr>
            <a:grpSpLocks/>
          </p:cNvGrpSpPr>
          <p:nvPr/>
        </p:nvGrpSpPr>
        <p:grpSpPr bwMode="auto">
          <a:xfrm>
            <a:off x="4302125" y="3402013"/>
            <a:ext cx="509588" cy="741362"/>
            <a:chOff x="3332" y="2527"/>
            <a:chExt cx="321" cy="467"/>
          </a:xfrm>
        </p:grpSpPr>
        <p:graphicFrame>
          <p:nvGraphicFramePr>
            <p:cNvPr id="2051" name="Object 51">
              <a:extLst>
                <a:ext uri="{FF2B5EF4-FFF2-40B4-BE49-F238E27FC236}">
                  <a16:creationId xmlns:a16="http://schemas.microsoft.com/office/drawing/2014/main" id="{862D590F-8086-6992-32A8-647D643F7C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32" y="2527"/>
            <a:ext cx="321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5738400" imgH="4030200" progId="MS_ClipArt_Gallery.2">
                    <p:embed/>
                  </p:oleObj>
                </mc:Choice>
                <mc:Fallback>
                  <p:oleObj name="Clip" r:id="rId5" imgW="5738400" imgH="4030200" progId="MS_ClipArt_Gallery.2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2" y="2527"/>
                          <a:ext cx="321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5" name="Rectangle 52">
              <a:extLst>
                <a:ext uri="{FF2B5EF4-FFF2-40B4-BE49-F238E27FC236}">
                  <a16:creationId xmlns:a16="http://schemas.microsoft.com/office/drawing/2014/main" id="{5FA16C82-ECFA-2E34-EDA0-0E4FC4EAC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2840"/>
              <a:ext cx="19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800"/>
                <a:t>Bank 6</a:t>
              </a:r>
              <a:br>
                <a:rPr kumimoji="1" lang="en-US" altLang="en-US" sz="800"/>
              </a:br>
              <a:r>
                <a:rPr kumimoji="1" lang="en-US" altLang="en-US" sz="800"/>
                <a:t>FED</a:t>
              </a:r>
            </a:p>
          </p:txBody>
        </p:sp>
      </p:grpSp>
      <p:grpSp>
        <p:nvGrpSpPr>
          <p:cNvPr id="2062" name="Group 53">
            <a:extLst>
              <a:ext uri="{FF2B5EF4-FFF2-40B4-BE49-F238E27FC236}">
                <a16:creationId xmlns:a16="http://schemas.microsoft.com/office/drawing/2014/main" id="{47E82345-F704-EE6B-317A-B243F55199C7}"/>
              </a:ext>
            </a:extLst>
          </p:cNvPr>
          <p:cNvGrpSpPr>
            <a:grpSpLocks/>
          </p:cNvGrpSpPr>
          <p:nvPr/>
        </p:nvGrpSpPr>
        <p:grpSpPr bwMode="auto">
          <a:xfrm>
            <a:off x="6276975" y="3402013"/>
            <a:ext cx="509588" cy="741362"/>
            <a:chOff x="4576" y="2527"/>
            <a:chExt cx="321" cy="467"/>
          </a:xfrm>
        </p:grpSpPr>
        <p:graphicFrame>
          <p:nvGraphicFramePr>
            <p:cNvPr id="2050" name="Object 54">
              <a:extLst>
                <a:ext uri="{FF2B5EF4-FFF2-40B4-BE49-F238E27FC236}">
                  <a16:creationId xmlns:a16="http://schemas.microsoft.com/office/drawing/2014/main" id="{40BAEA55-A4DB-F5B5-DED4-7D3FCF276A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6" y="2527"/>
            <a:ext cx="321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5738400" imgH="4030200" progId="MS_ClipArt_Gallery.2">
                    <p:embed/>
                  </p:oleObj>
                </mc:Choice>
                <mc:Fallback>
                  <p:oleObj name="Clip" r:id="rId6" imgW="5738400" imgH="4030200" progId="MS_ClipArt_Gallery.2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6" y="2527"/>
                          <a:ext cx="321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4" name="Rectangle 55">
              <a:extLst>
                <a:ext uri="{FF2B5EF4-FFF2-40B4-BE49-F238E27FC236}">
                  <a16:creationId xmlns:a16="http://schemas.microsoft.com/office/drawing/2014/main" id="{D11CE5C9-66C7-D671-6BC5-01340F215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7" y="2840"/>
              <a:ext cx="19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800"/>
                <a:t>Bank 4</a:t>
              </a:r>
              <a:br>
                <a:rPr kumimoji="1" lang="en-US" altLang="en-US" sz="800"/>
              </a:br>
              <a:r>
                <a:rPr kumimoji="1" lang="en-US" altLang="en-US" sz="800"/>
                <a:t>PAYOR</a:t>
              </a:r>
            </a:p>
          </p:txBody>
        </p:sp>
      </p:grpSp>
      <p:sp>
        <p:nvSpPr>
          <p:cNvPr id="2063" name="AutoShape 56">
            <a:extLst>
              <a:ext uri="{FF2B5EF4-FFF2-40B4-BE49-F238E27FC236}">
                <a16:creationId xmlns:a16="http://schemas.microsoft.com/office/drawing/2014/main" id="{11EE98CC-52CF-D69F-219E-782D3BE24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3821113"/>
            <a:ext cx="914400" cy="173037"/>
          </a:xfrm>
          <a:prstGeom prst="rightArrow">
            <a:avLst>
              <a:gd name="adj1" fmla="val 50000"/>
              <a:gd name="adj2" fmla="val 132110"/>
            </a:avLst>
          </a:prstGeom>
          <a:gradFill rotWithShape="0">
            <a:gsLst>
              <a:gs pos="0">
                <a:srgbClr val="E0B500"/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4" name="AutoShape 57">
            <a:extLst>
              <a:ext uri="{FF2B5EF4-FFF2-40B4-BE49-F238E27FC236}">
                <a16:creationId xmlns:a16="http://schemas.microsoft.com/office/drawing/2014/main" id="{B4A5E397-BDF7-01CE-22E4-61720A25E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3821113"/>
            <a:ext cx="914400" cy="173037"/>
          </a:xfrm>
          <a:prstGeom prst="rightArrow">
            <a:avLst>
              <a:gd name="adj1" fmla="val 50000"/>
              <a:gd name="adj2" fmla="val 132110"/>
            </a:avLst>
          </a:prstGeom>
          <a:gradFill rotWithShape="0">
            <a:gsLst>
              <a:gs pos="0">
                <a:srgbClr val="E0B500"/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65" name="Group 64">
            <a:extLst>
              <a:ext uri="{FF2B5EF4-FFF2-40B4-BE49-F238E27FC236}">
                <a16:creationId xmlns:a16="http://schemas.microsoft.com/office/drawing/2014/main" id="{7EFADB45-8FD7-6840-164E-8E638008F5E4}"/>
              </a:ext>
            </a:extLst>
          </p:cNvPr>
          <p:cNvGrpSpPr>
            <a:grpSpLocks/>
          </p:cNvGrpSpPr>
          <p:nvPr/>
        </p:nvGrpSpPr>
        <p:grpSpPr bwMode="auto">
          <a:xfrm>
            <a:off x="276225" y="3140075"/>
            <a:ext cx="800100" cy="871538"/>
            <a:chOff x="796" y="2602"/>
            <a:chExt cx="504" cy="549"/>
          </a:xfrm>
        </p:grpSpPr>
        <p:sp>
          <p:nvSpPr>
            <p:cNvPr id="2092" name="Rectangle 65">
              <a:extLst>
                <a:ext uri="{FF2B5EF4-FFF2-40B4-BE49-F238E27FC236}">
                  <a16:creationId xmlns:a16="http://schemas.microsoft.com/office/drawing/2014/main" id="{6683F1DC-4354-8192-4808-14EAA6164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3074"/>
              <a:ext cx="5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800"/>
                <a:t>Deposit Customer</a:t>
              </a:r>
            </a:p>
          </p:txBody>
        </p:sp>
        <p:sp>
          <p:nvSpPr>
            <p:cNvPr id="2093" name="Rectangle 66">
              <a:extLst>
                <a:ext uri="{FF2B5EF4-FFF2-40B4-BE49-F238E27FC236}">
                  <a16:creationId xmlns:a16="http://schemas.microsoft.com/office/drawing/2014/main" id="{3D2AD622-69A7-84A6-972E-D2F82CAFE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" y="2602"/>
              <a:ext cx="31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/>
              <a:r>
                <a:rPr lang="en-US" altLang="en-US" sz="5400">
                  <a:solidFill>
                    <a:srgbClr val="FF7C80"/>
                  </a:solidFill>
                  <a:latin typeface="Webdings" panose="05030102010509060703" pitchFamily="18" charset="2"/>
                </a:rPr>
                <a:t>€</a:t>
              </a:r>
            </a:p>
          </p:txBody>
        </p:sp>
      </p:grpSp>
      <p:grpSp>
        <p:nvGrpSpPr>
          <p:cNvPr id="2066" name="Group 67">
            <a:extLst>
              <a:ext uri="{FF2B5EF4-FFF2-40B4-BE49-F238E27FC236}">
                <a16:creationId xmlns:a16="http://schemas.microsoft.com/office/drawing/2014/main" id="{BC43961C-2530-3F26-7CCF-CBB546151368}"/>
              </a:ext>
            </a:extLst>
          </p:cNvPr>
          <p:cNvGrpSpPr>
            <a:grpSpLocks/>
          </p:cNvGrpSpPr>
          <p:nvPr/>
        </p:nvGrpSpPr>
        <p:grpSpPr bwMode="auto">
          <a:xfrm>
            <a:off x="8131175" y="3140075"/>
            <a:ext cx="776288" cy="871538"/>
            <a:chOff x="806" y="2602"/>
            <a:chExt cx="489" cy="549"/>
          </a:xfrm>
        </p:grpSpPr>
        <p:sp>
          <p:nvSpPr>
            <p:cNvPr id="2090" name="Rectangle 68">
              <a:extLst>
                <a:ext uri="{FF2B5EF4-FFF2-40B4-BE49-F238E27FC236}">
                  <a16:creationId xmlns:a16="http://schemas.microsoft.com/office/drawing/2014/main" id="{E89E848D-5967-ECEE-2E04-F28EE732A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3074"/>
              <a:ext cx="48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800"/>
                <a:t>Issuing Customer</a:t>
              </a:r>
            </a:p>
          </p:txBody>
        </p:sp>
        <p:sp>
          <p:nvSpPr>
            <p:cNvPr id="2091" name="Rectangle 69">
              <a:extLst>
                <a:ext uri="{FF2B5EF4-FFF2-40B4-BE49-F238E27FC236}">
                  <a16:creationId xmlns:a16="http://schemas.microsoft.com/office/drawing/2014/main" id="{7C3ABF25-EEB4-2935-C330-A4DF46385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" y="2602"/>
              <a:ext cx="31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/>
              <a:r>
                <a:rPr lang="en-US" altLang="en-US" sz="5400">
                  <a:solidFill>
                    <a:schemeClr val="hlink"/>
                  </a:solidFill>
                  <a:latin typeface="Webdings" panose="05030102010509060703" pitchFamily="18" charset="2"/>
                </a:rPr>
                <a:t>€</a:t>
              </a:r>
            </a:p>
          </p:txBody>
        </p:sp>
      </p:grpSp>
      <p:sp>
        <p:nvSpPr>
          <p:cNvPr id="2067" name="AutoShape 70">
            <a:extLst>
              <a:ext uri="{FF2B5EF4-FFF2-40B4-BE49-F238E27FC236}">
                <a16:creationId xmlns:a16="http://schemas.microsoft.com/office/drawing/2014/main" id="{76AA1601-E5D1-1B02-DAFC-FF6A7ABC5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588" y="3819525"/>
            <a:ext cx="914400" cy="173038"/>
          </a:xfrm>
          <a:prstGeom prst="rightArrow">
            <a:avLst>
              <a:gd name="adj1" fmla="val 50000"/>
              <a:gd name="adj2" fmla="val 132110"/>
            </a:avLst>
          </a:prstGeom>
          <a:gradFill rotWithShape="0">
            <a:gsLst>
              <a:gs pos="0">
                <a:srgbClr val="E0B500"/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8" name="Text Box 71">
            <a:extLst>
              <a:ext uri="{FF2B5EF4-FFF2-40B4-BE49-F238E27FC236}">
                <a16:creationId xmlns:a16="http://schemas.microsoft.com/office/drawing/2014/main" id="{26F3F72D-58E2-86FE-1C8C-472EB2AC3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550" y="4191000"/>
            <a:ext cx="182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000" b="1"/>
              <a:t>[10]</a:t>
            </a:r>
            <a:r>
              <a:rPr kumimoji="1" lang="en-US" altLang="en-US" sz="1000"/>
              <a:t> Payment is made.  Issuing customer receives the subsequent IRD with the monthly statement issued</a:t>
            </a:r>
            <a:br>
              <a:rPr kumimoji="1" lang="en-US" altLang="en-US" sz="1000"/>
            </a:br>
            <a:r>
              <a:rPr kumimoji="1" lang="en-US" altLang="en-US" sz="1000"/>
              <a:t>by Bank 4.</a:t>
            </a:r>
          </a:p>
        </p:txBody>
      </p:sp>
      <p:sp>
        <p:nvSpPr>
          <p:cNvPr id="2069" name="Text Box 72">
            <a:extLst>
              <a:ext uri="{FF2B5EF4-FFF2-40B4-BE49-F238E27FC236}">
                <a16:creationId xmlns:a16="http://schemas.microsoft.com/office/drawing/2014/main" id="{207B10CB-2A78-99CF-05B8-694A98D8BAC3}"/>
              </a:ext>
            </a:extLst>
          </p:cNvPr>
          <p:cNvSpPr txBox="1">
            <a:spLocks noChangeArrowheads="1"/>
          </p:cNvSpPr>
          <p:nvPr/>
        </p:nvSpPr>
        <p:spPr bwMode="auto">
          <a:xfrm rot="1232994">
            <a:off x="7239000" y="3273425"/>
            <a:ext cx="457200" cy="503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">
                <a:solidFill>
                  <a:srgbClr val="000000"/>
                </a:solidFill>
                <a:latin typeface="Courier New" panose="02070309020205020404" pitchFamily="49" charset="0"/>
              </a:rPr>
              <a:t>Xxxx</a:t>
            </a:r>
            <a:br>
              <a:rPr lang="en-US" altLang="en-US" sz="30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300">
                <a:solidFill>
                  <a:srgbClr val="000000"/>
                </a:solidFill>
                <a:latin typeface="Courier New" panose="02070309020205020404" pitchFamily="49" charset="0"/>
              </a:rPr>
              <a:t>Xxxxx</a:t>
            </a:r>
            <a:br>
              <a:rPr lang="en-US" altLang="en-US" sz="30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300">
                <a:solidFill>
                  <a:srgbClr val="000000"/>
                </a:solidFill>
                <a:latin typeface="Courier New" panose="02070309020205020404" pitchFamily="49" charset="0"/>
              </a:rPr>
              <a:t>xx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">
                <a:solidFill>
                  <a:srgbClr val="000000"/>
                </a:solidFill>
                <a:latin typeface="Courier New" panose="02070309020205020404" pitchFamily="49" charset="0"/>
              </a:rPr>
              <a:t>Xxxx.........121.22</a:t>
            </a:r>
            <a:br>
              <a:rPr lang="en-US" altLang="en-US" sz="30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300">
                <a:solidFill>
                  <a:srgbClr val="000000"/>
                </a:solidFill>
                <a:latin typeface="Courier New" panose="02070309020205020404" pitchFamily="49" charset="0"/>
              </a:rPr>
              <a:t>Xxxxxx......3210.33</a:t>
            </a:r>
            <a:br>
              <a:rPr lang="en-US" altLang="en-US" sz="30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300">
                <a:solidFill>
                  <a:srgbClr val="000000"/>
                </a:solidFill>
                <a:latin typeface="Courier New" panose="02070309020205020404" pitchFamily="49" charset="0"/>
              </a:rPr>
              <a:t>Xxxxx........456.92</a:t>
            </a:r>
            <a:br>
              <a:rPr lang="en-US" altLang="en-US" sz="30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300">
                <a:solidFill>
                  <a:srgbClr val="000000"/>
                </a:solidFill>
                <a:latin typeface="Courier New" panose="02070309020205020404" pitchFamily="49" charset="0"/>
              </a:rPr>
              <a:t>Xxxxxx......</a:t>
            </a:r>
            <a:r>
              <a:rPr lang="en-US" altLang="en-US" sz="300" u="sng">
                <a:solidFill>
                  <a:srgbClr val="000000"/>
                </a:solidFill>
                <a:latin typeface="Courier New" panose="02070309020205020404" pitchFamily="49" charset="0"/>
              </a:rPr>
              <a:t>..67.95</a:t>
            </a:r>
            <a:br>
              <a:rPr lang="en-US" altLang="en-US" sz="30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300">
                <a:solidFill>
                  <a:srgbClr val="000000"/>
                </a:solidFill>
                <a:latin typeface="Courier New" panose="02070309020205020404" pitchFamily="49" charset="0"/>
              </a:rPr>
              <a:t>            3856.42</a:t>
            </a:r>
            <a:br>
              <a:rPr lang="en-US" altLang="en-US" sz="300">
                <a:solidFill>
                  <a:srgbClr val="000000"/>
                </a:solidFill>
                <a:latin typeface="Courier New" panose="02070309020205020404" pitchFamily="49" charset="0"/>
              </a:rPr>
            </a:br>
            <a:br>
              <a:rPr lang="en-US" altLang="en-US" sz="300">
                <a:solidFill>
                  <a:srgbClr val="000000"/>
                </a:solidFill>
                <a:latin typeface="Courier New" panose="02070309020205020404" pitchFamily="49" charset="0"/>
              </a:rPr>
            </a:br>
            <a:endParaRPr lang="en-US" altLang="en-US" sz="3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2070" name="Group 102">
            <a:extLst>
              <a:ext uri="{FF2B5EF4-FFF2-40B4-BE49-F238E27FC236}">
                <a16:creationId xmlns:a16="http://schemas.microsoft.com/office/drawing/2014/main" id="{B36059E8-90F4-F729-DC7A-54579B0C0350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276600"/>
            <a:ext cx="838200" cy="503238"/>
            <a:chOff x="768" y="2064"/>
            <a:chExt cx="528" cy="317"/>
          </a:xfrm>
        </p:grpSpPr>
        <p:grpSp>
          <p:nvGrpSpPr>
            <p:cNvPr id="2086" name="Group 101">
              <a:extLst>
                <a:ext uri="{FF2B5EF4-FFF2-40B4-BE49-F238E27FC236}">
                  <a16:creationId xmlns:a16="http://schemas.microsoft.com/office/drawing/2014/main" id="{695E468D-DFA7-8F99-26D6-CBA5488E38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064"/>
              <a:ext cx="528" cy="317"/>
              <a:chOff x="768" y="2064"/>
              <a:chExt cx="528" cy="317"/>
            </a:xfrm>
          </p:grpSpPr>
          <p:pic>
            <p:nvPicPr>
              <p:cNvPr id="2088" name="Picture 59">
                <a:extLst>
                  <a:ext uri="{FF2B5EF4-FFF2-40B4-BE49-F238E27FC236}">
                    <a16:creationId xmlns:a16="http://schemas.microsoft.com/office/drawing/2014/main" id="{02539D4B-2456-E7D8-1356-1CF93A2465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2064"/>
                <a:ext cx="528" cy="204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9" name="Text Box 60">
                <a:extLst>
                  <a:ext uri="{FF2B5EF4-FFF2-40B4-BE49-F238E27FC236}">
                    <a16:creationId xmlns:a16="http://schemas.microsoft.com/office/drawing/2014/main" id="{8BB0FD6C-3151-25D1-E3E4-031B80A6A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2304"/>
                <a:ext cx="52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800"/>
                  <a:t>Original IRD</a:t>
                </a:r>
              </a:p>
            </p:txBody>
          </p:sp>
        </p:grpSp>
        <p:sp>
          <p:nvSpPr>
            <p:cNvPr id="2087" name="Text Box 80">
              <a:extLst>
                <a:ext uri="{FF2B5EF4-FFF2-40B4-BE49-F238E27FC236}">
                  <a16:creationId xmlns:a16="http://schemas.microsoft.com/office/drawing/2014/main" id="{A207293B-9446-4D83-2D45-2DB7A9670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584103">
              <a:off x="784" y="2100"/>
              <a:ext cx="28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800" b="1">
                  <a:solidFill>
                    <a:srgbClr val="FF3300"/>
                  </a:solidFill>
                  <a:latin typeface="Arial" panose="020B0604020202020204" pitchFamily="34" charset="0"/>
                </a:rPr>
                <a:t>NSF</a:t>
              </a:r>
            </a:p>
          </p:txBody>
        </p:sp>
      </p:grpSp>
      <p:sp>
        <p:nvSpPr>
          <p:cNvPr id="2071" name="Text Box 63">
            <a:extLst>
              <a:ext uri="{FF2B5EF4-FFF2-40B4-BE49-F238E27FC236}">
                <a16:creationId xmlns:a16="http://schemas.microsoft.com/office/drawing/2014/main" id="{AF9BACB7-09E0-1443-70E9-A0E63ADBF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288" y="3659188"/>
            <a:ext cx="8382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"/>
              <a:t>IRD Image</a:t>
            </a:r>
          </a:p>
        </p:txBody>
      </p:sp>
      <p:grpSp>
        <p:nvGrpSpPr>
          <p:cNvPr id="2072" name="Group 100">
            <a:extLst>
              <a:ext uri="{FF2B5EF4-FFF2-40B4-BE49-F238E27FC236}">
                <a16:creationId xmlns:a16="http://schemas.microsoft.com/office/drawing/2014/main" id="{7C8AF233-9A72-BE10-92CF-9047BE5CBDC2}"/>
              </a:ext>
            </a:extLst>
          </p:cNvPr>
          <p:cNvGrpSpPr>
            <a:grpSpLocks/>
          </p:cNvGrpSpPr>
          <p:nvPr/>
        </p:nvGrpSpPr>
        <p:grpSpPr bwMode="auto">
          <a:xfrm>
            <a:off x="3154363" y="3268663"/>
            <a:ext cx="838200" cy="320675"/>
            <a:chOff x="1939" y="2113"/>
            <a:chExt cx="528" cy="202"/>
          </a:xfrm>
        </p:grpSpPr>
        <p:pic>
          <p:nvPicPr>
            <p:cNvPr id="2084" name="Picture 62">
              <a:extLst>
                <a:ext uri="{FF2B5EF4-FFF2-40B4-BE49-F238E27FC236}">
                  <a16:creationId xmlns:a16="http://schemas.microsoft.com/office/drawing/2014/main" id="{2B74E8F4-E175-5105-BB6A-24F60A98E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b="981"/>
            <a:stretch>
              <a:fillRect/>
            </a:stretch>
          </p:blipFill>
          <p:spPr bwMode="auto">
            <a:xfrm>
              <a:off x="1939" y="2113"/>
              <a:ext cx="528" cy="20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5" name="Text Box 81">
              <a:extLst>
                <a:ext uri="{FF2B5EF4-FFF2-40B4-BE49-F238E27FC236}">
                  <a16:creationId xmlns:a16="http://schemas.microsoft.com/office/drawing/2014/main" id="{FCED5899-A64A-94C9-67BA-44954098A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584103">
              <a:off x="2004" y="2139"/>
              <a:ext cx="28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800" b="1">
                  <a:solidFill>
                    <a:srgbClr val="5B5B5B"/>
                  </a:solidFill>
                  <a:latin typeface="Arial" panose="020B0604020202020204" pitchFamily="34" charset="0"/>
                </a:rPr>
                <a:t>NSF</a:t>
              </a:r>
            </a:p>
          </p:txBody>
        </p:sp>
      </p:grpSp>
      <p:sp>
        <p:nvSpPr>
          <p:cNvPr id="2073" name="Text Box 45">
            <a:extLst>
              <a:ext uri="{FF2B5EF4-FFF2-40B4-BE49-F238E27FC236}">
                <a16:creationId xmlns:a16="http://schemas.microsoft.com/office/drawing/2014/main" id="{10051BEC-F391-7048-BD33-4D8C9C20E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3657600"/>
            <a:ext cx="838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"/>
              <a:t>Subsequent IRD</a:t>
            </a:r>
          </a:p>
        </p:txBody>
      </p:sp>
      <p:grpSp>
        <p:nvGrpSpPr>
          <p:cNvPr id="2074" name="Group 88">
            <a:extLst>
              <a:ext uri="{FF2B5EF4-FFF2-40B4-BE49-F238E27FC236}">
                <a16:creationId xmlns:a16="http://schemas.microsoft.com/office/drawing/2014/main" id="{BB96B15A-7557-E044-442A-A4FF9EEFCD14}"/>
              </a:ext>
            </a:extLst>
          </p:cNvPr>
          <p:cNvGrpSpPr>
            <a:grpSpLocks/>
          </p:cNvGrpSpPr>
          <p:nvPr/>
        </p:nvGrpSpPr>
        <p:grpSpPr bwMode="auto">
          <a:xfrm>
            <a:off x="5124450" y="3278188"/>
            <a:ext cx="841375" cy="323850"/>
            <a:chOff x="3216" y="1968"/>
            <a:chExt cx="530" cy="204"/>
          </a:xfrm>
        </p:grpSpPr>
        <p:grpSp>
          <p:nvGrpSpPr>
            <p:cNvPr id="2079" name="Group 87">
              <a:extLst>
                <a:ext uri="{FF2B5EF4-FFF2-40B4-BE49-F238E27FC236}">
                  <a16:creationId xmlns:a16="http://schemas.microsoft.com/office/drawing/2014/main" id="{35A6FF94-967F-1D99-4A2C-2E12DABF70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1968"/>
              <a:ext cx="530" cy="204"/>
              <a:chOff x="3216" y="1968"/>
              <a:chExt cx="530" cy="204"/>
            </a:xfrm>
          </p:grpSpPr>
          <p:sp>
            <p:nvSpPr>
              <p:cNvPr id="2081" name="Rectangle 84">
                <a:extLst>
                  <a:ext uri="{FF2B5EF4-FFF2-40B4-BE49-F238E27FC236}">
                    <a16:creationId xmlns:a16="http://schemas.microsoft.com/office/drawing/2014/main" id="{45D74F4E-6619-C47E-DA15-B2872785C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1969"/>
                <a:ext cx="530" cy="20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2082" name="Rectangle 86">
                <a:extLst>
                  <a:ext uri="{FF2B5EF4-FFF2-40B4-BE49-F238E27FC236}">
                    <a16:creationId xmlns:a16="http://schemas.microsoft.com/office/drawing/2014/main" id="{A1EDFDC7-53AD-9212-2773-C57E68DF1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0" y="1975"/>
                <a:ext cx="48" cy="16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achovia FG" pitchFamily="50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pic>
            <p:nvPicPr>
              <p:cNvPr id="2083" name="Picture 44">
                <a:extLst>
                  <a:ext uri="{FF2B5EF4-FFF2-40B4-BE49-F238E27FC236}">
                    <a16:creationId xmlns:a16="http://schemas.microsoft.com/office/drawing/2014/main" id="{A40A65FF-AE2E-AE60-9DE3-DD5AC116DE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7" y="1968"/>
                <a:ext cx="52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80" name="Text Box 82">
              <a:extLst>
                <a:ext uri="{FF2B5EF4-FFF2-40B4-BE49-F238E27FC236}">
                  <a16:creationId xmlns:a16="http://schemas.microsoft.com/office/drawing/2014/main" id="{53769C95-95C0-BEA1-4204-C365E4FC2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584103">
              <a:off x="3276" y="1997"/>
              <a:ext cx="28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800" b="1">
                  <a:solidFill>
                    <a:srgbClr val="5B5B5B"/>
                  </a:solidFill>
                  <a:latin typeface="Arial" panose="020B0604020202020204" pitchFamily="34" charset="0"/>
                </a:rPr>
                <a:t>SF</a:t>
              </a:r>
            </a:p>
          </p:txBody>
        </p:sp>
      </p:grpSp>
      <p:sp>
        <p:nvSpPr>
          <p:cNvPr id="2075" name="Rectangle 98">
            <a:extLst>
              <a:ext uri="{FF2B5EF4-FFF2-40B4-BE49-F238E27FC236}">
                <a16:creationId xmlns:a16="http://schemas.microsoft.com/office/drawing/2014/main" id="{66BDC1D3-1435-DBF5-1EFE-375EF92A58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ANS X9.100-140 Specifications for an</a:t>
            </a:r>
            <a:br>
              <a:rPr lang="en-US" altLang="en-US"/>
            </a:br>
            <a:r>
              <a:rPr lang="en-US" altLang="en-US"/>
              <a:t>Image Replacement Document – IRD</a:t>
            </a:r>
          </a:p>
        </p:txBody>
      </p:sp>
      <p:sp>
        <p:nvSpPr>
          <p:cNvPr id="2076" name="Text Box 103">
            <a:extLst>
              <a:ext uri="{FF2B5EF4-FFF2-40B4-BE49-F238E27FC236}">
                <a16:creationId xmlns:a16="http://schemas.microsoft.com/office/drawing/2014/main" id="{96546FE2-DFFC-798D-5684-2CAE4A554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324600"/>
            <a:ext cx="270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r>
              <a:rPr kumimoji="1" lang="en-US" altLang="en-US" sz="1000"/>
              <a:t>Note:	Illustrations are not fully representative</a:t>
            </a:r>
            <a:br>
              <a:rPr kumimoji="1" lang="en-US" altLang="en-US" sz="1000"/>
            </a:br>
            <a:r>
              <a:rPr kumimoji="1" lang="en-US" altLang="en-US" sz="1000"/>
              <a:t>of actual documents and images.</a:t>
            </a:r>
          </a:p>
        </p:txBody>
      </p:sp>
      <p:sp>
        <p:nvSpPr>
          <p:cNvPr id="2077" name="Rectangle 105">
            <a:extLst>
              <a:ext uri="{FF2B5EF4-FFF2-40B4-BE49-F238E27FC236}">
                <a16:creationId xmlns:a16="http://schemas.microsoft.com/office/drawing/2014/main" id="{9C5DD189-80DA-494D-3515-1B6AD6DC5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3489325"/>
            <a:ext cx="136525" cy="19050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DBDBD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8" name="Rectangle 106">
            <a:extLst>
              <a:ext uri="{FF2B5EF4-FFF2-40B4-BE49-F238E27FC236}">
                <a16:creationId xmlns:a16="http://schemas.microsoft.com/office/drawing/2014/main" id="{7CC6B15E-7E3B-6EAC-2AAF-F02B92AB9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498850"/>
            <a:ext cx="136525" cy="19050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DBDBD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>
            <a:extLst>
              <a:ext uri="{FF2B5EF4-FFF2-40B4-BE49-F238E27FC236}">
                <a16:creationId xmlns:a16="http://schemas.microsoft.com/office/drawing/2014/main" id="{EAC5BA03-A6A8-3778-8199-AC1E0A3AB1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Steps 1 and 2 Processing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D6991CCA-1A99-74D9-E577-B839F83A4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1" lang="en-US" altLang="en-US" sz="1600"/>
              <a:t>An original check is presented and processed by Bank 1, the Bank of First Deposit (BOFD 1).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E6AAD37E-952C-83AE-E6D7-E1A1A1F2A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41750"/>
            <a:ext cx="3038475" cy="1376363"/>
          </a:xfrm>
          <a:prstGeom prst="rect">
            <a:avLst/>
          </a:prstGeom>
          <a:noFill/>
          <a:ln w="635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9">
            <a:extLst>
              <a:ext uri="{FF2B5EF4-FFF2-40B4-BE49-F238E27FC236}">
                <a16:creationId xmlns:a16="http://schemas.microsoft.com/office/drawing/2014/main" id="{863A989E-E972-80A1-5A8B-D79F1FF0F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824538"/>
            <a:ext cx="2057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kumimoji="1" lang="en-US" altLang="en-US" sz="800">
              <a:latin typeface="Arial Narrow" panose="020B0606020202030204" pitchFamily="34" charset="0"/>
            </a:endParaRPr>
          </a:p>
        </p:txBody>
      </p:sp>
      <p:sp>
        <p:nvSpPr>
          <p:cNvPr id="3080" name="Rectangle 10">
            <a:extLst>
              <a:ext uri="{FF2B5EF4-FFF2-40B4-BE49-F238E27FC236}">
                <a16:creationId xmlns:a16="http://schemas.microsoft.com/office/drawing/2014/main" id="{606C4A96-F006-6AD7-484C-887767E4B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367338"/>
            <a:ext cx="27432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200"/>
              <a:t>Bank 1 (Truncating Bank) creates an image from the original check and the X9.37 image file is sent to Bank 2.</a:t>
            </a:r>
          </a:p>
        </p:txBody>
      </p:sp>
      <p:sp>
        <p:nvSpPr>
          <p:cNvPr id="3081" name="AutoShape 11">
            <a:extLst>
              <a:ext uri="{FF2B5EF4-FFF2-40B4-BE49-F238E27FC236}">
                <a16:creationId xmlns:a16="http://schemas.microsoft.com/office/drawing/2014/main" id="{2954323A-69D3-53D8-79A4-C6D3E37DE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165350"/>
            <a:ext cx="838200" cy="685800"/>
          </a:xfrm>
          <a:prstGeom prst="homePlate">
            <a:avLst>
              <a:gd name="adj" fmla="val 30556"/>
            </a:avLst>
          </a:prstGeom>
          <a:gradFill rotWithShape="0">
            <a:gsLst>
              <a:gs pos="0">
                <a:srgbClr val="FFFFFF"/>
              </a:gs>
              <a:gs pos="50000">
                <a:srgbClr val="99FF99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</a:rPr>
              <a:t>Physical </a:t>
            </a:r>
          </a:p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</a:rPr>
              <a:t>Document</a:t>
            </a:r>
          </a:p>
        </p:txBody>
      </p:sp>
      <p:sp>
        <p:nvSpPr>
          <p:cNvPr id="3082" name="AutoShape 12">
            <a:extLst>
              <a:ext uri="{FF2B5EF4-FFF2-40B4-BE49-F238E27FC236}">
                <a16:creationId xmlns:a16="http://schemas.microsoft.com/office/drawing/2014/main" id="{356C8E7F-8A1C-1492-D5E2-5EBFA0904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222750"/>
            <a:ext cx="838200" cy="685800"/>
          </a:xfrm>
          <a:prstGeom prst="homePlate">
            <a:avLst>
              <a:gd name="adj" fmla="val 30556"/>
            </a:avLst>
          </a:prstGeom>
          <a:gradFill rotWithShape="0">
            <a:gsLst>
              <a:gs pos="0">
                <a:srgbClr val="FFFFFF"/>
              </a:gs>
              <a:gs pos="50000">
                <a:srgbClr val="C0C0C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</a:rPr>
              <a:t>Image</a:t>
            </a:r>
          </a:p>
        </p:txBody>
      </p:sp>
      <p:grpSp>
        <p:nvGrpSpPr>
          <p:cNvPr id="3083" name="Group 13">
            <a:extLst>
              <a:ext uri="{FF2B5EF4-FFF2-40B4-BE49-F238E27FC236}">
                <a16:creationId xmlns:a16="http://schemas.microsoft.com/office/drawing/2014/main" id="{AFDEAFB0-A310-711B-DF4F-DED3A68C85A3}"/>
              </a:ext>
            </a:extLst>
          </p:cNvPr>
          <p:cNvGrpSpPr>
            <a:grpSpLocks/>
          </p:cNvGrpSpPr>
          <p:nvPr/>
        </p:nvGrpSpPr>
        <p:grpSpPr bwMode="auto">
          <a:xfrm>
            <a:off x="5243513" y="5594350"/>
            <a:ext cx="576262" cy="682625"/>
            <a:chOff x="3303" y="3504"/>
            <a:chExt cx="363" cy="430"/>
          </a:xfrm>
        </p:grpSpPr>
        <p:graphicFrame>
          <p:nvGraphicFramePr>
            <p:cNvPr id="3075" name="Object 14">
              <a:extLst>
                <a:ext uri="{FF2B5EF4-FFF2-40B4-BE49-F238E27FC236}">
                  <a16:creationId xmlns:a16="http://schemas.microsoft.com/office/drawing/2014/main" id="{0E8345C3-6F3C-EA4D-FAB9-48F164660B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2" y="3504"/>
            <a:ext cx="321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5738400" imgH="4030200" progId="MS_ClipArt_Gallery.2">
                    <p:embed/>
                  </p:oleObj>
                </mc:Choice>
                <mc:Fallback>
                  <p:oleObj name="Clip" r:id="rId3" imgW="5738400" imgH="403020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3504"/>
                          <a:ext cx="321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5" name="Rectangle 15">
              <a:extLst>
                <a:ext uri="{FF2B5EF4-FFF2-40B4-BE49-F238E27FC236}">
                  <a16:creationId xmlns:a16="http://schemas.microsoft.com/office/drawing/2014/main" id="{19717158-3E28-A2A5-777B-11E73AB06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" y="3780"/>
              <a:ext cx="3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000">
                  <a:latin typeface="Arial" panose="020B0604020202020204" pitchFamily="34" charset="0"/>
                </a:rPr>
                <a:t>Bank 1</a:t>
              </a:r>
            </a:p>
          </p:txBody>
        </p:sp>
      </p:grpSp>
      <p:grpSp>
        <p:nvGrpSpPr>
          <p:cNvPr id="3084" name="Group 16">
            <a:extLst>
              <a:ext uri="{FF2B5EF4-FFF2-40B4-BE49-F238E27FC236}">
                <a16:creationId xmlns:a16="http://schemas.microsoft.com/office/drawing/2014/main" id="{5F6A0CD2-7301-EE7F-7E08-BBF61563901D}"/>
              </a:ext>
            </a:extLst>
          </p:cNvPr>
          <p:cNvGrpSpPr>
            <a:grpSpLocks/>
          </p:cNvGrpSpPr>
          <p:nvPr/>
        </p:nvGrpSpPr>
        <p:grpSpPr bwMode="auto">
          <a:xfrm>
            <a:off x="7529513" y="5594350"/>
            <a:ext cx="576262" cy="687388"/>
            <a:chOff x="4743" y="3504"/>
            <a:chExt cx="363" cy="433"/>
          </a:xfrm>
        </p:grpSpPr>
        <p:graphicFrame>
          <p:nvGraphicFramePr>
            <p:cNvPr id="3074" name="Object 17">
              <a:extLst>
                <a:ext uri="{FF2B5EF4-FFF2-40B4-BE49-F238E27FC236}">
                  <a16:creationId xmlns:a16="http://schemas.microsoft.com/office/drawing/2014/main" id="{C3394AFB-CCA1-0EC1-7AA0-0AC4C1831F5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52" y="3504"/>
            <a:ext cx="321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5738400" imgH="4030200" progId="MS_ClipArt_Gallery.2">
                    <p:embed/>
                  </p:oleObj>
                </mc:Choice>
                <mc:Fallback>
                  <p:oleObj name="Clip" r:id="rId5" imgW="5738400" imgH="4030200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3504"/>
                          <a:ext cx="321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4" name="Rectangle 18">
              <a:extLst>
                <a:ext uri="{FF2B5EF4-FFF2-40B4-BE49-F238E27FC236}">
                  <a16:creationId xmlns:a16="http://schemas.microsoft.com/office/drawing/2014/main" id="{19B2788A-4FC9-1290-2555-A5D99472D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3" y="3783"/>
              <a:ext cx="3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000">
                  <a:latin typeface="Arial" panose="020B0604020202020204" pitchFamily="34" charset="0"/>
                </a:rPr>
                <a:t>Bank 2</a:t>
              </a:r>
            </a:p>
          </p:txBody>
        </p:sp>
      </p:grpSp>
      <p:sp>
        <p:nvSpPr>
          <p:cNvPr id="3085" name="Freeform 19">
            <a:extLst>
              <a:ext uri="{FF2B5EF4-FFF2-40B4-BE49-F238E27FC236}">
                <a16:creationId xmlns:a16="http://schemas.microsoft.com/office/drawing/2014/main" id="{3453E7F8-A6DC-4243-5FE8-BFCFAFD457FF}"/>
              </a:ext>
            </a:extLst>
          </p:cNvPr>
          <p:cNvSpPr>
            <a:spLocks/>
          </p:cNvSpPr>
          <p:nvPr/>
        </p:nvSpPr>
        <p:spPr bwMode="auto">
          <a:xfrm>
            <a:off x="5791200" y="5822950"/>
            <a:ext cx="1752600" cy="101600"/>
          </a:xfrm>
          <a:custGeom>
            <a:avLst/>
            <a:gdLst>
              <a:gd name="T0" fmla="*/ 0 w 1104"/>
              <a:gd name="T1" fmla="*/ 0 h 64"/>
              <a:gd name="T2" fmla="*/ 288 w 1104"/>
              <a:gd name="T3" fmla="*/ 48 h 64"/>
              <a:gd name="T4" fmla="*/ 240 w 1104"/>
              <a:gd name="T5" fmla="*/ 0 h 64"/>
              <a:gd name="T6" fmla="*/ 576 w 1104"/>
              <a:gd name="T7" fmla="*/ 48 h 64"/>
              <a:gd name="T8" fmla="*/ 528 w 1104"/>
              <a:gd name="T9" fmla="*/ 0 h 64"/>
              <a:gd name="T10" fmla="*/ 864 w 1104"/>
              <a:gd name="T11" fmla="*/ 48 h 64"/>
              <a:gd name="T12" fmla="*/ 816 w 1104"/>
              <a:gd name="T13" fmla="*/ 0 h 64"/>
              <a:gd name="T14" fmla="*/ 1104 w 1104"/>
              <a:gd name="T15" fmla="*/ 48 h 64"/>
              <a:gd name="T16" fmla="*/ 1072 w 1104"/>
              <a:gd name="T17" fmla="*/ 64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04"/>
              <a:gd name="T28" fmla="*/ 0 h 64"/>
              <a:gd name="T29" fmla="*/ 1104 w 1104"/>
              <a:gd name="T30" fmla="*/ 64 h 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04" h="64">
                <a:moveTo>
                  <a:pt x="0" y="0"/>
                </a:moveTo>
                <a:lnTo>
                  <a:pt x="288" y="48"/>
                </a:lnTo>
                <a:lnTo>
                  <a:pt x="240" y="0"/>
                </a:lnTo>
                <a:lnTo>
                  <a:pt x="576" y="48"/>
                </a:lnTo>
                <a:lnTo>
                  <a:pt x="528" y="0"/>
                </a:lnTo>
                <a:lnTo>
                  <a:pt x="864" y="48"/>
                </a:lnTo>
                <a:lnTo>
                  <a:pt x="816" y="0"/>
                </a:lnTo>
                <a:lnTo>
                  <a:pt x="1104" y="48"/>
                </a:lnTo>
                <a:cubicBezTo>
                  <a:pt x="1093" y="53"/>
                  <a:pt x="1072" y="64"/>
                  <a:pt x="1072" y="64"/>
                </a:cubicBezTo>
              </a:path>
            </a:pathLst>
          </a:custGeom>
          <a:noFill/>
          <a:ln w="635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86" name="Picture 20">
            <a:extLst>
              <a:ext uri="{FF2B5EF4-FFF2-40B4-BE49-F238E27FC236}">
                <a16:creationId xmlns:a16="http://schemas.microsoft.com/office/drawing/2014/main" id="{948B708C-2FC7-99B5-52A6-6761B4E9D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36750"/>
            <a:ext cx="3048000" cy="1441450"/>
          </a:xfrm>
          <a:prstGeom prst="rect">
            <a:avLst/>
          </a:prstGeom>
          <a:noFill/>
          <a:ln w="635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21">
            <a:extLst>
              <a:ext uri="{FF2B5EF4-FFF2-40B4-BE49-F238E27FC236}">
                <a16:creationId xmlns:a16="http://schemas.microsoft.com/office/drawing/2014/main" id="{141237C5-5BF1-2CAD-4F96-90AACC03D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36750"/>
            <a:ext cx="3048000" cy="1412875"/>
          </a:xfrm>
          <a:prstGeom prst="rect">
            <a:avLst/>
          </a:prstGeom>
          <a:noFill/>
          <a:ln w="635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24" descr="Images\front w Text.jpg">
            <a:extLst>
              <a:ext uri="{FF2B5EF4-FFF2-40B4-BE49-F238E27FC236}">
                <a16:creationId xmlns:a16="http://schemas.microsoft.com/office/drawing/2014/main" id="{ABF1B736-F657-F369-FF2B-A4EDDA837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73488"/>
            <a:ext cx="30480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AutoShape 22">
            <a:extLst>
              <a:ext uri="{FF2B5EF4-FFF2-40B4-BE49-F238E27FC236}">
                <a16:creationId xmlns:a16="http://schemas.microsoft.com/office/drawing/2014/main" id="{DFE28431-0D41-16CA-ED38-18956E41E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05400"/>
            <a:ext cx="4114800" cy="228600"/>
          </a:xfrm>
          <a:prstGeom prst="wedgeRoundRectCallout">
            <a:avLst>
              <a:gd name="adj1" fmla="val -4319"/>
              <a:gd name="adj2" fmla="val 288194"/>
              <a:gd name="adj3" fmla="val 16667"/>
            </a:avLst>
          </a:prstGeom>
          <a:solidFill>
            <a:schemeClr val="folHlink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BOFD endorsement and truncating data for Bank 1 in X9.37 file.</a:t>
            </a:r>
          </a:p>
        </p:txBody>
      </p:sp>
      <p:sp>
        <p:nvSpPr>
          <p:cNvPr id="3090" name="Text Box 26">
            <a:extLst>
              <a:ext uri="{FF2B5EF4-FFF2-40B4-BE49-F238E27FC236}">
                <a16:creationId xmlns:a16="http://schemas.microsoft.com/office/drawing/2014/main" id="{F664A58A-D41D-EA41-9FF9-FEDFD25EF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324600"/>
            <a:ext cx="270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r>
              <a:rPr kumimoji="1" lang="en-US" altLang="en-US" sz="1000"/>
              <a:t>Note:	Illustrations are not fully representative</a:t>
            </a:r>
            <a:br>
              <a:rPr kumimoji="1" lang="en-US" altLang="en-US" sz="1000"/>
            </a:br>
            <a:r>
              <a:rPr kumimoji="1" lang="en-US" altLang="en-US" sz="1000"/>
              <a:t>of actual documents and images.</a:t>
            </a:r>
          </a:p>
        </p:txBody>
      </p:sp>
      <p:sp>
        <p:nvSpPr>
          <p:cNvPr id="3091" name="AutoShape 29">
            <a:extLst>
              <a:ext uri="{FF2B5EF4-FFF2-40B4-BE49-F238E27FC236}">
                <a16:creationId xmlns:a16="http://schemas.microsoft.com/office/drawing/2014/main" id="{BA03CBA0-44F2-EFAF-770D-372B90F4F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352800"/>
            <a:ext cx="2971800" cy="609600"/>
          </a:xfrm>
          <a:prstGeom prst="wedgeRoundRectCallout">
            <a:avLst>
              <a:gd name="adj1" fmla="val 33546"/>
              <a:gd name="adj2" fmla="val 123699"/>
              <a:gd name="adj3" fmla="val 16667"/>
            </a:avLst>
          </a:prstGeom>
          <a:solidFill>
            <a:schemeClr val="folHlink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/>
            <a:r>
              <a:rPr kumimoji="1" lang="en-US" altLang="en-US" sz="1000">
                <a:solidFill>
                  <a:srgbClr val="000000"/>
                </a:solidFill>
              </a:rPr>
              <a:t>BOFD 1 (Bank 1) sprayed endorsement.</a:t>
            </a:r>
            <a:br>
              <a:rPr kumimoji="1" lang="en-US" altLang="en-US" sz="1000">
                <a:solidFill>
                  <a:srgbClr val="000000"/>
                </a:solidFill>
              </a:rPr>
            </a:br>
            <a:r>
              <a:rPr kumimoji="1" lang="en-US" altLang="en-US" sz="900" i="1">
                <a:solidFill>
                  <a:srgbClr val="000000"/>
                </a:solidFill>
              </a:rPr>
              <a:t>Note: Endorsement would not appear in the image</a:t>
            </a:r>
            <a:br>
              <a:rPr kumimoji="1" lang="en-US" altLang="en-US" sz="900" i="1">
                <a:solidFill>
                  <a:srgbClr val="000000"/>
                </a:solidFill>
              </a:rPr>
            </a:br>
            <a:r>
              <a:rPr kumimoji="1" lang="en-US" altLang="en-US" sz="900" i="1">
                <a:solidFill>
                  <a:srgbClr val="000000"/>
                </a:solidFill>
              </a:rPr>
              <a:t>if it is done after the image capture.</a:t>
            </a:r>
          </a:p>
          <a:p>
            <a:pPr algn="ctr"/>
            <a:endParaRPr kumimoji="1" lang="en-US" altLang="en-US" sz="900" i="1">
              <a:solidFill>
                <a:srgbClr val="000000"/>
              </a:solidFill>
            </a:endParaRPr>
          </a:p>
        </p:txBody>
      </p:sp>
      <p:sp>
        <p:nvSpPr>
          <p:cNvPr id="3092" name="Text Box 30">
            <a:extLst>
              <a:ext uri="{FF2B5EF4-FFF2-40B4-BE49-F238E27FC236}">
                <a16:creationId xmlns:a16="http://schemas.microsoft.com/office/drawing/2014/main" id="{5D24E6E6-E0F0-7B51-79FF-49FC06177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4962525"/>
            <a:ext cx="228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">
                <a:solidFill>
                  <a:srgbClr val="777777"/>
                </a:solidFill>
                <a:latin typeface="Micr TDH" panose="05010109010101010101" pitchFamily="50" charset="2"/>
              </a:rPr>
              <a:t>0145</a:t>
            </a:r>
          </a:p>
        </p:txBody>
      </p:sp>
      <p:sp>
        <p:nvSpPr>
          <p:cNvPr id="3093" name="Text Box 31">
            <a:extLst>
              <a:ext uri="{FF2B5EF4-FFF2-40B4-BE49-F238E27FC236}">
                <a16:creationId xmlns:a16="http://schemas.microsoft.com/office/drawing/2014/main" id="{E0A47DEE-A88A-2131-E323-DF999A143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124200"/>
            <a:ext cx="228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">
                <a:solidFill>
                  <a:srgbClr val="777777"/>
                </a:solidFill>
                <a:latin typeface="Micr TDH" panose="05010109010101010101" pitchFamily="50" charset="2"/>
              </a:rPr>
              <a:t>0145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A4161ABE-A5EA-A779-557F-9D96F261E9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Step 3 Processing</a:t>
            </a:r>
          </a:p>
        </p:txBody>
      </p:sp>
      <p:sp>
        <p:nvSpPr>
          <p:cNvPr id="4101" name="Text Box 3">
            <a:extLst>
              <a:ext uri="{FF2B5EF4-FFF2-40B4-BE49-F238E27FC236}">
                <a16:creationId xmlns:a16="http://schemas.microsoft.com/office/drawing/2014/main" id="{22999934-6204-C29F-B963-4B89900A5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085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600"/>
              <a:t>Bank 2 passes along the Image and data received from Bank 1, adding an electronic endorsement.</a:t>
            </a:r>
          </a:p>
        </p:txBody>
      </p:sp>
      <p:pic>
        <p:nvPicPr>
          <p:cNvPr id="4102" name="Picture 5">
            <a:extLst>
              <a:ext uri="{FF2B5EF4-FFF2-40B4-BE49-F238E27FC236}">
                <a16:creationId xmlns:a16="http://schemas.microsoft.com/office/drawing/2014/main" id="{D88594B0-D136-3333-4F4D-964B0F1CC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3200400" cy="1449388"/>
          </a:xfrm>
          <a:prstGeom prst="rect">
            <a:avLst/>
          </a:prstGeom>
          <a:noFill/>
          <a:ln w="635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AutoShape 11">
            <a:extLst>
              <a:ext uri="{FF2B5EF4-FFF2-40B4-BE49-F238E27FC236}">
                <a16:creationId xmlns:a16="http://schemas.microsoft.com/office/drawing/2014/main" id="{A911E25B-1AD7-0F1E-95DA-A7BB3F83A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116263"/>
            <a:ext cx="838200" cy="685800"/>
          </a:xfrm>
          <a:prstGeom prst="homePlate">
            <a:avLst>
              <a:gd name="adj" fmla="val 30556"/>
            </a:avLst>
          </a:prstGeom>
          <a:gradFill rotWithShape="0">
            <a:gsLst>
              <a:gs pos="0">
                <a:srgbClr val="FFFFFF"/>
              </a:gs>
              <a:gs pos="50000">
                <a:srgbClr val="C0C0C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</a:rPr>
              <a:t>Image</a:t>
            </a:r>
          </a:p>
        </p:txBody>
      </p:sp>
      <p:grpSp>
        <p:nvGrpSpPr>
          <p:cNvPr id="4104" name="Group 12">
            <a:extLst>
              <a:ext uri="{FF2B5EF4-FFF2-40B4-BE49-F238E27FC236}">
                <a16:creationId xmlns:a16="http://schemas.microsoft.com/office/drawing/2014/main" id="{1C3795BE-F479-F563-7FAA-D6C9D1E7870B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5408613"/>
            <a:ext cx="576262" cy="682625"/>
            <a:chOff x="3303" y="3504"/>
            <a:chExt cx="363" cy="430"/>
          </a:xfrm>
        </p:grpSpPr>
        <p:graphicFrame>
          <p:nvGraphicFramePr>
            <p:cNvPr id="4099" name="Object 13">
              <a:extLst>
                <a:ext uri="{FF2B5EF4-FFF2-40B4-BE49-F238E27FC236}">
                  <a16:creationId xmlns:a16="http://schemas.microsoft.com/office/drawing/2014/main" id="{D9EE7A3C-056A-12D4-D9D4-E94C5F4401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2" y="3504"/>
            <a:ext cx="321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5738400" imgH="4030200" progId="MS_ClipArt_Gallery.2">
                    <p:embed/>
                  </p:oleObj>
                </mc:Choice>
                <mc:Fallback>
                  <p:oleObj name="Clip" r:id="rId3" imgW="5738400" imgH="403020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3504"/>
                          <a:ext cx="321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2" name="Rectangle 14">
              <a:extLst>
                <a:ext uri="{FF2B5EF4-FFF2-40B4-BE49-F238E27FC236}">
                  <a16:creationId xmlns:a16="http://schemas.microsoft.com/office/drawing/2014/main" id="{B836F68E-D43A-2C52-355D-834C0480D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" y="3780"/>
              <a:ext cx="3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000">
                  <a:latin typeface="Arial" panose="020B0604020202020204" pitchFamily="34" charset="0"/>
                </a:rPr>
                <a:t>Bank 2</a:t>
              </a:r>
            </a:p>
          </p:txBody>
        </p:sp>
      </p:grpSp>
      <p:grpSp>
        <p:nvGrpSpPr>
          <p:cNvPr id="4105" name="Group 15">
            <a:extLst>
              <a:ext uri="{FF2B5EF4-FFF2-40B4-BE49-F238E27FC236}">
                <a16:creationId xmlns:a16="http://schemas.microsoft.com/office/drawing/2014/main" id="{B1FC5108-94D8-1D90-E734-51CE29E869F5}"/>
              </a:ext>
            </a:extLst>
          </p:cNvPr>
          <p:cNvGrpSpPr>
            <a:grpSpLocks/>
          </p:cNvGrpSpPr>
          <p:nvPr/>
        </p:nvGrpSpPr>
        <p:grpSpPr bwMode="auto">
          <a:xfrm>
            <a:off x="5595938" y="5408613"/>
            <a:ext cx="576262" cy="687387"/>
            <a:chOff x="4743" y="3504"/>
            <a:chExt cx="363" cy="433"/>
          </a:xfrm>
        </p:grpSpPr>
        <p:graphicFrame>
          <p:nvGraphicFramePr>
            <p:cNvPr id="4098" name="Object 16">
              <a:extLst>
                <a:ext uri="{FF2B5EF4-FFF2-40B4-BE49-F238E27FC236}">
                  <a16:creationId xmlns:a16="http://schemas.microsoft.com/office/drawing/2014/main" id="{76D96523-BF2B-EC0C-A920-0DA7499BD2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52" y="3504"/>
            <a:ext cx="321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5738400" imgH="4030200" progId="MS_ClipArt_Gallery.2">
                    <p:embed/>
                  </p:oleObj>
                </mc:Choice>
                <mc:Fallback>
                  <p:oleObj name="Clip" r:id="rId5" imgW="5738400" imgH="403020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3504"/>
                          <a:ext cx="321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1" name="Rectangle 17">
              <a:extLst>
                <a:ext uri="{FF2B5EF4-FFF2-40B4-BE49-F238E27FC236}">
                  <a16:creationId xmlns:a16="http://schemas.microsoft.com/office/drawing/2014/main" id="{AC2D6582-6015-6D66-5E31-4FD029083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3" y="3783"/>
              <a:ext cx="3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000">
                  <a:latin typeface="Arial" panose="020B0604020202020204" pitchFamily="34" charset="0"/>
                </a:rPr>
                <a:t>Bank 3</a:t>
              </a:r>
            </a:p>
          </p:txBody>
        </p:sp>
      </p:grpSp>
      <p:sp>
        <p:nvSpPr>
          <p:cNvPr id="4106" name="Freeform 18">
            <a:extLst>
              <a:ext uri="{FF2B5EF4-FFF2-40B4-BE49-F238E27FC236}">
                <a16:creationId xmlns:a16="http://schemas.microsoft.com/office/drawing/2014/main" id="{464D2465-8819-93D3-242D-6CD34F70AB6D}"/>
              </a:ext>
            </a:extLst>
          </p:cNvPr>
          <p:cNvSpPr>
            <a:spLocks/>
          </p:cNvSpPr>
          <p:nvPr/>
        </p:nvSpPr>
        <p:spPr bwMode="auto">
          <a:xfrm>
            <a:off x="3857625" y="5637213"/>
            <a:ext cx="1752600" cy="101600"/>
          </a:xfrm>
          <a:custGeom>
            <a:avLst/>
            <a:gdLst>
              <a:gd name="T0" fmla="*/ 0 w 1104"/>
              <a:gd name="T1" fmla="*/ 0 h 64"/>
              <a:gd name="T2" fmla="*/ 288 w 1104"/>
              <a:gd name="T3" fmla="*/ 48 h 64"/>
              <a:gd name="T4" fmla="*/ 240 w 1104"/>
              <a:gd name="T5" fmla="*/ 0 h 64"/>
              <a:gd name="T6" fmla="*/ 576 w 1104"/>
              <a:gd name="T7" fmla="*/ 48 h 64"/>
              <a:gd name="T8" fmla="*/ 528 w 1104"/>
              <a:gd name="T9" fmla="*/ 0 h 64"/>
              <a:gd name="T10" fmla="*/ 864 w 1104"/>
              <a:gd name="T11" fmla="*/ 48 h 64"/>
              <a:gd name="T12" fmla="*/ 816 w 1104"/>
              <a:gd name="T13" fmla="*/ 0 h 64"/>
              <a:gd name="T14" fmla="*/ 1104 w 1104"/>
              <a:gd name="T15" fmla="*/ 48 h 64"/>
              <a:gd name="T16" fmla="*/ 1072 w 1104"/>
              <a:gd name="T17" fmla="*/ 64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04"/>
              <a:gd name="T28" fmla="*/ 0 h 64"/>
              <a:gd name="T29" fmla="*/ 1104 w 1104"/>
              <a:gd name="T30" fmla="*/ 64 h 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04" h="64">
                <a:moveTo>
                  <a:pt x="0" y="0"/>
                </a:moveTo>
                <a:lnTo>
                  <a:pt x="288" y="48"/>
                </a:lnTo>
                <a:lnTo>
                  <a:pt x="240" y="0"/>
                </a:lnTo>
                <a:lnTo>
                  <a:pt x="576" y="48"/>
                </a:lnTo>
                <a:lnTo>
                  <a:pt x="528" y="0"/>
                </a:lnTo>
                <a:lnTo>
                  <a:pt x="864" y="48"/>
                </a:lnTo>
                <a:lnTo>
                  <a:pt x="816" y="0"/>
                </a:lnTo>
                <a:lnTo>
                  <a:pt x="1104" y="48"/>
                </a:lnTo>
                <a:cubicBezTo>
                  <a:pt x="1093" y="53"/>
                  <a:pt x="1072" y="64"/>
                  <a:pt x="1072" y="64"/>
                </a:cubicBezTo>
              </a:path>
            </a:pathLst>
          </a:custGeom>
          <a:noFill/>
          <a:ln w="635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7" name="AutoShape 21">
            <a:extLst>
              <a:ext uri="{FF2B5EF4-FFF2-40B4-BE49-F238E27FC236}">
                <a16:creationId xmlns:a16="http://schemas.microsoft.com/office/drawing/2014/main" id="{C56637CB-70AD-BC4A-C2AA-4458CBDDD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4495800"/>
            <a:ext cx="1828800" cy="685800"/>
          </a:xfrm>
          <a:prstGeom prst="wedgeRoundRectCallout">
            <a:avLst>
              <a:gd name="adj1" fmla="val -1389"/>
              <a:gd name="adj2" fmla="val 124537"/>
              <a:gd name="adj3" fmla="val 16667"/>
            </a:avLst>
          </a:prstGeom>
          <a:solidFill>
            <a:schemeClr val="folHlink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Bank 2 sends image and Endorsement data in X9.37 File to Bank 3.</a:t>
            </a:r>
          </a:p>
        </p:txBody>
      </p:sp>
      <p:pic>
        <p:nvPicPr>
          <p:cNvPr id="4108" name="Picture 23" descr="Images\front w Text.jpg">
            <a:extLst>
              <a:ext uri="{FF2B5EF4-FFF2-40B4-BE49-F238E27FC236}">
                <a16:creationId xmlns:a16="http://schemas.microsoft.com/office/drawing/2014/main" id="{2F8687EB-F884-8EB1-D933-0DAB6812E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3048000" cy="1439863"/>
          </a:xfrm>
          <a:prstGeom prst="rect">
            <a:avLst/>
          </a:prstGeom>
          <a:noFill/>
          <a:ln w="635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27">
            <a:extLst>
              <a:ext uri="{FF2B5EF4-FFF2-40B4-BE49-F238E27FC236}">
                <a16:creationId xmlns:a16="http://schemas.microsoft.com/office/drawing/2014/main" id="{CB5008C7-36BB-F0E0-B7FF-00E81DB57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324600"/>
            <a:ext cx="270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r>
              <a:rPr kumimoji="1" lang="en-US" altLang="en-US" sz="1000"/>
              <a:t>Note:	Illustrations are not fully representative</a:t>
            </a:r>
            <a:br>
              <a:rPr kumimoji="1" lang="en-US" altLang="en-US" sz="1000"/>
            </a:br>
            <a:r>
              <a:rPr kumimoji="1" lang="en-US" altLang="en-US" sz="1000"/>
              <a:t>of actual documents and images.</a:t>
            </a:r>
          </a:p>
        </p:txBody>
      </p:sp>
      <p:sp>
        <p:nvSpPr>
          <p:cNvPr id="4110" name="Text Box 28">
            <a:extLst>
              <a:ext uri="{FF2B5EF4-FFF2-40B4-BE49-F238E27FC236}">
                <a16:creationId xmlns:a16="http://schemas.microsoft.com/office/drawing/2014/main" id="{4C3B9A7E-0EE1-9CC2-131C-7FA79A891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3854450"/>
            <a:ext cx="228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">
                <a:solidFill>
                  <a:srgbClr val="777777"/>
                </a:solidFill>
                <a:latin typeface="Micr TDH" panose="05010109010101010101" pitchFamily="50" charset="2"/>
              </a:rPr>
              <a:t>0145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4" descr="I:\Larry\In Progress\IRD Standard\Process Flow Images\IRD 1 Back Green png.png">
            <a:extLst>
              <a:ext uri="{FF2B5EF4-FFF2-40B4-BE49-F238E27FC236}">
                <a16:creationId xmlns:a16="http://schemas.microsoft.com/office/drawing/2014/main" id="{A4B728D6-3D22-119B-B29C-80EC24024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4586288"/>
            <a:ext cx="3811587" cy="1476375"/>
          </a:xfrm>
          <a:prstGeom prst="rect">
            <a:avLst/>
          </a:prstGeom>
          <a:noFill/>
          <a:ln w="635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53" descr="I:\Larry\In Progress\IRD Standard\Process Flow Images\IRD 1 Front Green png.png">
            <a:extLst>
              <a:ext uri="{FF2B5EF4-FFF2-40B4-BE49-F238E27FC236}">
                <a16:creationId xmlns:a16="http://schemas.microsoft.com/office/drawing/2014/main" id="{A642C07D-AE0E-B6FD-1471-73856B0F7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4594225"/>
            <a:ext cx="3773487" cy="1463675"/>
          </a:xfrm>
          <a:prstGeom prst="rect">
            <a:avLst/>
          </a:prstGeom>
          <a:noFill/>
          <a:ln w="635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30" descr="Images\front w Text.jpg">
            <a:extLst>
              <a:ext uri="{FF2B5EF4-FFF2-40B4-BE49-F238E27FC236}">
                <a16:creationId xmlns:a16="http://schemas.microsoft.com/office/drawing/2014/main" id="{CBC00CD7-6940-1C3B-FF28-504D395D6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4611688"/>
            <a:ext cx="2484437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28">
            <a:extLst>
              <a:ext uri="{FF2B5EF4-FFF2-40B4-BE49-F238E27FC236}">
                <a16:creationId xmlns:a16="http://schemas.microsoft.com/office/drawing/2014/main" id="{B27DD03E-8825-36AE-78C5-4ED7B5231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733800"/>
            <a:ext cx="838200" cy="457200"/>
          </a:xfrm>
          <a:prstGeom prst="wedgeRoundRectCallout">
            <a:avLst>
              <a:gd name="adj1" fmla="val 48106"/>
              <a:gd name="adj2" fmla="val 184028"/>
              <a:gd name="adj3" fmla="val 16667"/>
            </a:avLst>
          </a:prstGeom>
          <a:solidFill>
            <a:srgbClr val="FFFF99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endParaRPr kumimoji="1" lang="en-US" altLang="en-US" sz="1000"/>
          </a:p>
        </p:txBody>
      </p:sp>
      <p:sp>
        <p:nvSpPr>
          <p:cNvPr id="8198" name="Rectangle 2">
            <a:extLst>
              <a:ext uri="{FF2B5EF4-FFF2-40B4-BE49-F238E27FC236}">
                <a16:creationId xmlns:a16="http://schemas.microsoft.com/office/drawing/2014/main" id="{8D8F1256-D158-CAD5-CAB6-AD46FE95E3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Step 4 Processing</a:t>
            </a:r>
          </a:p>
        </p:txBody>
      </p:sp>
      <p:sp>
        <p:nvSpPr>
          <p:cNvPr id="8199" name="Text Box 3">
            <a:extLst>
              <a:ext uri="{FF2B5EF4-FFF2-40B4-BE49-F238E27FC236}">
                <a16:creationId xmlns:a16="http://schemas.microsoft.com/office/drawing/2014/main" id="{690F065C-F13D-5D5B-229C-79655518A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38288"/>
            <a:ext cx="5791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600"/>
              <a:t>Bank 3 creates an original IRD (1) from the X9.37 Data and Image received from Bank 2 and sends document to Bank 4.</a:t>
            </a:r>
          </a:p>
        </p:txBody>
      </p:sp>
      <p:sp>
        <p:nvSpPr>
          <p:cNvPr id="8200" name="Line 5">
            <a:extLst>
              <a:ext uri="{FF2B5EF4-FFF2-40B4-BE49-F238E27FC236}">
                <a16:creationId xmlns:a16="http://schemas.microsoft.com/office/drawing/2014/main" id="{2CE93130-AEA6-A282-5CD8-0A4443BA4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9300" y="2987675"/>
            <a:ext cx="0" cy="16002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1" name="Picture 6">
            <a:extLst>
              <a:ext uri="{FF2B5EF4-FFF2-40B4-BE49-F238E27FC236}">
                <a16:creationId xmlns:a16="http://schemas.microsoft.com/office/drawing/2014/main" id="{849F38D6-5B6B-93A9-E82D-2CCD46226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2276475"/>
            <a:ext cx="2568575" cy="1162050"/>
          </a:xfrm>
          <a:prstGeom prst="rect">
            <a:avLst/>
          </a:prstGeom>
          <a:noFill/>
          <a:ln w="635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AutoShape 9">
            <a:extLst>
              <a:ext uri="{FF2B5EF4-FFF2-40B4-BE49-F238E27FC236}">
                <a16:creationId xmlns:a16="http://schemas.microsoft.com/office/drawing/2014/main" id="{78033DF2-1CFF-716A-282D-254829E38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419600"/>
            <a:ext cx="838200" cy="365125"/>
          </a:xfrm>
          <a:prstGeom prst="wedgeRoundRectCallout">
            <a:avLst>
              <a:gd name="adj1" fmla="val 112500"/>
              <a:gd name="adj2" fmla="val 4130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Bank 3 Data</a:t>
            </a:r>
          </a:p>
        </p:txBody>
      </p:sp>
      <p:sp>
        <p:nvSpPr>
          <p:cNvPr id="8203" name="AutoShape 10">
            <a:extLst>
              <a:ext uri="{FF2B5EF4-FFF2-40B4-BE49-F238E27FC236}">
                <a16:creationId xmlns:a16="http://schemas.microsoft.com/office/drawing/2014/main" id="{86F7A346-1E65-10DB-5944-1DC74CEB3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600" y="3733800"/>
            <a:ext cx="1524000" cy="533400"/>
          </a:xfrm>
          <a:prstGeom prst="wedgeRoundRectCallout">
            <a:avLst>
              <a:gd name="adj1" fmla="val 46250"/>
              <a:gd name="adj2" fmla="val 132440"/>
              <a:gd name="adj3" fmla="val 16667"/>
            </a:avLst>
          </a:prstGeom>
          <a:solidFill>
            <a:srgbClr val="FFFF99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Banks 2 and 3 endorsements printed when IRD created.</a:t>
            </a:r>
          </a:p>
        </p:txBody>
      </p:sp>
      <p:sp>
        <p:nvSpPr>
          <p:cNvPr id="8204" name="Rectangle 11">
            <a:extLst>
              <a:ext uri="{FF2B5EF4-FFF2-40B4-BE49-F238E27FC236}">
                <a16:creationId xmlns:a16="http://schemas.microsoft.com/office/drawing/2014/main" id="{6DB35C82-B914-F262-223B-03C081AC8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09800"/>
            <a:ext cx="2590800" cy="1295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Line 12">
            <a:extLst>
              <a:ext uri="{FF2B5EF4-FFF2-40B4-BE49-F238E27FC236}">
                <a16:creationId xmlns:a16="http://schemas.microsoft.com/office/drawing/2014/main" id="{81AC90B8-39F5-C60C-9FD2-3594306A2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9300" y="2971800"/>
            <a:ext cx="0" cy="16002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Text Box 13">
            <a:extLst>
              <a:ext uri="{FF2B5EF4-FFF2-40B4-BE49-F238E27FC236}">
                <a16:creationId xmlns:a16="http://schemas.microsoft.com/office/drawing/2014/main" id="{223D32E2-B989-2062-793A-B21BFCB21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324600"/>
            <a:ext cx="270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r>
              <a:rPr kumimoji="1" lang="en-US" altLang="en-US" sz="1000"/>
              <a:t>Note:	Illustrations are not fully representative</a:t>
            </a:r>
            <a:br>
              <a:rPr kumimoji="1" lang="en-US" altLang="en-US" sz="1000"/>
            </a:br>
            <a:r>
              <a:rPr kumimoji="1" lang="en-US" altLang="en-US" sz="1000"/>
              <a:t>of actual documents and images.</a:t>
            </a:r>
          </a:p>
        </p:txBody>
      </p:sp>
      <p:pic>
        <p:nvPicPr>
          <p:cNvPr id="8207" name="Picture 14" descr="E:\COMP_PER\PRNT029.WMF">
            <a:extLst>
              <a:ext uri="{FF2B5EF4-FFF2-40B4-BE49-F238E27FC236}">
                <a16:creationId xmlns:a16="http://schemas.microsoft.com/office/drawing/2014/main" id="{A65BEE3F-4305-E066-BE4B-292DA76E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17913"/>
            <a:ext cx="11176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AutoShape 15">
            <a:extLst>
              <a:ext uri="{FF2B5EF4-FFF2-40B4-BE49-F238E27FC236}">
                <a16:creationId xmlns:a16="http://schemas.microsoft.com/office/drawing/2014/main" id="{37429F73-1D44-3B8F-5FD5-9A62992EC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2743200"/>
            <a:ext cx="609600" cy="381000"/>
          </a:xfrm>
          <a:prstGeom prst="homePlate">
            <a:avLst>
              <a:gd name="adj" fmla="val 40000"/>
            </a:avLst>
          </a:prstGeom>
          <a:gradFill rotWithShape="0">
            <a:gsLst>
              <a:gs pos="0">
                <a:srgbClr val="FFFFFF"/>
              </a:gs>
              <a:gs pos="50000">
                <a:srgbClr val="C0C0C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8209" name="AutoShape 16">
            <a:extLst>
              <a:ext uri="{FF2B5EF4-FFF2-40B4-BE49-F238E27FC236}">
                <a16:creationId xmlns:a16="http://schemas.microsoft.com/office/drawing/2014/main" id="{7AAF415C-66BD-7E87-6447-7E988D5C6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5121275"/>
            <a:ext cx="685800" cy="457200"/>
          </a:xfrm>
          <a:prstGeom prst="homePlate">
            <a:avLst>
              <a:gd name="adj" fmla="val 37500"/>
            </a:avLst>
          </a:prstGeom>
          <a:gradFill rotWithShape="0">
            <a:gsLst>
              <a:gs pos="0">
                <a:srgbClr val="FFFFFF"/>
              </a:gs>
              <a:gs pos="50000">
                <a:srgbClr val="99FF99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Physical</a:t>
            </a:r>
            <a:r>
              <a:rPr lang="en-US" altLang="en-US" sz="1000" b="1"/>
              <a:t> </a:t>
            </a:r>
          </a:p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Document</a:t>
            </a:r>
          </a:p>
        </p:txBody>
      </p:sp>
      <p:sp>
        <p:nvSpPr>
          <p:cNvPr id="8210" name="Rectangle 17">
            <a:extLst>
              <a:ext uri="{FF2B5EF4-FFF2-40B4-BE49-F238E27FC236}">
                <a16:creationId xmlns:a16="http://schemas.microsoft.com/office/drawing/2014/main" id="{8239D84A-57B3-4490-2C76-F57DE22B1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2209800"/>
            <a:ext cx="2590800" cy="1295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7DABFFF0-E1AC-DE69-5E5F-DCE95C0A8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75" y="4587875"/>
            <a:ext cx="2590800" cy="1219200"/>
          </a:xfrm>
          <a:prstGeom prst="rect">
            <a:avLst/>
          </a:prstGeom>
          <a:noFill/>
          <a:ln w="38100">
            <a:solidFill>
              <a:srgbClr val="FF33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212" name="Picture 20" descr="Images\front w Text.jpg">
            <a:extLst>
              <a:ext uri="{FF2B5EF4-FFF2-40B4-BE49-F238E27FC236}">
                <a16:creationId xmlns:a16="http://schemas.microsoft.com/office/drawing/2014/main" id="{1C8D7B29-835E-6A9C-E585-64C35B843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2263775"/>
            <a:ext cx="2468562" cy="1168400"/>
          </a:xfrm>
          <a:prstGeom prst="rect">
            <a:avLst/>
          </a:prstGeom>
          <a:noFill/>
          <a:ln w="635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3" name="AutoShape 21">
            <a:extLst>
              <a:ext uri="{FF2B5EF4-FFF2-40B4-BE49-F238E27FC236}">
                <a16:creationId xmlns:a16="http://schemas.microsoft.com/office/drawing/2014/main" id="{547937AE-1466-5F25-91B4-294FD385C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0" y="3779838"/>
            <a:ext cx="838200" cy="550862"/>
          </a:xfrm>
          <a:prstGeom prst="wedgeRoundRectCallout">
            <a:avLst>
              <a:gd name="adj1" fmla="val -6440"/>
              <a:gd name="adj2" fmla="val 170750"/>
              <a:gd name="adj3" fmla="val 16667"/>
            </a:avLst>
          </a:prstGeom>
          <a:solidFill>
            <a:srgbClr val="FFFF99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endParaRPr kumimoji="1" lang="en-US" altLang="en-US" sz="1000"/>
          </a:p>
        </p:txBody>
      </p:sp>
      <p:sp>
        <p:nvSpPr>
          <p:cNvPr id="8214" name="Rectangle 22">
            <a:extLst>
              <a:ext uri="{FF2B5EF4-FFF2-40B4-BE49-F238E27FC236}">
                <a16:creationId xmlns:a16="http://schemas.microsoft.com/office/drawing/2014/main" id="{A387B321-CF5A-C897-4759-1EF922E8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4465638"/>
            <a:ext cx="136525" cy="61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5" name="AutoShape 23">
            <a:extLst>
              <a:ext uri="{FF2B5EF4-FFF2-40B4-BE49-F238E27FC236}">
                <a16:creationId xmlns:a16="http://schemas.microsoft.com/office/drawing/2014/main" id="{ABFE3031-D357-E1FE-4D4E-59DEEA620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6096000"/>
            <a:ext cx="838200" cy="457200"/>
          </a:xfrm>
          <a:prstGeom prst="wedgeRoundRectCallout">
            <a:avLst>
              <a:gd name="adj1" fmla="val -52083"/>
              <a:gd name="adj2" fmla="val -76389"/>
              <a:gd name="adj3" fmla="val 16667"/>
            </a:avLst>
          </a:prstGeom>
          <a:solidFill>
            <a:srgbClr val="FFFF99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kumimoji="1" lang="en-US" altLang="en-US" sz="1000">
                <a:solidFill>
                  <a:srgbClr val="000000"/>
                </a:solidFill>
              </a:rPr>
              <a:t>EPC “4” indicates an IRD.</a:t>
            </a:r>
          </a:p>
        </p:txBody>
      </p:sp>
      <p:sp>
        <p:nvSpPr>
          <p:cNvPr id="8216" name="AutoShape 27">
            <a:extLst>
              <a:ext uri="{FF2B5EF4-FFF2-40B4-BE49-F238E27FC236}">
                <a16:creationId xmlns:a16="http://schemas.microsoft.com/office/drawing/2014/main" id="{FA74C715-D42A-9868-F72C-7A48796CE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657600"/>
            <a:ext cx="1460500" cy="855663"/>
          </a:xfrm>
          <a:prstGeom prst="wedgeRoundRectCallout">
            <a:avLst>
              <a:gd name="adj1" fmla="val 33259"/>
              <a:gd name="adj2" fmla="val 115306"/>
              <a:gd name="adj3" fmla="val 16667"/>
            </a:avLst>
          </a:prstGeom>
          <a:solidFill>
            <a:srgbClr val="FFFF99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Bank 1 (BOFD 1) sprayed endorsement in original image and printed when IRD created.</a:t>
            </a:r>
          </a:p>
        </p:txBody>
      </p:sp>
      <p:sp>
        <p:nvSpPr>
          <p:cNvPr id="8217" name="Text Box 56">
            <a:extLst>
              <a:ext uri="{FF2B5EF4-FFF2-40B4-BE49-F238E27FC236}">
                <a16:creationId xmlns:a16="http://schemas.microsoft.com/office/drawing/2014/main" id="{BD30468F-245D-4A38-074B-6E149F99619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03388" y="5089525"/>
            <a:ext cx="1143000" cy="184150"/>
          </a:xfrm>
          <a:prstGeom prst="rect">
            <a:avLst/>
          </a:prstGeom>
          <a:solidFill>
            <a:srgbClr val="D9E6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">
                <a:solidFill>
                  <a:srgbClr val="000000"/>
                </a:solidFill>
                <a:latin typeface="OCR-A BT" pitchFamily="34" charset="0"/>
                <a:cs typeface="Arial" panose="020B0604020202020204" pitchFamily="34" charset="0"/>
              </a:rPr>
              <a:t>[031000011] 01/02/2002</a:t>
            </a:r>
            <a:br>
              <a:rPr lang="en-US" altLang="en-US" sz="600">
                <a:solidFill>
                  <a:srgbClr val="000000"/>
                </a:solidFill>
                <a:latin typeface="OCR-A BT" pitchFamily="34" charset="0"/>
                <a:cs typeface="Arial" panose="020B0604020202020204" pitchFamily="34" charset="0"/>
              </a:rPr>
            </a:br>
            <a:r>
              <a:rPr lang="en-US" altLang="en-US" sz="600">
                <a:solidFill>
                  <a:srgbClr val="000000"/>
                </a:solidFill>
                <a:latin typeface="OCR-A BT" pitchFamily="34" charset="0"/>
                <a:cs typeface="Arial" panose="020B0604020202020204" pitchFamily="34" charset="0"/>
              </a:rPr>
              <a:t>7815830233</a:t>
            </a:r>
          </a:p>
        </p:txBody>
      </p:sp>
      <p:sp>
        <p:nvSpPr>
          <p:cNvPr id="8218" name="Rectangle 18">
            <a:extLst>
              <a:ext uri="{FF2B5EF4-FFF2-40B4-BE49-F238E27FC236}">
                <a16:creationId xmlns:a16="http://schemas.microsoft.com/office/drawing/2014/main" id="{AB988F0D-4E80-830D-5F58-A979F71E0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900" y="4587875"/>
            <a:ext cx="2590800" cy="1219200"/>
          </a:xfrm>
          <a:prstGeom prst="rect">
            <a:avLst/>
          </a:prstGeom>
          <a:noFill/>
          <a:ln w="38100">
            <a:solidFill>
              <a:srgbClr val="FF33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219" name="Group 24">
            <a:extLst>
              <a:ext uri="{FF2B5EF4-FFF2-40B4-BE49-F238E27FC236}">
                <a16:creationId xmlns:a16="http://schemas.microsoft.com/office/drawing/2014/main" id="{497781E9-7315-3794-F83A-167B50888E88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3657600"/>
            <a:ext cx="2209800" cy="685800"/>
            <a:chOff x="544" y="2400"/>
            <a:chExt cx="1392" cy="432"/>
          </a:xfrm>
        </p:grpSpPr>
        <p:sp>
          <p:nvSpPr>
            <p:cNvPr id="8223" name="AutoShape 25">
              <a:extLst>
                <a:ext uri="{FF2B5EF4-FFF2-40B4-BE49-F238E27FC236}">
                  <a16:creationId xmlns:a16="http://schemas.microsoft.com/office/drawing/2014/main" id="{239D7727-B470-471E-4EF1-514C6E1E3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2448"/>
              <a:ext cx="1104" cy="336"/>
            </a:xfrm>
            <a:prstGeom prst="wedgeRoundRectCallout">
              <a:avLst>
                <a:gd name="adj1" fmla="val 62407"/>
                <a:gd name="adj2" fmla="val 164880"/>
                <a:gd name="adj3" fmla="val 16667"/>
              </a:avLst>
            </a:prstGeom>
            <a:solidFill>
              <a:srgbClr val="FFFF99"/>
            </a:solidFill>
            <a:ln w="6350">
              <a:solidFill>
                <a:srgbClr val="080808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kumimoji="1" lang="en-US" altLang="en-US" sz="1000"/>
            </a:p>
          </p:txBody>
        </p:sp>
        <p:sp>
          <p:nvSpPr>
            <p:cNvPr id="8224" name="AutoShape 26">
              <a:extLst>
                <a:ext uri="{FF2B5EF4-FFF2-40B4-BE49-F238E27FC236}">
                  <a16:creationId xmlns:a16="http://schemas.microsoft.com/office/drawing/2014/main" id="{EAC8B5DC-0E86-9BFC-A9BF-9F993C0F6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2400"/>
              <a:ext cx="1392" cy="432"/>
            </a:xfrm>
            <a:prstGeom prst="wedgeRoundRectCallout">
              <a:avLst>
                <a:gd name="adj1" fmla="val 16380"/>
                <a:gd name="adj2" fmla="val 104167"/>
                <a:gd name="adj3" fmla="val 16667"/>
              </a:avLst>
            </a:prstGeom>
            <a:solidFill>
              <a:srgbClr val="FFFF99"/>
            </a:solidFill>
            <a:ln w="6350">
              <a:solidFill>
                <a:srgbClr val="080808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000">
                  <a:solidFill>
                    <a:srgbClr val="000000"/>
                  </a:solidFill>
                </a:rPr>
                <a:t>X9.37 Original Truncating Bank Data (Bank 1) printed when IRD created.  Original Bank 1 image inserted in the IRD.</a:t>
              </a:r>
            </a:p>
          </p:txBody>
        </p:sp>
      </p:grpSp>
      <p:sp>
        <p:nvSpPr>
          <p:cNvPr id="8220" name="Text Box 57">
            <a:extLst>
              <a:ext uri="{FF2B5EF4-FFF2-40B4-BE49-F238E27FC236}">
                <a16:creationId xmlns:a16="http://schemas.microsoft.com/office/drawing/2014/main" id="{8863CDE8-E2E7-7D2A-9ED3-9E6D5B119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5" y="5562600"/>
            <a:ext cx="228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">
                <a:solidFill>
                  <a:srgbClr val="777777"/>
                </a:solidFill>
                <a:latin typeface="Micr TDH" panose="05010109010101010101" pitchFamily="50" charset="2"/>
              </a:rPr>
              <a:t>0145</a:t>
            </a:r>
          </a:p>
        </p:txBody>
      </p:sp>
      <p:sp>
        <p:nvSpPr>
          <p:cNvPr id="8221" name="Text Box 58">
            <a:extLst>
              <a:ext uri="{FF2B5EF4-FFF2-40B4-BE49-F238E27FC236}">
                <a16:creationId xmlns:a16="http://schemas.microsoft.com/office/drawing/2014/main" id="{5B13CEDB-DEF5-A9D9-5AB0-0A586A02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3209925"/>
            <a:ext cx="228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">
                <a:solidFill>
                  <a:srgbClr val="777777"/>
                </a:solidFill>
                <a:latin typeface="Micr TDH" panose="05010109010101010101" pitchFamily="50" charset="2"/>
              </a:rPr>
              <a:t>0145</a:t>
            </a:r>
          </a:p>
        </p:txBody>
      </p:sp>
      <p:sp>
        <p:nvSpPr>
          <p:cNvPr id="8222" name="Text Box 59">
            <a:extLst>
              <a:ext uri="{FF2B5EF4-FFF2-40B4-BE49-F238E27FC236}">
                <a16:creationId xmlns:a16="http://schemas.microsoft.com/office/drawing/2014/main" id="{D69C0236-234A-1591-D4A4-A914D02B1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717925"/>
            <a:ext cx="228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">
                <a:solidFill>
                  <a:srgbClr val="777777"/>
                </a:solidFill>
                <a:latin typeface="Micr TDH" panose="05010109010101010101" pitchFamily="50" charset="2"/>
              </a:rPr>
              <a:t>0145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8">
            <a:extLst>
              <a:ext uri="{FF2B5EF4-FFF2-40B4-BE49-F238E27FC236}">
                <a16:creationId xmlns:a16="http://schemas.microsoft.com/office/drawing/2014/main" id="{EC23A49F-A71B-09C1-CC50-55990EFF55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Steps 5 and 6 Processing</a:t>
            </a:r>
          </a:p>
        </p:txBody>
      </p:sp>
      <p:sp>
        <p:nvSpPr>
          <p:cNvPr id="9219" name="Text Box 1029">
            <a:extLst>
              <a:ext uri="{FF2B5EF4-FFF2-40B4-BE49-F238E27FC236}">
                <a16:creationId xmlns:a16="http://schemas.microsoft.com/office/drawing/2014/main" id="{FEBA54BD-5032-F617-3F22-164862C39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38288"/>
            <a:ext cx="5791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600"/>
              <a:t>Bank 4 (paper-only) processes the original IRD and returns it NSF to Bank 1.  Bank 1 “returns” the IRD to the customer.</a:t>
            </a:r>
          </a:p>
        </p:txBody>
      </p:sp>
      <p:sp>
        <p:nvSpPr>
          <p:cNvPr id="9220" name="AutoShape 1040">
            <a:extLst>
              <a:ext uri="{FF2B5EF4-FFF2-40B4-BE49-F238E27FC236}">
                <a16:creationId xmlns:a16="http://schemas.microsoft.com/office/drawing/2014/main" id="{C83CA1E0-4B40-8E75-8B74-BD29EB5F7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3235325"/>
            <a:ext cx="685800" cy="457200"/>
          </a:xfrm>
          <a:prstGeom prst="homePlate">
            <a:avLst>
              <a:gd name="adj" fmla="val 37500"/>
            </a:avLst>
          </a:prstGeom>
          <a:gradFill rotWithShape="0">
            <a:gsLst>
              <a:gs pos="0">
                <a:srgbClr val="FFFFFF"/>
              </a:gs>
              <a:gs pos="50000">
                <a:srgbClr val="99FF99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Physical</a:t>
            </a:r>
            <a:r>
              <a:rPr lang="en-US" altLang="en-US" sz="1000" b="1"/>
              <a:t> </a:t>
            </a:r>
          </a:p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Document</a:t>
            </a:r>
          </a:p>
        </p:txBody>
      </p:sp>
      <p:sp>
        <p:nvSpPr>
          <p:cNvPr id="9221" name="Text Box 1090">
            <a:extLst>
              <a:ext uri="{FF2B5EF4-FFF2-40B4-BE49-F238E27FC236}">
                <a16:creationId xmlns:a16="http://schemas.microsoft.com/office/drawing/2014/main" id="{0C434EE2-B4C9-4DE0-387E-CB2A4892A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324600"/>
            <a:ext cx="270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r>
              <a:rPr kumimoji="1" lang="en-US" altLang="en-US" sz="1000"/>
              <a:t>Note:	Illustrations are not fully representative</a:t>
            </a:r>
            <a:br>
              <a:rPr kumimoji="1" lang="en-US" altLang="en-US" sz="1000"/>
            </a:br>
            <a:r>
              <a:rPr kumimoji="1" lang="en-US" altLang="en-US" sz="1000"/>
              <a:t>of actual documents and images.</a:t>
            </a:r>
          </a:p>
        </p:txBody>
      </p:sp>
      <p:grpSp>
        <p:nvGrpSpPr>
          <p:cNvPr id="9222" name="Group 1098">
            <a:extLst>
              <a:ext uri="{FF2B5EF4-FFF2-40B4-BE49-F238E27FC236}">
                <a16:creationId xmlns:a16="http://schemas.microsoft.com/office/drawing/2014/main" id="{B0C398C7-EEFD-1B6D-5530-58F3B279A33E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2709863"/>
            <a:ext cx="3811587" cy="1709737"/>
            <a:chOff x="3107" y="1707"/>
            <a:chExt cx="2401" cy="1077"/>
          </a:xfrm>
        </p:grpSpPr>
        <p:sp>
          <p:nvSpPr>
            <p:cNvPr id="9235" name="Text Box 1060">
              <a:extLst>
                <a:ext uri="{FF2B5EF4-FFF2-40B4-BE49-F238E27FC236}">
                  <a16:creationId xmlns:a16="http://schemas.microsoft.com/office/drawing/2014/main" id="{43EB5978-E732-862D-E69F-B6C7A7960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9" y="2605"/>
              <a:ext cx="2399" cy="179"/>
            </a:xfrm>
            <a:prstGeom prst="rect">
              <a:avLst/>
            </a:prstGeom>
            <a:solidFill>
              <a:srgbClr val="F8F8F8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28600" tIns="91440" rIns="128016"/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en-US" altLang="en-US" sz="500" b="1">
                <a:solidFill>
                  <a:srgbClr val="000000"/>
                </a:solidFill>
                <a:latin typeface="Micr TDH" panose="05010109010101010101" pitchFamily="50" charset="2"/>
                <a:cs typeface="Arial" panose="020B0604020202020204" pitchFamily="34" charset="0"/>
              </a:endParaRPr>
            </a:p>
          </p:txBody>
        </p:sp>
        <p:sp>
          <p:nvSpPr>
            <p:cNvPr id="9236" name="Text Box 1052">
              <a:extLst>
                <a:ext uri="{FF2B5EF4-FFF2-40B4-BE49-F238E27FC236}">
                  <a16:creationId xmlns:a16="http://schemas.microsoft.com/office/drawing/2014/main" id="{546958B7-CE9B-3A3E-08F3-A3DA6A386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904" y="1995"/>
              <a:ext cx="72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500">
                  <a:solidFill>
                    <a:srgbClr val="000000"/>
                  </a:solidFill>
                  <a:latin typeface="OCR A Extended" panose="02010509020102010303" pitchFamily="50" charset="0"/>
                  <a:cs typeface="Arial" panose="020B0604020202020204" pitchFamily="34" charset="0"/>
                </a:rPr>
                <a:t>*011500120*  01/04/2002</a:t>
              </a:r>
              <a:br>
                <a:rPr lang="en-US" altLang="en-US" sz="500">
                  <a:solidFill>
                    <a:srgbClr val="000000"/>
                  </a:solidFill>
                  <a:latin typeface="OCR A Extended" panose="02010509020102010303" pitchFamily="50" charset="0"/>
                  <a:cs typeface="Arial" panose="020B0604020202020204" pitchFamily="34" charset="0"/>
                </a:rPr>
              </a:br>
              <a:r>
                <a:rPr lang="en-US" altLang="en-US" sz="500">
                  <a:solidFill>
                    <a:srgbClr val="000000"/>
                  </a:solidFill>
                  <a:latin typeface="OCR A Extended" panose="02010509020102010303" pitchFamily="50" charset="0"/>
                  <a:cs typeface="Arial" panose="020B0604020202020204" pitchFamily="34" charset="0"/>
                </a:rPr>
                <a:t>8587408979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500">
                <a:solidFill>
                  <a:srgbClr val="000000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9237" name="Picture 1067" descr="IRD 1 Back Green png">
              <a:extLst>
                <a:ext uri="{FF2B5EF4-FFF2-40B4-BE49-F238E27FC236}">
                  <a16:creationId xmlns:a16="http://schemas.microsoft.com/office/drawing/2014/main" id="{AC9F60FE-5A0B-1353-32AB-017BE6E097F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707"/>
              <a:ext cx="2401" cy="93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8" name="Picture 1075" descr="endorsement 3">
              <a:extLst>
                <a:ext uri="{FF2B5EF4-FFF2-40B4-BE49-F238E27FC236}">
                  <a16:creationId xmlns:a16="http://schemas.microsoft.com/office/drawing/2014/main" id="{E7DE0AC0-5F0A-B536-FCD2-76DC3D8A6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828"/>
              <a:ext cx="39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3" name="AutoShape 1063">
            <a:extLst>
              <a:ext uri="{FF2B5EF4-FFF2-40B4-BE49-F238E27FC236}">
                <a16:creationId xmlns:a16="http://schemas.microsoft.com/office/drawing/2014/main" id="{810BB5C8-A39C-0457-0844-4E56A0C36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953000"/>
            <a:ext cx="2374900" cy="622300"/>
          </a:xfrm>
          <a:prstGeom prst="wedgeRoundRectCallout">
            <a:avLst>
              <a:gd name="adj1" fmla="val -96657"/>
              <a:gd name="adj2" fmla="val -157653"/>
              <a:gd name="adj3" fmla="val 16667"/>
            </a:avLst>
          </a:prstGeom>
          <a:solidFill>
            <a:schemeClr val="folHlink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Bank 1 removes the return strip prior to the original IRD being given to the depositing customer.</a:t>
            </a:r>
          </a:p>
        </p:txBody>
      </p:sp>
      <p:sp>
        <p:nvSpPr>
          <p:cNvPr id="9224" name="AutoShape 1064">
            <a:extLst>
              <a:ext uri="{FF2B5EF4-FFF2-40B4-BE49-F238E27FC236}">
                <a16:creationId xmlns:a16="http://schemas.microsoft.com/office/drawing/2014/main" id="{B318B198-6879-CFFF-51CC-77089723C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05400"/>
            <a:ext cx="1371600" cy="457200"/>
          </a:xfrm>
          <a:prstGeom prst="wedgeRoundRectCallout">
            <a:avLst>
              <a:gd name="adj1" fmla="val -85995"/>
              <a:gd name="adj2" fmla="val -298611"/>
              <a:gd name="adj3" fmla="val 16667"/>
            </a:avLst>
          </a:prstGeom>
          <a:solidFill>
            <a:schemeClr val="folHlink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Bank 4 stamps return reason on physical document.</a:t>
            </a:r>
          </a:p>
        </p:txBody>
      </p:sp>
      <p:sp>
        <p:nvSpPr>
          <p:cNvPr id="9225" name="AutoShape 1086">
            <a:extLst>
              <a:ext uri="{FF2B5EF4-FFF2-40B4-BE49-F238E27FC236}">
                <a16:creationId xmlns:a16="http://schemas.microsoft.com/office/drawing/2014/main" id="{7BBA2247-002B-1861-DC7C-45F57B634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81200"/>
            <a:ext cx="1257300" cy="457200"/>
          </a:xfrm>
          <a:prstGeom prst="wedgeRoundRectCallout">
            <a:avLst>
              <a:gd name="adj1" fmla="val -113889"/>
              <a:gd name="adj2" fmla="val 146528"/>
              <a:gd name="adj3" fmla="val 16667"/>
            </a:avLst>
          </a:prstGeom>
          <a:solidFill>
            <a:schemeClr val="folHlink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Bank 4 sprays a Physical Endorsement</a:t>
            </a:r>
          </a:p>
        </p:txBody>
      </p:sp>
      <p:sp>
        <p:nvSpPr>
          <p:cNvPr id="9226" name="AutoShape 1091">
            <a:extLst>
              <a:ext uri="{FF2B5EF4-FFF2-40B4-BE49-F238E27FC236}">
                <a16:creationId xmlns:a16="http://schemas.microsoft.com/office/drawing/2014/main" id="{6B2F56FC-BAC7-5089-BCAF-A5E21CF6F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105400"/>
            <a:ext cx="1600200" cy="381000"/>
          </a:xfrm>
          <a:prstGeom prst="wedgeRoundRectCallout">
            <a:avLst>
              <a:gd name="adj1" fmla="val -147519"/>
              <a:gd name="adj2" fmla="val -268333"/>
              <a:gd name="adj3" fmla="val 16667"/>
            </a:avLst>
          </a:prstGeom>
          <a:solidFill>
            <a:schemeClr val="folHlink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ECP “5” indicates a return IRD.</a:t>
            </a:r>
          </a:p>
        </p:txBody>
      </p:sp>
      <p:sp>
        <p:nvSpPr>
          <p:cNvPr id="9227" name="AutoShape 1092">
            <a:extLst>
              <a:ext uri="{FF2B5EF4-FFF2-40B4-BE49-F238E27FC236}">
                <a16:creationId xmlns:a16="http://schemas.microsoft.com/office/drawing/2014/main" id="{8D9AA2ED-99E3-29CA-64F8-C53361294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05400"/>
            <a:ext cx="1828800" cy="381000"/>
          </a:xfrm>
          <a:prstGeom prst="wedgeRoundRectCallout">
            <a:avLst>
              <a:gd name="adj1" fmla="val 21440"/>
              <a:gd name="adj2" fmla="val -265833"/>
              <a:gd name="adj3" fmla="val 16667"/>
            </a:avLst>
          </a:prstGeom>
          <a:solidFill>
            <a:schemeClr val="folHlink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Qualified Return Strip applied by Bank 4.</a:t>
            </a:r>
          </a:p>
        </p:txBody>
      </p:sp>
      <p:grpSp>
        <p:nvGrpSpPr>
          <p:cNvPr id="9228" name="Group 1100">
            <a:extLst>
              <a:ext uri="{FF2B5EF4-FFF2-40B4-BE49-F238E27FC236}">
                <a16:creationId xmlns:a16="http://schemas.microsoft.com/office/drawing/2014/main" id="{C9790B4A-ED5A-868B-8063-F19164B5DC7B}"/>
              </a:ext>
            </a:extLst>
          </p:cNvPr>
          <p:cNvGrpSpPr>
            <a:grpSpLocks/>
          </p:cNvGrpSpPr>
          <p:nvPr/>
        </p:nvGrpSpPr>
        <p:grpSpPr bwMode="auto">
          <a:xfrm>
            <a:off x="998538" y="2667000"/>
            <a:ext cx="3802062" cy="1752600"/>
            <a:chOff x="629" y="1680"/>
            <a:chExt cx="2395" cy="1104"/>
          </a:xfrm>
        </p:grpSpPr>
        <p:sp>
          <p:nvSpPr>
            <p:cNvPr id="9229" name="Text Box 1057">
              <a:extLst>
                <a:ext uri="{FF2B5EF4-FFF2-40B4-BE49-F238E27FC236}">
                  <a16:creationId xmlns:a16="http://schemas.microsoft.com/office/drawing/2014/main" id="{60992B61-F67E-E0C6-ECFD-CFE00F644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" y="2605"/>
              <a:ext cx="2376" cy="179"/>
            </a:xfrm>
            <a:prstGeom prst="rect">
              <a:avLst/>
            </a:prstGeom>
            <a:solidFill>
              <a:srgbClr val="F8F8F8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28600" tIns="91440" rIns="128016"/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500" b="1">
                  <a:solidFill>
                    <a:srgbClr val="000000"/>
                  </a:solidFill>
                  <a:latin typeface="Micr TDH" panose="05010109010101010101" pitchFamily="50" charset="2"/>
                  <a:cs typeface="Arial" panose="020B0604020202020204" pitchFamily="34" charset="0"/>
                </a:rPr>
                <a:t>5A031000011A                         B</a:t>
              </a:r>
              <a:r>
                <a:rPr lang="en-US" altLang="en-US" sz="500">
                  <a:solidFill>
                    <a:srgbClr val="000000"/>
                  </a:solidFill>
                  <a:latin typeface="Micr TDH" panose="05010109010101010101" pitchFamily="50" charset="2"/>
                  <a:cs typeface="Arial" panose="020B0604020202020204" pitchFamily="34" charset="0"/>
                </a:rPr>
                <a:t>0000029545</a:t>
              </a:r>
              <a:r>
                <a:rPr lang="en-US" altLang="en-US" sz="500" b="1">
                  <a:solidFill>
                    <a:srgbClr val="000000"/>
                  </a:solidFill>
                  <a:latin typeface="Micr TDH" panose="05010109010101010101" pitchFamily="50" charset="2"/>
                  <a:cs typeface="Arial" panose="020B0604020202020204" pitchFamily="34" charset="0"/>
                </a:rPr>
                <a:t>B</a:t>
              </a:r>
            </a:p>
          </p:txBody>
        </p:sp>
        <p:pic>
          <p:nvPicPr>
            <p:cNvPr id="9230" name="Picture 1068" descr="IRD 1 Front Green png">
              <a:extLst>
                <a:ext uri="{FF2B5EF4-FFF2-40B4-BE49-F238E27FC236}">
                  <a16:creationId xmlns:a16="http://schemas.microsoft.com/office/drawing/2014/main" id="{4E3580E4-AD44-A739-E4B9-56FD6F83291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" y="1712"/>
              <a:ext cx="2377" cy="92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1" name="Picture 1081" descr="front w Text">
              <a:extLst>
                <a:ext uri="{FF2B5EF4-FFF2-40B4-BE49-F238E27FC236}">
                  <a16:creationId xmlns:a16="http://schemas.microsoft.com/office/drawing/2014/main" id="{01D81C97-6EA4-B22C-73F9-366511DB0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" y="1731"/>
              <a:ext cx="1565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Text Box 1094">
              <a:extLst>
                <a:ext uri="{FF2B5EF4-FFF2-40B4-BE49-F238E27FC236}">
                  <a16:creationId xmlns:a16="http://schemas.microsoft.com/office/drawing/2014/main" id="{F233331C-5BE0-0BBE-17E4-4D53BE681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913" y="2027"/>
              <a:ext cx="720" cy="116"/>
            </a:xfrm>
            <a:prstGeom prst="rect">
              <a:avLst/>
            </a:prstGeom>
            <a:solidFill>
              <a:srgbClr val="D9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600">
                  <a:solidFill>
                    <a:srgbClr val="000000"/>
                  </a:solidFill>
                  <a:latin typeface="OCR-A BT" pitchFamily="34" charset="0"/>
                  <a:cs typeface="Arial" panose="020B0604020202020204" pitchFamily="34" charset="0"/>
                </a:rPr>
                <a:t>[031000011] 01/02/2002</a:t>
              </a:r>
              <a:br>
                <a:rPr lang="en-US" altLang="en-US" sz="600">
                  <a:solidFill>
                    <a:srgbClr val="000000"/>
                  </a:solidFill>
                  <a:latin typeface="OCR-A BT" pitchFamily="34" charset="0"/>
                  <a:cs typeface="Arial" panose="020B0604020202020204" pitchFamily="34" charset="0"/>
                </a:rPr>
              </a:br>
              <a:r>
                <a:rPr lang="en-US" altLang="en-US" sz="600">
                  <a:solidFill>
                    <a:srgbClr val="000000"/>
                  </a:solidFill>
                  <a:latin typeface="OCR-A BT" pitchFamily="34" charset="0"/>
                  <a:cs typeface="Arial" panose="020B0604020202020204" pitchFamily="34" charset="0"/>
                </a:rPr>
                <a:t>7815830233</a:t>
              </a:r>
            </a:p>
          </p:txBody>
        </p:sp>
        <p:sp>
          <p:nvSpPr>
            <p:cNvPr id="9233" name="Text Box 1059">
              <a:extLst>
                <a:ext uri="{FF2B5EF4-FFF2-40B4-BE49-F238E27FC236}">
                  <a16:creationId xmlns:a16="http://schemas.microsoft.com/office/drawing/2014/main" id="{5A927AF4-A400-BF94-48B3-2AE77285E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8" y="1680"/>
              <a:ext cx="6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latin typeface="Arial" panose="020B0604020202020204" pitchFamily="34" charset="0"/>
                </a:rPr>
                <a:t>NSF</a:t>
              </a:r>
            </a:p>
          </p:txBody>
        </p:sp>
        <p:sp>
          <p:nvSpPr>
            <p:cNvPr id="9234" name="Text Box 1096">
              <a:extLst>
                <a:ext uri="{FF2B5EF4-FFF2-40B4-BE49-F238E27FC236}">
                  <a16:creationId xmlns:a16="http://schemas.microsoft.com/office/drawing/2014/main" id="{8EF50CF4-EBA9-C6EE-0093-DA17BF20C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5" y="2331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600">
                  <a:solidFill>
                    <a:srgbClr val="777777"/>
                  </a:solidFill>
                  <a:latin typeface="Micr TDH" panose="05010109010101010101" pitchFamily="50" charset="2"/>
                </a:rPr>
                <a:t>0145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C3938CD-DF2D-4614-4E9D-6263FC3E46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Steps 7 and 8 Processing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9935A53C-A7A2-3D13-D852-93452F8D1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38288"/>
            <a:ext cx="74596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600"/>
              <a:t>The customer “redeposits” the original IRD at Bank 5 (BOFD 2).  Bank 5 truncates the original IRD, creating images (front and back) of the original IRD, and sends electronic data and image to Bank 6.</a:t>
            </a:r>
          </a:p>
        </p:txBody>
      </p:sp>
      <p:sp>
        <p:nvSpPr>
          <p:cNvPr id="10244" name="AutoShape 11">
            <a:extLst>
              <a:ext uri="{FF2B5EF4-FFF2-40B4-BE49-F238E27FC236}">
                <a16:creationId xmlns:a16="http://schemas.microsoft.com/office/drawing/2014/main" id="{8B93E634-2340-935E-58B6-BDCD720D2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3146425"/>
            <a:ext cx="685800" cy="457200"/>
          </a:xfrm>
          <a:prstGeom prst="homePlate">
            <a:avLst>
              <a:gd name="adj" fmla="val 37500"/>
            </a:avLst>
          </a:prstGeom>
          <a:gradFill rotWithShape="0">
            <a:gsLst>
              <a:gs pos="0">
                <a:srgbClr val="FFFFFF"/>
              </a:gs>
              <a:gs pos="50000">
                <a:srgbClr val="99FF99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Physical</a:t>
            </a:r>
            <a:r>
              <a:rPr lang="en-US" altLang="en-US" sz="1000" b="1"/>
              <a:t> </a:t>
            </a:r>
          </a:p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Document</a:t>
            </a:r>
          </a:p>
        </p:txBody>
      </p:sp>
      <p:sp>
        <p:nvSpPr>
          <p:cNvPr id="10245" name="AutoShape 27">
            <a:extLst>
              <a:ext uri="{FF2B5EF4-FFF2-40B4-BE49-F238E27FC236}">
                <a16:creationId xmlns:a16="http://schemas.microsoft.com/office/drawing/2014/main" id="{B88EB051-7487-DBC9-1382-88DF027AC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5024438"/>
            <a:ext cx="609600" cy="381000"/>
          </a:xfrm>
          <a:prstGeom prst="homePlate">
            <a:avLst>
              <a:gd name="adj" fmla="val 40000"/>
            </a:avLst>
          </a:prstGeom>
          <a:gradFill rotWithShape="0">
            <a:gsLst>
              <a:gs pos="0">
                <a:srgbClr val="FFFFFF"/>
              </a:gs>
              <a:gs pos="50000">
                <a:srgbClr val="C0C0C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</a:rPr>
              <a:t>Image</a:t>
            </a:r>
          </a:p>
        </p:txBody>
      </p:sp>
      <p:grpSp>
        <p:nvGrpSpPr>
          <p:cNvPr id="10246" name="Group 109">
            <a:extLst>
              <a:ext uri="{FF2B5EF4-FFF2-40B4-BE49-F238E27FC236}">
                <a16:creationId xmlns:a16="http://schemas.microsoft.com/office/drawing/2014/main" id="{4EFAB660-9398-1C75-F8DB-EF0996D3BC76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4454525"/>
            <a:ext cx="3810000" cy="1476375"/>
            <a:chOff x="3123" y="2806"/>
            <a:chExt cx="2400" cy="930"/>
          </a:xfrm>
        </p:grpSpPr>
        <p:pic>
          <p:nvPicPr>
            <p:cNvPr id="10267" name="Picture 67" descr="IRD 1 Back White">
              <a:extLst>
                <a:ext uri="{FF2B5EF4-FFF2-40B4-BE49-F238E27FC236}">
                  <a16:creationId xmlns:a16="http://schemas.microsoft.com/office/drawing/2014/main" id="{63D944BF-8AE0-4EEA-33EE-FA75D761B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" y="2806"/>
              <a:ext cx="2400" cy="930"/>
            </a:xfrm>
            <a:prstGeom prst="rect">
              <a:avLst/>
            </a:prstGeom>
            <a:noFill/>
            <a:ln w="6350">
              <a:solidFill>
                <a:srgbClr val="08080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8" name="Picture 75" descr="endorsement 3">
              <a:extLst>
                <a:ext uri="{FF2B5EF4-FFF2-40B4-BE49-F238E27FC236}">
                  <a16:creationId xmlns:a16="http://schemas.microsoft.com/office/drawing/2014/main" id="{631E4B20-5AF1-C56F-1E11-FDCF6763C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932"/>
              <a:ext cx="39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7" name="Picture 98" descr="endorsement 4">
            <a:extLst>
              <a:ext uri="{FF2B5EF4-FFF2-40B4-BE49-F238E27FC236}">
                <a16:creationId xmlns:a16="http://schemas.microsoft.com/office/drawing/2014/main" id="{2E87579B-34A3-3691-C581-26C4B60C2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281613"/>
            <a:ext cx="577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111">
            <a:extLst>
              <a:ext uri="{FF2B5EF4-FFF2-40B4-BE49-F238E27FC236}">
                <a16:creationId xmlns:a16="http://schemas.microsoft.com/office/drawing/2014/main" id="{52D2C0CF-993E-9B6E-A17C-E809639B3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324600"/>
            <a:ext cx="270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r>
              <a:rPr kumimoji="1" lang="en-US" altLang="en-US" sz="1000"/>
              <a:t>Note:	Illustrations are not fully representative</a:t>
            </a:r>
            <a:br>
              <a:rPr kumimoji="1" lang="en-US" altLang="en-US" sz="1000"/>
            </a:br>
            <a:r>
              <a:rPr kumimoji="1" lang="en-US" altLang="en-US" sz="1000"/>
              <a:t>of actual documents and images.</a:t>
            </a:r>
          </a:p>
        </p:txBody>
      </p:sp>
      <p:grpSp>
        <p:nvGrpSpPr>
          <p:cNvPr id="10249" name="Group 123">
            <a:extLst>
              <a:ext uri="{FF2B5EF4-FFF2-40B4-BE49-F238E27FC236}">
                <a16:creationId xmlns:a16="http://schemas.microsoft.com/office/drawing/2014/main" id="{9DCBE8B6-E967-8579-6486-CF769DDB7331}"/>
              </a:ext>
            </a:extLst>
          </p:cNvPr>
          <p:cNvGrpSpPr>
            <a:grpSpLocks/>
          </p:cNvGrpSpPr>
          <p:nvPr/>
        </p:nvGrpSpPr>
        <p:grpSpPr bwMode="auto">
          <a:xfrm>
            <a:off x="4922838" y="2709863"/>
            <a:ext cx="3811587" cy="1476375"/>
            <a:chOff x="3101" y="1707"/>
            <a:chExt cx="2401" cy="930"/>
          </a:xfrm>
        </p:grpSpPr>
        <p:pic>
          <p:nvPicPr>
            <p:cNvPr id="10264" name="Picture 73" descr="IRD 1 Back Green png">
              <a:extLst>
                <a:ext uri="{FF2B5EF4-FFF2-40B4-BE49-F238E27FC236}">
                  <a16:creationId xmlns:a16="http://schemas.microsoft.com/office/drawing/2014/main" id="{EDF267D3-9C56-7916-B24D-72775F963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" y="1707"/>
              <a:ext cx="2401" cy="930"/>
            </a:xfrm>
            <a:prstGeom prst="rect">
              <a:avLst/>
            </a:prstGeom>
            <a:noFill/>
            <a:ln w="6350">
              <a:solidFill>
                <a:srgbClr val="08080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5" name="Picture 74" descr="endorsement 3">
              <a:extLst>
                <a:ext uri="{FF2B5EF4-FFF2-40B4-BE49-F238E27FC236}">
                  <a16:creationId xmlns:a16="http://schemas.microsoft.com/office/drawing/2014/main" id="{EC80DA7B-7523-3A57-9DE8-D1D5420A5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828"/>
              <a:ext cx="39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96" descr="endorsement 4">
              <a:extLst>
                <a:ext uri="{FF2B5EF4-FFF2-40B4-BE49-F238E27FC236}">
                  <a16:creationId xmlns:a16="http://schemas.microsoft.com/office/drawing/2014/main" id="{ABAC7F7C-A83A-4094-886E-9C3F78C6D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232"/>
              <a:ext cx="36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50" name="Text Box 115">
            <a:extLst>
              <a:ext uri="{FF2B5EF4-FFF2-40B4-BE49-F238E27FC236}">
                <a16:creationId xmlns:a16="http://schemas.microsoft.com/office/drawing/2014/main" id="{0CA11F69-7A1F-CAD1-56BA-0B691B45502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44625" y="4941888"/>
            <a:ext cx="1143000" cy="184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">
                <a:solidFill>
                  <a:srgbClr val="000000"/>
                </a:solidFill>
                <a:latin typeface="OCR-A BT" pitchFamily="34" charset="0"/>
                <a:cs typeface="Arial" panose="020B0604020202020204" pitchFamily="34" charset="0"/>
              </a:rPr>
              <a:t>[031000011] 01/02/2002</a:t>
            </a:r>
            <a:br>
              <a:rPr lang="en-US" altLang="en-US" sz="600">
                <a:solidFill>
                  <a:srgbClr val="000000"/>
                </a:solidFill>
                <a:latin typeface="OCR-A BT" pitchFamily="34" charset="0"/>
                <a:cs typeface="Arial" panose="020B0604020202020204" pitchFamily="34" charset="0"/>
              </a:rPr>
            </a:br>
            <a:r>
              <a:rPr lang="en-US" altLang="en-US" sz="600">
                <a:solidFill>
                  <a:srgbClr val="000000"/>
                </a:solidFill>
                <a:latin typeface="OCR-A BT" pitchFamily="34" charset="0"/>
                <a:cs typeface="Arial" panose="020B0604020202020204" pitchFamily="34" charset="0"/>
              </a:rPr>
              <a:t>7815830233</a:t>
            </a:r>
          </a:p>
        </p:txBody>
      </p:sp>
      <p:grpSp>
        <p:nvGrpSpPr>
          <p:cNvPr id="10251" name="Group 128">
            <a:extLst>
              <a:ext uri="{FF2B5EF4-FFF2-40B4-BE49-F238E27FC236}">
                <a16:creationId xmlns:a16="http://schemas.microsoft.com/office/drawing/2014/main" id="{6BC9CBF2-D074-EDEA-7350-1001AF7ED38A}"/>
              </a:ext>
            </a:extLst>
          </p:cNvPr>
          <p:cNvGrpSpPr>
            <a:grpSpLocks/>
          </p:cNvGrpSpPr>
          <p:nvPr/>
        </p:nvGrpSpPr>
        <p:grpSpPr bwMode="auto">
          <a:xfrm>
            <a:off x="985838" y="4419600"/>
            <a:ext cx="4043362" cy="1509713"/>
            <a:chOff x="621" y="2784"/>
            <a:chExt cx="2547" cy="951"/>
          </a:xfrm>
        </p:grpSpPr>
        <p:pic>
          <p:nvPicPr>
            <p:cNvPr id="10262" name="Picture 66" descr="IRD 1 Front White png">
              <a:extLst>
                <a:ext uri="{FF2B5EF4-FFF2-40B4-BE49-F238E27FC236}">
                  <a16:creationId xmlns:a16="http://schemas.microsoft.com/office/drawing/2014/main" id="{201B6F4D-B038-9AFA-A30D-F5BCC44CB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2806"/>
              <a:ext cx="2398" cy="929"/>
            </a:xfrm>
            <a:prstGeom prst="rect">
              <a:avLst/>
            </a:prstGeom>
            <a:noFill/>
            <a:ln w="6350">
              <a:solidFill>
                <a:srgbClr val="08080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3" name="Text Box 21">
              <a:extLst>
                <a:ext uri="{FF2B5EF4-FFF2-40B4-BE49-F238E27FC236}">
                  <a16:creationId xmlns:a16="http://schemas.microsoft.com/office/drawing/2014/main" id="{9970BB90-0A07-A525-DEBB-452F85EE8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" y="2784"/>
              <a:ext cx="7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5B5B5B"/>
                  </a:solidFill>
                  <a:latin typeface="Arial" panose="020B0604020202020204" pitchFamily="34" charset="0"/>
                </a:rPr>
                <a:t>NSF</a:t>
              </a:r>
            </a:p>
          </p:txBody>
        </p:sp>
      </p:grpSp>
      <p:sp>
        <p:nvSpPr>
          <p:cNvPr id="10252" name="AutoShape 112">
            <a:extLst>
              <a:ext uri="{FF2B5EF4-FFF2-40B4-BE49-F238E27FC236}">
                <a16:creationId xmlns:a16="http://schemas.microsoft.com/office/drawing/2014/main" id="{751DE160-E7A1-688F-D886-EBE0357A0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6172200"/>
            <a:ext cx="2743200" cy="457200"/>
          </a:xfrm>
          <a:prstGeom prst="wedgeRoundRectCallout">
            <a:avLst>
              <a:gd name="adj1" fmla="val -71704"/>
              <a:gd name="adj2" fmla="val -279514"/>
              <a:gd name="adj3" fmla="val 16667"/>
            </a:avLst>
          </a:prstGeom>
          <a:solidFill>
            <a:srgbClr val="FFFF99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Although Bank 5 truncates the original IRD, Bank 1 remains </a:t>
            </a:r>
            <a:r>
              <a:rPr kumimoji="1" lang="en-US" altLang="en-US" sz="1000" i="1">
                <a:solidFill>
                  <a:srgbClr val="000000"/>
                </a:solidFill>
              </a:rPr>
              <a:t>the</a:t>
            </a:r>
            <a:r>
              <a:rPr kumimoji="1" lang="en-US" altLang="en-US" sz="1000">
                <a:solidFill>
                  <a:srgbClr val="000000"/>
                </a:solidFill>
              </a:rPr>
              <a:t> Truncating Bank.</a:t>
            </a:r>
          </a:p>
        </p:txBody>
      </p:sp>
      <p:sp>
        <p:nvSpPr>
          <p:cNvPr id="10253" name="AutoShape 105">
            <a:extLst>
              <a:ext uri="{FF2B5EF4-FFF2-40B4-BE49-F238E27FC236}">
                <a16:creationId xmlns:a16="http://schemas.microsoft.com/office/drawing/2014/main" id="{D1883188-F1D3-FF78-70DC-B782F3AF0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2171700"/>
            <a:ext cx="1714500" cy="457200"/>
          </a:xfrm>
          <a:prstGeom prst="wedgeRoundRectCallout">
            <a:avLst>
              <a:gd name="adj1" fmla="val -46574"/>
              <a:gd name="adj2" fmla="val 276042"/>
              <a:gd name="adj3" fmla="val 16667"/>
            </a:avLst>
          </a:prstGeom>
          <a:solidFill>
            <a:srgbClr val="FFFF99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4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Bank 5 sprays a Physical Endorsement prior</a:t>
            </a:r>
            <a:br>
              <a:rPr kumimoji="1" lang="en-US" altLang="en-US" sz="1000">
                <a:solidFill>
                  <a:srgbClr val="000000"/>
                </a:solidFill>
              </a:rPr>
            </a:br>
            <a:r>
              <a:rPr kumimoji="1" lang="en-US" altLang="en-US" sz="1000">
                <a:solidFill>
                  <a:srgbClr val="000000"/>
                </a:solidFill>
              </a:rPr>
              <a:t>to image capture.</a:t>
            </a:r>
          </a:p>
        </p:txBody>
      </p:sp>
      <p:grpSp>
        <p:nvGrpSpPr>
          <p:cNvPr id="10254" name="Group 125">
            <a:extLst>
              <a:ext uri="{FF2B5EF4-FFF2-40B4-BE49-F238E27FC236}">
                <a16:creationId xmlns:a16="http://schemas.microsoft.com/office/drawing/2014/main" id="{AE91A219-9283-06B0-5B54-08F34DD527E1}"/>
              </a:ext>
            </a:extLst>
          </p:cNvPr>
          <p:cNvGrpSpPr>
            <a:grpSpLocks/>
          </p:cNvGrpSpPr>
          <p:nvPr/>
        </p:nvGrpSpPr>
        <p:grpSpPr bwMode="auto">
          <a:xfrm>
            <a:off x="989013" y="2717800"/>
            <a:ext cx="3773487" cy="1463675"/>
            <a:chOff x="623" y="1712"/>
            <a:chExt cx="2377" cy="922"/>
          </a:xfrm>
        </p:grpSpPr>
        <p:pic>
          <p:nvPicPr>
            <p:cNvPr id="10257" name="Picture 71" descr="IRD 1 Front Green png">
              <a:extLst>
                <a:ext uri="{FF2B5EF4-FFF2-40B4-BE49-F238E27FC236}">
                  <a16:creationId xmlns:a16="http://schemas.microsoft.com/office/drawing/2014/main" id="{83C58C5E-0E66-EC03-DE63-53DE75340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" y="1712"/>
              <a:ext cx="2377" cy="922"/>
            </a:xfrm>
            <a:prstGeom prst="rect">
              <a:avLst/>
            </a:prstGeom>
            <a:noFill/>
            <a:ln w="6350">
              <a:solidFill>
                <a:srgbClr val="08080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8" name="Picture 102" descr="front w Text">
              <a:extLst>
                <a:ext uri="{FF2B5EF4-FFF2-40B4-BE49-F238E27FC236}">
                  <a16:creationId xmlns:a16="http://schemas.microsoft.com/office/drawing/2014/main" id="{BB0A0782-F3E1-31E6-0E49-E89B7B9CD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" y="1732"/>
              <a:ext cx="1565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Text Box 113">
              <a:extLst>
                <a:ext uri="{FF2B5EF4-FFF2-40B4-BE49-F238E27FC236}">
                  <a16:creationId xmlns:a16="http://schemas.microsoft.com/office/drawing/2014/main" id="{5598B2F6-CCDD-04A4-A0BA-299A6E02B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907" y="2021"/>
              <a:ext cx="720" cy="116"/>
            </a:xfrm>
            <a:prstGeom prst="rect">
              <a:avLst/>
            </a:prstGeom>
            <a:solidFill>
              <a:srgbClr val="D9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600">
                  <a:solidFill>
                    <a:srgbClr val="000000"/>
                  </a:solidFill>
                  <a:latin typeface="OCR-A BT" pitchFamily="34" charset="0"/>
                  <a:cs typeface="Arial" panose="020B0604020202020204" pitchFamily="34" charset="0"/>
                </a:rPr>
                <a:t>[031000011] 01/02/2002</a:t>
              </a:r>
              <a:br>
                <a:rPr lang="en-US" altLang="en-US" sz="600">
                  <a:solidFill>
                    <a:srgbClr val="000000"/>
                  </a:solidFill>
                  <a:latin typeface="OCR-A BT" pitchFamily="34" charset="0"/>
                  <a:cs typeface="Arial" panose="020B0604020202020204" pitchFamily="34" charset="0"/>
                </a:rPr>
              </a:br>
              <a:r>
                <a:rPr lang="en-US" altLang="en-US" sz="600">
                  <a:solidFill>
                    <a:srgbClr val="000000"/>
                  </a:solidFill>
                  <a:latin typeface="OCR-A BT" pitchFamily="34" charset="0"/>
                  <a:cs typeface="Arial" panose="020B0604020202020204" pitchFamily="34" charset="0"/>
                </a:rPr>
                <a:t>7815830233</a:t>
              </a:r>
            </a:p>
          </p:txBody>
        </p:sp>
        <p:sp>
          <p:nvSpPr>
            <p:cNvPr id="10260" name="Text Box 117">
              <a:extLst>
                <a:ext uri="{FF2B5EF4-FFF2-40B4-BE49-F238E27FC236}">
                  <a16:creationId xmlns:a16="http://schemas.microsoft.com/office/drawing/2014/main" id="{6866D76E-5E23-10F6-2D4E-26BB9ECBE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907" y="2021"/>
              <a:ext cx="720" cy="116"/>
            </a:xfrm>
            <a:prstGeom prst="rect">
              <a:avLst/>
            </a:prstGeom>
            <a:solidFill>
              <a:srgbClr val="D9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600">
                  <a:solidFill>
                    <a:srgbClr val="000000"/>
                  </a:solidFill>
                  <a:latin typeface="OCR-A BT" pitchFamily="34" charset="0"/>
                  <a:cs typeface="Arial" panose="020B0604020202020204" pitchFamily="34" charset="0"/>
                </a:rPr>
                <a:t>[031000011] 01/02/2002</a:t>
              </a:r>
              <a:br>
                <a:rPr lang="en-US" altLang="en-US" sz="600">
                  <a:solidFill>
                    <a:srgbClr val="000000"/>
                  </a:solidFill>
                  <a:latin typeface="OCR-A BT" pitchFamily="34" charset="0"/>
                  <a:cs typeface="Arial" panose="020B0604020202020204" pitchFamily="34" charset="0"/>
                </a:rPr>
              </a:br>
              <a:r>
                <a:rPr lang="en-US" altLang="en-US" sz="600">
                  <a:solidFill>
                    <a:srgbClr val="000000"/>
                  </a:solidFill>
                  <a:latin typeface="OCR-A BT" pitchFamily="34" charset="0"/>
                  <a:cs typeface="Arial" panose="020B0604020202020204" pitchFamily="34" charset="0"/>
                </a:rPr>
                <a:t>7815830233</a:t>
              </a:r>
            </a:p>
          </p:txBody>
        </p:sp>
        <p:sp>
          <p:nvSpPr>
            <p:cNvPr id="10261" name="Text Box 119">
              <a:extLst>
                <a:ext uri="{FF2B5EF4-FFF2-40B4-BE49-F238E27FC236}">
                  <a16:creationId xmlns:a16="http://schemas.microsoft.com/office/drawing/2014/main" id="{E1938A35-F8C3-2588-361A-F848037D6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8" y="2328"/>
              <a:ext cx="14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achovia FG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achovia FG" pitchFamily="50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600">
                  <a:solidFill>
                    <a:srgbClr val="777777"/>
                  </a:solidFill>
                  <a:latin typeface="Micr TDH" panose="05010109010101010101" pitchFamily="50" charset="2"/>
                </a:rPr>
                <a:t>0145</a:t>
              </a:r>
            </a:p>
          </p:txBody>
        </p:sp>
      </p:grpSp>
      <p:sp>
        <p:nvSpPr>
          <p:cNvPr id="10255" name="Rectangle 121">
            <a:extLst>
              <a:ext uri="{FF2B5EF4-FFF2-40B4-BE49-F238E27FC236}">
                <a16:creationId xmlns:a16="http://schemas.microsoft.com/office/drawing/2014/main" id="{4B836224-1FB5-96BE-13A3-E95692491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38775"/>
            <a:ext cx="685800" cy="63500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DBDBD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6" name="Text Box 124">
            <a:extLst>
              <a:ext uri="{FF2B5EF4-FFF2-40B4-BE49-F238E27FC236}">
                <a16:creationId xmlns:a16="http://schemas.microsoft.com/office/drawing/2014/main" id="{4CB3F91C-F02F-304C-2DB9-52574DAFA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2667000"/>
            <a:ext cx="104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NSF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0" descr="IRD 1 Front White png">
            <a:extLst>
              <a:ext uri="{FF2B5EF4-FFF2-40B4-BE49-F238E27FC236}">
                <a16:creationId xmlns:a16="http://schemas.microsoft.com/office/drawing/2014/main" id="{4083CE1E-D445-084E-22CA-6EFC92FAE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597150"/>
            <a:ext cx="3806825" cy="1474788"/>
          </a:xfrm>
          <a:prstGeom prst="rect">
            <a:avLst/>
          </a:prstGeom>
          <a:noFill/>
          <a:ln w="635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83" descr="IRD 1 Back White">
            <a:extLst>
              <a:ext uri="{FF2B5EF4-FFF2-40B4-BE49-F238E27FC236}">
                <a16:creationId xmlns:a16="http://schemas.microsoft.com/office/drawing/2014/main" id="{A331E43C-3E16-D879-23EB-FDD1C22D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2613025"/>
            <a:ext cx="3810000" cy="1476375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84" descr="endorsement 3">
            <a:extLst>
              <a:ext uri="{FF2B5EF4-FFF2-40B4-BE49-F238E27FC236}">
                <a16:creationId xmlns:a16="http://schemas.microsoft.com/office/drawing/2014/main" id="{639A9F69-4A66-5291-2F7E-8B3ECB933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3050"/>
            <a:ext cx="6302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>
            <a:extLst>
              <a:ext uri="{FF2B5EF4-FFF2-40B4-BE49-F238E27FC236}">
                <a16:creationId xmlns:a16="http://schemas.microsoft.com/office/drawing/2014/main" id="{103CD793-FFC7-CE1D-E102-765522DBFD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Step 9 Processing</a:t>
            </a:r>
          </a:p>
        </p:txBody>
      </p:sp>
      <p:sp>
        <p:nvSpPr>
          <p:cNvPr id="11270" name="Text Box 37">
            <a:extLst>
              <a:ext uri="{FF2B5EF4-FFF2-40B4-BE49-F238E27FC236}">
                <a16:creationId xmlns:a16="http://schemas.microsoft.com/office/drawing/2014/main" id="{F6E7C01A-9D46-DAFE-D306-D14135180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38288"/>
            <a:ext cx="74596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600"/>
              <a:t>Bank 6 prints a subsequent IRD from the X9.37 Data and Image received from Bank 5 (BOFD 2).  The subsequent IRD is sent to Bank 4.</a:t>
            </a:r>
          </a:p>
        </p:txBody>
      </p:sp>
      <p:sp>
        <p:nvSpPr>
          <p:cNvPr id="11271" name="AutoShape 32">
            <a:extLst>
              <a:ext uri="{FF2B5EF4-FFF2-40B4-BE49-F238E27FC236}">
                <a16:creationId xmlns:a16="http://schemas.microsoft.com/office/drawing/2014/main" id="{89947E0B-87EC-EEF7-BFD7-1B3CA2473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3074988"/>
            <a:ext cx="609600" cy="381000"/>
          </a:xfrm>
          <a:prstGeom prst="homePlate">
            <a:avLst>
              <a:gd name="adj" fmla="val 40000"/>
            </a:avLst>
          </a:prstGeom>
          <a:gradFill rotWithShape="0">
            <a:gsLst>
              <a:gs pos="0">
                <a:srgbClr val="FFFFFF"/>
              </a:gs>
              <a:gs pos="50000">
                <a:srgbClr val="C0C0C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11272" name="AutoShape 7">
            <a:extLst>
              <a:ext uri="{FF2B5EF4-FFF2-40B4-BE49-F238E27FC236}">
                <a16:creationId xmlns:a16="http://schemas.microsoft.com/office/drawing/2014/main" id="{AAC49E8C-5A80-BFD4-52C3-441308730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5003800"/>
            <a:ext cx="685800" cy="457200"/>
          </a:xfrm>
          <a:prstGeom prst="homePlate">
            <a:avLst>
              <a:gd name="adj" fmla="val 37500"/>
            </a:avLst>
          </a:prstGeom>
          <a:gradFill rotWithShape="0">
            <a:gsLst>
              <a:gs pos="0">
                <a:srgbClr val="FFFFFF"/>
              </a:gs>
              <a:gs pos="50000">
                <a:srgbClr val="99FF99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Physical</a:t>
            </a:r>
            <a:r>
              <a:rPr lang="en-US" altLang="en-US" sz="1000" b="1"/>
              <a:t> </a:t>
            </a:r>
          </a:p>
          <a:p>
            <a:pPr algn="ctr" eaLnBrk="1" hangingPunct="1"/>
            <a:r>
              <a:rPr lang="en-US" altLang="en-US" sz="1000">
                <a:solidFill>
                  <a:srgbClr val="000000"/>
                </a:solidFill>
              </a:rPr>
              <a:t>Document</a:t>
            </a:r>
          </a:p>
        </p:txBody>
      </p:sp>
      <p:sp>
        <p:nvSpPr>
          <p:cNvPr id="11273" name="AutoShape 43">
            <a:extLst>
              <a:ext uri="{FF2B5EF4-FFF2-40B4-BE49-F238E27FC236}">
                <a16:creationId xmlns:a16="http://schemas.microsoft.com/office/drawing/2014/main" id="{E1CCC240-097D-4CF4-E155-87F58EA14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4187825"/>
            <a:ext cx="2571750" cy="266700"/>
          </a:xfrm>
          <a:prstGeom prst="wedgeRoundRectCallout">
            <a:avLst>
              <a:gd name="adj1" fmla="val -11296"/>
              <a:gd name="adj2" fmla="val 91069"/>
              <a:gd name="adj3" fmla="val 16667"/>
            </a:avLst>
          </a:prstGeom>
          <a:solidFill>
            <a:schemeClr val="folHlink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Bank 6 Subsequent IRD creation data.</a:t>
            </a:r>
          </a:p>
        </p:txBody>
      </p:sp>
      <p:sp>
        <p:nvSpPr>
          <p:cNvPr id="11274" name="Rectangle 63">
            <a:extLst>
              <a:ext uri="{FF2B5EF4-FFF2-40B4-BE49-F238E27FC236}">
                <a16:creationId xmlns:a16="http://schemas.microsoft.com/office/drawing/2014/main" id="{C3ABACA9-05F4-C04F-98BC-B0E61137D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150" y="2593975"/>
            <a:ext cx="3867150" cy="120015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Rectangle 70">
            <a:extLst>
              <a:ext uri="{FF2B5EF4-FFF2-40B4-BE49-F238E27FC236}">
                <a16:creationId xmlns:a16="http://schemas.microsoft.com/office/drawing/2014/main" id="{46C6974F-9989-73D0-EE06-692882499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2574925"/>
            <a:ext cx="2886075" cy="12287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76" name="Picture 97" descr="endorsement 4">
            <a:extLst>
              <a:ext uri="{FF2B5EF4-FFF2-40B4-BE49-F238E27FC236}">
                <a16:creationId xmlns:a16="http://schemas.microsoft.com/office/drawing/2014/main" id="{2EA6038C-4620-5F5D-3D8F-E904142B0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48050"/>
            <a:ext cx="577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93" descr="IRD 3 Front Green png">
            <a:extLst>
              <a:ext uri="{FF2B5EF4-FFF2-40B4-BE49-F238E27FC236}">
                <a16:creationId xmlns:a16="http://schemas.microsoft.com/office/drawing/2014/main" id="{CEB91D4F-C130-1DD8-280F-2F616FAE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4583113"/>
            <a:ext cx="3751262" cy="1450975"/>
          </a:xfrm>
          <a:prstGeom prst="rect">
            <a:avLst/>
          </a:prstGeom>
          <a:noFill/>
          <a:ln w="635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94" descr="IRD 3 Back Green png">
            <a:extLst>
              <a:ext uri="{FF2B5EF4-FFF2-40B4-BE49-F238E27FC236}">
                <a16:creationId xmlns:a16="http://schemas.microsoft.com/office/drawing/2014/main" id="{26D77116-DAAB-8B90-6EC5-B21CD86D1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557713"/>
            <a:ext cx="3811588" cy="1476375"/>
          </a:xfrm>
          <a:prstGeom prst="rect">
            <a:avLst/>
          </a:prstGeom>
          <a:noFill/>
          <a:ln w="635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91" descr="endorsement 3">
            <a:extLst>
              <a:ext uri="{FF2B5EF4-FFF2-40B4-BE49-F238E27FC236}">
                <a16:creationId xmlns:a16="http://schemas.microsoft.com/office/drawing/2014/main" id="{35BF0FBC-5E63-B0C5-08B0-1E355EB1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56150"/>
            <a:ext cx="6302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02" descr="endorsement 4">
            <a:extLst>
              <a:ext uri="{FF2B5EF4-FFF2-40B4-BE49-F238E27FC236}">
                <a16:creationId xmlns:a16="http://schemas.microsoft.com/office/drawing/2014/main" id="{53B1A27F-80DF-7058-01DC-D2B07705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386388"/>
            <a:ext cx="577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 Box 106">
            <a:extLst>
              <a:ext uri="{FF2B5EF4-FFF2-40B4-BE49-F238E27FC236}">
                <a16:creationId xmlns:a16="http://schemas.microsoft.com/office/drawing/2014/main" id="{2C694A7E-B5AD-3BF8-0262-6BE0BD38D23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284788" y="5148263"/>
            <a:ext cx="1143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00">
                <a:solidFill>
                  <a:srgbClr val="000000"/>
                </a:solidFill>
                <a:latin typeface="OCR A Extended" panose="02010509020102010303" pitchFamily="50" charset="0"/>
                <a:cs typeface="Arial" panose="020B0604020202020204" pitchFamily="34" charset="0"/>
              </a:rPr>
              <a:t>&gt;053000183&lt;  01/07/2002</a:t>
            </a:r>
            <a:br>
              <a:rPr lang="en-US" altLang="en-US" sz="500">
                <a:solidFill>
                  <a:srgbClr val="000000"/>
                </a:solidFill>
                <a:latin typeface="OCR A Extended" panose="02010509020102010303" pitchFamily="50" charset="0"/>
                <a:cs typeface="Arial" panose="020B0604020202020204" pitchFamily="34" charset="0"/>
              </a:rPr>
            </a:br>
            <a:r>
              <a:rPr lang="en-US" altLang="en-US" sz="500">
                <a:solidFill>
                  <a:srgbClr val="000000"/>
                </a:solidFill>
                <a:latin typeface="OCR A Extended" panose="02010509020102010303" pitchFamily="50" charset="0"/>
                <a:cs typeface="Arial" panose="020B0604020202020204" pitchFamily="34" charset="0"/>
              </a:rPr>
              <a:t>1800539446</a:t>
            </a:r>
          </a:p>
        </p:txBody>
      </p:sp>
      <p:sp>
        <p:nvSpPr>
          <p:cNvPr id="11282" name="Text Box 107">
            <a:extLst>
              <a:ext uri="{FF2B5EF4-FFF2-40B4-BE49-F238E27FC236}">
                <a16:creationId xmlns:a16="http://schemas.microsoft.com/office/drawing/2014/main" id="{55B158A8-5E58-8FE3-1560-A41C167F6CD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24738" y="5059363"/>
            <a:ext cx="1143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00">
                <a:solidFill>
                  <a:srgbClr val="000000"/>
                </a:solidFill>
                <a:latin typeface="OCR A Extended" panose="02010509020102010303" pitchFamily="50" charset="0"/>
              </a:rPr>
              <a:t>*017503122*  01/10/2002</a:t>
            </a:r>
            <a:br>
              <a:rPr lang="en-US" altLang="en-US" sz="500">
                <a:solidFill>
                  <a:srgbClr val="000000"/>
                </a:solidFill>
                <a:latin typeface="OCR A Extended" panose="02010509020102010303" pitchFamily="50" charset="0"/>
              </a:rPr>
            </a:br>
            <a:r>
              <a:rPr lang="en-US" altLang="en-US" sz="500">
                <a:solidFill>
                  <a:srgbClr val="000000"/>
                </a:solidFill>
                <a:latin typeface="OCR A Extended" panose="02010509020102010303" pitchFamily="50" charset="0"/>
              </a:rPr>
              <a:t>1587448979</a:t>
            </a:r>
          </a:p>
        </p:txBody>
      </p:sp>
      <p:sp>
        <p:nvSpPr>
          <p:cNvPr id="11283" name="Rectangle 112">
            <a:extLst>
              <a:ext uri="{FF2B5EF4-FFF2-40B4-BE49-F238E27FC236}">
                <a16:creationId xmlns:a16="http://schemas.microsoft.com/office/drawing/2014/main" id="{7E45ED94-B205-62FA-4E4F-27DA90BD1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562475"/>
            <a:ext cx="3867150" cy="120015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4" name="Rectangle 113">
            <a:extLst>
              <a:ext uri="{FF2B5EF4-FFF2-40B4-BE49-F238E27FC236}">
                <a16:creationId xmlns:a16="http://schemas.microsoft.com/office/drawing/2014/main" id="{003908DE-AD6B-C79C-AC86-D2748A003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4543425"/>
            <a:ext cx="2886075" cy="12287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5" name="Text Box 114">
            <a:extLst>
              <a:ext uri="{FF2B5EF4-FFF2-40B4-BE49-F238E27FC236}">
                <a16:creationId xmlns:a16="http://schemas.microsoft.com/office/drawing/2014/main" id="{53A7F90C-9A4F-A905-BD22-DF4EEE82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324600"/>
            <a:ext cx="270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r>
              <a:rPr kumimoji="1" lang="en-US" altLang="en-US" sz="1000"/>
              <a:t>Note:	Illustrations are not fully representative</a:t>
            </a:r>
            <a:br>
              <a:rPr kumimoji="1" lang="en-US" altLang="en-US" sz="1000"/>
            </a:br>
            <a:r>
              <a:rPr kumimoji="1" lang="en-US" altLang="en-US" sz="1000"/>
              <a:t>of actual documents and images.</a:t>
            </a:r>
          </a:p>
        </p:txBody>
      </p:sp>
      <p:sp>
        <p:nvSpPr>
          <p:cNvPr id="11286" name="Line 115">
            <a:extLst>
              <a:ext uri="{FF2B5EF4-FFF2-40B4-BE49-F238E27FC236}">
                <a16:creationId xmlns:a16="http://schemas.microsoft.com/office/drawing/2014/main" id="{615B389D-D047-5402-5F07-C305C8DF0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810000"/>
            <a:ext cx="0" cy="9144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116">
            <a:extLst>
              <a:ext uri="{FF2B5EF4-FFF2-40B4-BE49-F238E27FC236}">
                <a16:creationId xmlns:a16="http://schemas.microsoft.com/office/drawing/2014/main" id="{1A9EF2E4-FBA2-4247-0B28-287AE2B23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810000"/>
            <a:ext cx="0" cy="9144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AutoShape 117">
            <a:extLst>
              <a:ext uri="{FF2B5EF4-FFF2-40B4-BE49-F238E27FC236}">
                <a16:creationId xmlns:a16="http://schemas.microsoft.com/office/drawing/2014/main" id="{36D9B55D-B1EC-8A35-2BB9-5BB780A1B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324600"/>
            <a:ext cx="2571750" cy="266700"/>
          </a:xfrm>
          <a:prstGeom prst="wedgeRoundRectCallout">
            <a:avLst>
              <a:gd name="adj1" fmla="val 57222"/>
              <a:gd name="adj2" fmla="val -405356"/>
              <a:gd name="adj3" fmla="val 16667"/>
            </a:avLst>
          </a:prstGeom>
          <a:solidFill>
            <a:schemeClr val="folHlink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Bank 6 Subsequent IRD creation data.</a:t>
            </a:r>
          </a:p>
        </p:txBody>
      </p:sp>
      <p:sp>
        <p:nvSpPr>
          <p:cNvPr id="11289" name="AutoShape 118">
            <a:extLst>
              <a:ext uri="{FF2B5EF4-FFF2-40B4-BE49-F238E27FC236}">
                <a16:creationId xmlns:a16="http://schemas.microsoft.com/office/drawing/2014/main" id="{0C8263D5-15AB-639B-5856-F6464C01B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172200"/>
            <a:ext cx="3200400" cy="533400"/>
          </a:xfrm>
          <a:prstGeom prst="wedgeRoundRectCallout">
            <a:avLst>
              <a:gd name="adj1" fmla="val 124255"/>
              <a:gd name="adj2" fmla="val -200296"/>
              <a:gd name="adj3" fmla="val 16667"/>
            </a:avLst>
          </a:prstGeom>
          <a:solidFill>
            <a:schemeClr val="folHlink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000">
                <a:solidFill>
                  <a:srgbClr val="000000"/>
                </a:solidFill>
              </a:rPr>
              <a:t>Electronic endorsements for Bank 5, the second BOFD, (left) and Bank 6 (right) are printed when</a:t>
            </a:r>
            <a:br>
              <a:rPr kumimoji="1" lang="en-US" altLang="en-US" sz="1000">
                <a:solidFill>
                  <a:srgbClr val="000000"/>
                </a:solidFill>
              </a:rPr>
            </a:br>
            <a:r>
              <a:rPr kumimoji="1" lang="en-US" altLang="en-US" sz="1000">
                <a:solidFill>
                  <a:srgbClr val="000000"/>
                </a:solidFill>
              </a:rPr>
              <a:t>the IRD is created.</a:t>
            </a:r>
          </a:p>
        </p:txBody>
      </p:sp>
      <p:sp>
        <p:nvSpPr>
          <p:cNvPr id="11290" name="Text Box 119">
            <a:extLst>
              <a:ext uri="{FF2B5EF4-FFF2-40B4-BE49-F238E27FC236}">
                <a16:creationId xmlns:a16="http://schemas.microsoft.com/office/drawing/2014/main" id="{5D033459-5F1A-BF6B-14B7-70082B7C3F1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35100" y="3084513"/>
            <a:ext cx="1143000" cy="184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">
                <a:solidFill>
                  <a:srgbClr val="000000"/>
                </a:solidFill>
                <a:latin typeface="OCR-A BT" pitchFamily="34" charset="0"/>
                <a:cs typeface="Arial" panose="020B0604020202020204" pitchFamily="34" charset="0"/>
              </a:rPr>
              <a:t>[031000011] 01/02/2002</a:t>
            </a:r>
            <a:br>
              <a:rPr lang="en-US" altLang="en-US" sz="600">
                <a:solidFill>
                  <a:srgbClr val="000000"/>
                </a:solidFill>
                <a:latin typeface="OCR-A BT" pitchFamily="34" charset="0"/>
                <a:cs typeface="Arial" panose="020B0604020202020204" pitchFamily="34" charset="0"/>
              </a:rPr>
            </a:br>
            <a:r>
              <a:rPr lang="en-US" altLang="en-US" sz="600">
                <a:solidFill>
                  <a:srgbClr val="000000"/>
                </a:solidFill>
                <a:latin typeface="OCR-A BT" pitchFamily="34" charset="0"/>
                <a:cs typeface="Arial" panose="020B0604020202020204" pitchFamily="34" charset="0"/>
              </a:rPr>
              <a:t>7815830233</a:t>
            </a:r>
          </a:p>
        </p:txBody>
      </p:sp>
      <p:sp>
        <p:nvSpPr>
          <p:cNvPr id="11291" name="Text Box 120">
            <a:extLst>
              <a:ext uri="{FF2B5EF4-FFF2-40B4-BE49-F238E27FC236}">
                <a16:creationId xmlns:a16="http://schemas.microsoft.com/office/drawing/2014/main" id="{9324FEFC-FA68-2597-4004-6D37A19154B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92250" y="5070475"/>
            <a:ext cx="1047750" cy="184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">
                <a:solidFill>
                  <a:srgbClr val="000000"/>
                </a:solidFill>
                <a:latin typeface="OCR-A BT" pitchFamily="34" charset="0"/>
                <a:cs typeface="Arial" panose="020B0604020202020204" pitchFamily="34" charset="0"/>
              </a:rPr>
              <a:t>[031000011] 01/02/2002</a:t>
            </a:r>
            <a:br>
              <a:rPr lang="en-US" altLang="en-US" sz="600">
                <a:solidFill>
                  <a:srgbClr val="000000"/>
                </a:solidFill>
                <a:latin typeface="OCR-A BT" pitchFamily="34" charset="0"/>
                <a:cs typeface="Arial" panose="020B0604020202020204" pitchFamily="34" charset="0"/>
              </a:rPr>
            </a:br>
            <a:r>
              <a:rPr lang="en-US" altLang="en-US" sz="600">
                <a:solidFill>
                  <a:srgbClr val="000000"/>
                </a:solidFill>
                <a:latin typeface="OCR-A BT" pitchFamily="34" charset="0"/>
                <a:cs typeface="Arial" panose="020B0604020202020204" pitchFamily="34" charset="0"/>
              </a:rPr>
              <a:t>7815830233</a:t>
            </a:r>
          </a:p>
        </p:txBody>
      </p:sp>
      <p:sp>
        <p:nvSpPr>
          <p:cNvPr id="11292" name="Rectangle 121">
            <a:extLst>
              <a:ext uri="{FF2B5EF4-FFF2-40B4-BE49-F238E27FC236}">
                <a16:creationId xmlns:a16="http://schemas.microsoft.com/office/drawing/2014/main" id="{070BC2A0-DEA9-E5D6-05E8-8C8A660EB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3587750"/>
            <a:ext cx="685800" cy="63500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DBDBD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3" name="Rectangle 122">
            <a:extLst>
              <a:ext uri="{FF2B5EF4-FFF2-40B4-BE49-F238E27FC236}">
                <a16:creationId xmlns:a16="http://schemas.microsoft.com/office/drawing/2014/main" id="{1F3458CF-CE1A-ECCD-A5C0-432A71F99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5562600"/>
            <a:ext cx="685800" cy="63500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DBDBD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4" name="Text Box 123">
            <a:extLst>
              <a:ext uri="{FF2B5EF4-FFF2-40B4-BE49-F238E27FC236}">
                <a16:creationId xmlns:a16="http://schemas.microsoft.com/office/drawing/2014/main" id="{634C7AEF-38D4-E2C9-14B4-4EEF498BE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2514600"/>
            <a:ext cx="119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5B5B5B"/>
                </a:solidFill>
                <a:latin typeface="Arial" panose="020B0604020202020204" pitchFamily="34" charset="0"/>
              </a:rPr>
              <a:t>NSF</a:t>
            </a:r>
          </a:p>
        </p:txBody>
      </p:sp>
      <p:sp>
        <p:nvSpPr>
          <p:cNvPr id="11295" name="Text Box 124">
            <a:extLst>
              <a:ext uri="{FF2B5EF4-FFF2-40B4-BE49-F238E27FC236}">
                <a16:creationId xmlns:a16="http://schemas.microsoft.com/office/drawing/2014/main" id="{40CD5DBA-1DA1-BD39-C5C0-CFEC96DC3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4510088"/>
            <a:ext cx="119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achovia F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achovia FG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5B5B5B"/>
                </a:solidFill>
                <a:latin typeface="Arial" panose="020B0604020202020204" pitchFamily="34" charset="0"/>
              </a:rPr>
              <a:t>NSF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_small">
  <a:themeElements>
    <a:clrScheme name="ppt_small 1">
      <a:dk1>
        <a:srgbClr val="999999"/>
      </a:dk1>
      <a:lt1>
        <a:srgbClr val="FFFFFF"/>
      </a:lt1>
      <a:dk2>
        <a:srgbClr val="000066"/>
      </a:dk2>
      <a:lt2>
        <a:srgbClr val="FFFFFF"/>
      </a:lt2>
      <a:accent1>
        <a:srgbClr val="6699CC"/>
      </a:accent1>
      <a:accent2>
        <a:srgbClr val="009933"/>
      </a:accent2>
      <a:accent3>
        <a:srgbClr val="AAAAB8"/>
      </a:accent3>
      <a:accent4>
        <a:srgbClr val="DADADA"/>
      </a:accent4>
      <a:accent5>
        <a:srgbClr val="B8CAE2"/>
      </a:accent5>
      <a:accent6>
        <a:srgbClr val="008A2D"/>
      </a:accent6>
      <a:hlink>
        <a:srgbClr val="99CCCC"/>
      </a:hlink>
      <a:folHlink>
        <a:srgbClr val="FFFF99"/>
      </a:folHlink>
    </a:clrScheme>
    <a:fontScheme name="ppt_small">
      <a:majorFont>
        <a:latin typeface="Wachovia Celeste"/>
        <a:ea typeface=""/>
        <a:cs typeface=""/>
      </a:majorFont>
      <a:minorFont>
        <a:latin typeface="Wachovia F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achovia FG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achovia FG" pitchFamily="50" charset="0"/>
          </a:defRPr>
        </a:defPPr>
      </a:lstStyle>
    </a:lnDef>
  </a:objectDefaults>
  <a:extraClrSchemeLst>
    <a:extraClrScheme>
      <a:clrScheme name="ppt_small 1">
        <a:dk1>
          <a:srgbClr val="999999"/>
        </a:dk1>
        <a:lt1>
          <a:srgbClr val="FFFFFF"/>
        </a:lt1>
        <a:dk2>
          <a:srgbClr val="000066"/>
        </a:dk2>
        <a:lt2>
          <a:srgbClr val="FFFFFF"/>
        </a:lt2>
        <a:accent1>
          <a:srgbClr val="6699CC"/>
        </a:accent1>
        <a:accent2>
          <a:srgbClr val="009933"/>
        </a:accent2>
        <a:accent3>
          <a:srgbClr val="AAAAB8"/>
        </a:accent3>
        <a:accent4>
          <a:srgbClr val="DADADA"/>
        </a:accent4>
        <a:accent5>
          <a:srgbClr val="B8CAE2"/>
        </a:accent5>
        <a:accent6>
          <a:srgbClr val="008A2D"/>
        </a:accent6>
        <a:hlink>
          <a:srgbClr val="99CCCC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small 2">
        <a:dk1>
          <a:srgbClr val="666666"/>
        </a:dk1>
        <a:lt1>
          <a:srgbClr val="FFFFFF"/>
        </a:lt1>
        <a:dk2>
          <a:srgbClr val="000066"/>
        </a:dk2>
        <a:lt2>
          <a:srgbClr val="FFFFFF"/>
        </a:lt2>
        <a:accent1>
          <a:srgbClr val="FF9900"/>
        </a:accent1>
        <a:accent2>
          <a:srgbClr val="009933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8A2D"/>
        </a:accent6>
        <a:hlink>
          <a:srgbClr val="FF6600"/>
        </a:hlink>
        <a:folHlink>
          <a:srgbClr val="CC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Settings\a324657\My Documents\ppt_small.pot</Template>
  <TotalTime>9591</TotalTime>
  <Words>1696</Words>
  <Application>Microsoft Office PowerPoint</Application>
  <PresentationFormat>On-screen Show (4:3)</PresentationFormat>
  <Paragraphs>186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Courier New</vt:lpstr>
      <vt:lpstr>Micr TDH</vt:lpstr>
      <vt:lpstr>OCR A Extended</vt:lpstr>
      <vt:lpstr>OCR-A BT</vt:lpstr>
      <vt:lpstr>Wachovia Celeste</vt:lpstr>
      <vt:lpstr>Wachovia FG</vt:lpstr>
      <vt:lpstr>Webdings</vt:lpstr>
      <vt:lpstr>ppt_small</vt:lpstr>
      <vt:lpstr>Clip</vt:lpstr>
      <vt:lpstr>ANS X9.100-140 Specifications for an Image Replacement Document – IRD  Image and Document Flow Overview</vt:lpstr>
      <vt:lpstr>ANS X9.100-140 Specifications for an Image Replacement Document – IRD</vt:lpstr>
      <vt:lpstr>ANS X9.100-140 Specifications for an Image Replacement Document – IRD</vt:lpstr>
      <vt:lpstr>Steps 1 and 2 Processing</vt:lpstr>
      <vt:lpstr>Step 3 Processing</vt:lpstr>
      <vt:lpstr>Step 4 Processing</vt:lpstr>
      <vt:lpstr>Steps 5 and 6 Processing</vt:lpstr>
      <vt:lpstr>Steps 7 and 8 Processing</vt:lpstr>
      <vt:lpstr>Step 9 Processing</vt:lpstr>
      <vt:lpstr>Step 10 Processing</vt:lpstr>
      <vt:lpstr>X9.37 Elements Within an IRD, Front</vt:lpstr>
      <vt:lpstr>X9.37 Elements Within an IRD, Back</vt:lpstr>
    </vt:vector>
  </TitlesOfParts>
  <Company>Wachovia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to Support Electronification</dc:title>
  <dc:creator>LKATZ</dc:creator>
  <cp:lastModifiedBy>David Walker</cp:lastModifiedBy>
  <cp:revision>143</cp:revision>
  <dcterms:created xsi:type="dcterms:W3CDTF">2003-04-08T15:17:45Z</dcterms:created>
  <dcterms:modified xsi:type="dcterms:W3CDTF">2023-10-05T19:39:33Z</dcterms:modified>
</cp:coreProperties>
</file>